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58" r:id="rId4"/>
    <p:sldId id="259" r:id="rId5"/>
    <p:sldId id="26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00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B841F5-8F1C-43FD-B73D-27C42B6AF352}" type="datetimeFigureOut">
              <a:rPr lang="tr-TR" smtClean="0"/>
              <a:pPr/>
              <a:t>4.11.2017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02B626-01DE-492F-B25F-E73DACD5758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1F705E-9344-4B0A-9126-A735CB637A6D}" type="datetimeFigureOut">
              <a:rPr lang="tr-TR" smtClean="0"/>
              <a:pPr/>
              <a:t>4.11.2017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E5DEF3-8237-49B9-968D-75F80C606A4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8564-831C-45F1-81A8-CB9E92E866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2B4C7-82AB-4708-B946-1183469B24F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F9AB-C184-4BFD-B4DB-740C4A9CD13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455613" y="273050"/>
            <a:ext cx="8226425" cy="582295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>
          <a:xfrm>
            <a:off x="455613" y="624205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2050"/>
            <a:ext cx="2895600" cy="474663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205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fld id="{9C65EEAE-98F7-4DCA-A0A5-11EC21BD6972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A0236-8175-4B80-9303-AAA65C4ABB1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C48-4625-4F4F-8D45-8E778702FF1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3772-E7B6-4ED4-8A0E-7850945079A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EDAFB-4A30-4329-8F52-0E4EB0A340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D6007-EDD6-4C88-A6A8-CF99C5827AC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78F6-B91C-4368-80A4-FAC07ED23C0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EE52-8241-46C9-938C-BAAFB517405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C385F8B-8206-4971-A517-5CC892F58DC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93B7BC-53EE-4943-A7AB-4A69564C3399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9586" y="1906596"/>
            <a:ext cx="5749934" cy="3022602"/>
          </a:xfrm>
        </p:spPr>
        <p:txBody>
          <a:bodyPr>
            <a:normAutofit fontScale="90000"/>
          </a:bodyPr>
          <a:lstStyle/>
          <a:p>
            <a:r>
              <a:rPr lang="tr-TR" sz="4800" dirty="0">
                <a:solidFill>
                  <a:srgbClr val="FFFF00"/>
                </a:solidFill>
              </a:rPr>
              <a:t>6. SINIF SOSYAL BİLGİLER</a:t>
            </a:r>
            <a:r>
              <a:rPr lang="tr-TR" sz="4800" dirty="0"/>
              <a:t/>
            </a:r>
            <a:br>
              <a:rPr lang="tr-TR" sz="4800" dirty="0"/>
            </a:br>
            <a:r>
              <a:rPr lang="tr-TR" sz="6000" dirty="0">
                <a:solidFill>
                  <a:schemeClr val="tx1"/>
                </a:solidFill>
              </a:rPr>
              <a:t>YERYÜZÜNDE YAŞAM</a:t>
            </a:r>
            <a:r>
              <a:rPr lang="tr-TR" sz="6000" dirty="0">
                <a:solidFill>
                  <a:srgbClr val="FF0000"/>
                </a:solidFill>
              </a:rPr>
              <a:t/>
            </a:r>
            <a:br>
              <a:rPr lang="tr-TR" sz="6000" dirty="0">
                <a:solidFill>
                  <a:srgbClr val="FF0000"/>
                </a:solidFill>
              </a:rPr>
            </a:br>
            <a:r>
              <a:rPr lang="tr-TR" sz="6000" b="1" i="1" dirty="0">
                <a:solidFill>
                  <a:srgbClr val="FFFF00"/>
                </a:solidFill>
              </a:rPr>
              <a:t>TEST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0" y="3368675"/>
            <a:ext cx="9324975" cy="350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tr-TR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Türkiye için aşağıdakilerden hangisi </a:t>
            </a:r>
            <a:r>
              <a:rPr lang="tr-TR" sz="32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söylenemez</a:t>
            </a:r>
            <a:r>
              <a:rPr lang="tr-TR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tr-T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Üç tarafı denizlerle çevrilidir. </a:t>
            </a:r>
          </a:p>
          <a:p>
            <a:pPr marL="457200" indent="-457200">
              <a:spcBef>
                <a:spcPct val="50000"/>
              </a:spcBef>
            </a:pPr>
            <a:r>
              <a:rPr lang="tr-T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B. En güneyinde Hatay vardır. </a:t>
            </a:r>
          </a:p>
          <a:p>
            <a:pPr marL="457200" indent="-457200">
              <a:spcBef>
                <a:spcPct val="50000"/>
              </a:spcBef>
            </a:pPr>
            <a:r>
              <a:rPr lang="tr-T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C. Kuzey Yarımkürededir. </a:t>
            </a:r>
          </a:p>
          <a:p>
            <a:pPr marL="457200" indent="-457200">
              <a:spcBef>
                <a:spcPct val="50000"/>
              </a:spcBef>
            </a:pPr>
            <a:r>
              <a:rPr lang="tr-T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D. Okyanusa kıyısı vardır.  </a:t>
            </a:r>
          </a:p>
        </p:txBody>
      </p:sp>
      <p:pic>
        <p:nvPicPr>
          <p:cNvPr id="21511" name="Picture 7" descr="kmharita-yeni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tretch>
            <a:fillRect/>
          </a:stretch>
        </p:blipFill>
        <p:spPr>
          <a:xfrm>
            <a:off x="1744266" y="31750"/>
            <a:ext cx="5740499" cy="3204000"/>
          </a:xfrm>
          <a:noFill/>
          <a:ln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0" y="3368675"/>
            <a:ext cx="9324975" cy="350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tr-TR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Türkiye için aşağıdakilerden hangisi </a:t>
            </a:r>
            <a:r>
              <a:rPr lang="tr-TR" sz="32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söylenemez</a:t>
            </a:r>
            <a:r>
              <a:rPr lang="tr-TR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tr-T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Üç tarafı denizlerle çevrilidir. </a:t>
            </a:r>
          </a:p>
          <a:p>
            <a:pPr marL="457200" indent="-457200">
              <a:spcBef>
                <a:spcPct val="50000"/>
              </a:spcBef>
            </a:pPr>
            <a:r>
              <a:rPr lang="tr-T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B. En güneyinde Hatay vardır. </a:t>
            </a:r>
          </a:p>
          <a:p>
            <a:pPr marL="457200" indent="-457200">
              <a:spcBef>
                <a:spcPct val="50000"/>
              </a:spcBef>
            </a:pPr>
            <a:r>
              <a:rPr lang="tr-T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C. Kuzey Yarımkürededir. </a:t>
            </a:r>
          </a:p>
          <a:p>
            <a:pPr marL="457200" indent="-457200">
              <a:spcBef>
                <a:spcPct val="50000"/>
              </a:spcBef>
            </a:pPr>
            <a:r>
              <a:rPr lang="tr-T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D. Okyanusa kıyısı vardır.</a:t>
            </a:r>
            <a:r>
              <a:rPr lang="tr-T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endParaRPr lang="tr-TR" sz="32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22531" name="Picture 3" descr="kmharita-yeni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tretch>
            <a:fillRect/>
          </a:stretch>
        </p:blipFill>
        <p:spPr>
          <a:xfrm>
            <a:off x="1744266" y="31750"/>
            <a:ext cx="5740499" cy="3204000"/>
          </a:xfrm>
          <a:noFill/>
          <a:ln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71438" y="333375"/>
            <a:ext cx="9072562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tr-TR" sz="5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Aşağıdaki eşleştirmelerden hangisi yanlıştır?</a:t>
            </a:r>
            <a:r>
              <a:rPr lang="tr-TR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tr-TR" sz="3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23577" name="Group 25"/>
          <p:cNvGraphicFramePr>
            <a:graphicFrameLocks noGrp="1"/>
          </p:cNvGraphicFramePr>
          <p:nvPr>
            <p:ph/>
          </p:nvPr>
        </p:nvGraphicFramePr>
        <p:xfrm>
          <a:off x="250825" y="2563813"/>
          <a:ext cx="8688388" cy="3313113"/>
        </p:xfrm>
        <a:graphic>
          <a:graphicData uri="http://schemas.openxmlformats.org/drawingml/2006/table">
            <a:tbl>
              <a:tblPr/>
              <a:tblGrid>
                <a:gridCol w="5400675"/>
                <a:gridCol w="3287713"/>
              </a:tblGrid>
              <a:tr h="828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A. En büyük kıta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Asya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B. En küçük kıta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Okyanusya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7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C. En büyük okyanus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Pasifik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D. En küçük okyanus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Atlas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71438" y="333375"/>
            <a:ext cx="9072562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tr-TR" sz="5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Aşağıdaki eşleştirmelerden hangisi yanlıştır?</a:t>
            </a:r>
            <a:r>
              <a:rPr lang="tr-TR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tr-TR" sz="3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24579" name="Group 3"/>
          <p:cNvGraphicFramePr>
            <a:graphicFrameLocks noGrp="1"/>
          </p:cNvGraphicFramePr>
          <p:nvPr>
            <p:ph/>
          </p:nvPr>
        </p:nvGraphicFramePr>
        <p:xfrm>
          <a:off x="250825" y="2563813"/>
          <a:ext cx="8688388" cy="3313113"/>
        </p:xfrm>
        <a:graphic>
          <a:graphicData uri="http://schemas.openxmlformats.org/drawingml/2006/table">
            <a:tbl>
              <a:tblPr/>
              <a:tblGrid>
                <a:gridCol w="5400675"/>
                <a:gridCol w="3287713"/>
              </a:tblGrid>
              <a:tr h="828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A. En büyük kıta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Asya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B. En küçük kıta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Okyanusya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7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C. En büyük okyanus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Pasifik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D. En küçük okyanus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Atlas</a:t>
                      </a:r>
                      <a:r>
                        <a:rPr kumimoji="0" lang="tr-T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34925" y="2646363"/>
            <a:ext cx="9290050" cy="423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4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Paralel daireleri için verilen aşağıdaki bilgilerden hangisi </a:t>
            </a:r>
            <a:r>
              <a:rPr lang="tr-TR" sz="40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yanlıştır</a:t>
            </a:r>
            <a:r>
              <a:rPr lang="tr-TR" sz="4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</a:t>
            </a:r>
            <a:r>
              <a:rPr lang="tr-T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</a:p>
          <a:p>
            <a:pPr>
              <a:spcBef>
                <a:spcPct val="50000"/>
              </a:spcBef>
            </a:pPr>
            <a:r>
              <a:rPr lang="tr-T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A. Toplam 180 tanedir.</a:t>
            </a:r>
          </a:p>
          <a:p>
            <a:pPr>
              <a:spcBef>
                <a:spcPct val="50000"/>
              </a:spcBef>
            </a:pPr>
            <a:r>
              <a:rPr lang="tr-T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B. Kutup Noktaları 90 paralelleridir. </a:t>
            </a:r>
          </a:p>
          <a:p>
            <a:pPr>
              <a:spcBef>
                <a:spcPct val="50000"/>
              </a:spcBef>
            </a:pPr>
            <a:r>
              <a:rPr lang="tr-T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C. Her yerde uzunlukları aynıdır. </a:t>
            </a:r>
          </a:p>
          <a:p>
            <a:pPr>
              <a:spcBef>
                <a:spcPct val="50000"/>
              </a:spcBef>
            </a:pPr>
            <a:r>
              <a:rPr lang="tr-T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D. Ekvator 0 paralelidir. </a:t>
            </a:r>
          </a:p>
        </p:txBody>
      </p:sp>
      <p:graphicFrame>
        <p:nvGraphicFramePr>
          <p:cNvPr id="26630" name="Object 6"/>
          <p:cNvGraphicFramePr>
            <a:graphicFrameLocks noChangeAspect="1"/>
          </p:cNvGraphicFramePr>
          <p:nvPr>
            <p:ph/>
          </p:nvPr>
        </p:nvGraphicFramePr>
        <p:xfrm>
          <a:off x="2433638" y="0"/>
          <a:ext cx="3651250" cy="2746375"/>
        </p:xfrm>
        <a:graphic>
          <a:graphicData uri="http://schemas.openxmlformats.org/presentationml/2006/ole">
            <p:oleObj spid="_x0000_s26630" name="Bit Eşlem Resmi" r:id="rId3" imgW="3076190" imgH="2314286" progId="PBrus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34925" y="2646363"/>
            <a:ext cx="9290050" cy="423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4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Paralel daireleri için verilen aşağıdaki bilgilerden hangisi </a:t>
            </a:r>
            <a:r>
              <a:rPr lang="tr-TR" sz="40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yanlıştır</a:t>
            </a:r>
            <a:r>
              <a:rPr lang="tr-TR" sz="4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</a:t>
            </a:r>
            <a:r>
              <a:rPr lang="tr-T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</a:p>
          <a:p>
            <a:pPr>
              <a:spcBef>
                <a:spcPct val="50000"/>
              </a:spcBef>
            </a:pPr>
            <a:r>
              <a:rPr lang="tr-T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A. Toplam 180 tanedir.</a:t>
            </a:r>
          </a:p>
          <a:p>
            <a:pPr>
              <a:spcBef>
                <a:spcPct val="50000"/>
              </a:spcBef>
            </a:pPr>
            <a:r>
              <a:rPr lang="tr-T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B. Kutup Noktaları 90 paralelleridir. </a:t>
            </a:r>
          </a:p>
          <a:p>
            <a:pPr>
              <a:spcBef>
                <a:spcPct val="50000"/>
              </a:spcBef>
            </a:pPr>
            <a:r>
              <a:rPr lang="tr-T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C. </a:t>
            </a:r>
            <a:r>
              <a:rPr lang="tr-TR" sz="3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Her yerde uzunlukları aynıdır. </a:t>
            </a:r>
          </a:p>
          <a:p>
            <a:pPr>
              <a:spcBef>
                <a:spcPct val="50000"/>
              </a:spcBef>
            </a:pPr>
            <a:r>
              <a:rPr lang="tr-T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D. Ekvator 0 paralelidir. </a:t>
            </a:r>
          </a:p>
        </p:txBody>
      </p:sp>
      <p:graphicFrame>
        <p:nvGraphicFramePr>
          <p:cNvPr id="28675" name="Object 3"/>
          <p:cNvGraphicFramePr>
            <a:graphicFrameLocks noChangeAspect="1"/>
          </p:cNvGraphicFramePr>
          <p:nvPr>
            <p:ph/>
          </p:nvPr>
        </p:nvGraphicFramePr>
        <p:xfrm>
          <a:off x="2433638" y="0"/>
          <a:ext cx="3651250" cy="2746375"/>
        </p:xfrm>
        <a:graphic>
          <a:graphicData uri="http://schemas.openxmlformats.org/presentationml/2006/ole">
            <p:oleObj spid="_x0000_s28675" name="Bit Eşlem Resmi" r:id="rId3" imgW="3076190" imgH="2314286" progId="PBrus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00" name="Object 4"/>
          <p:cNvGraphicFramePr>
            <a:graphicFrameLocks noChangeAspect="1"/>
          </p:cNvGraphicFramePr>
          <p:nvPr>
            <p:ph idx="1"/>
          </p:nvPr>
        </p:nvGraphicFramePr>
        <p:xfrm>
          <a:off x="2843213" y="66675"/>
          <a:ext cx="3168650" cy="2930525"/>
        </p:xfrm>
        <a:graphic>
          <a:graphicData uri="http://schemas.openxmlformats.org/presentationml/2006/ole">
            <p:oleObj spid="_x0000_s29700" name="Bit Eşlem Resmi" r:id="rId3" imgW="2666667" imgH="2467319" progId="PBrush">
              <p:embed/>
            </p:oleObj>
          </a:graphicData>
        </a:graphic>
      </p:graphicFrame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34925" y="2890838"/>
            <a:ext cx="9290050" cy="399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Yukarıdaki şekilde meridyen dairelerinin hangi özelliği vurgulanmıştır? </a:t>
            </a:r>
          </a:p>
          <a:p>
            <a:pPr>
              <a:spcBef>
                <a:spcPct val="50000"/>
              </a:spcBef>
            </a:pPr>
            <a:r>
              <a:rPr lang="tr-T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A. Toplam 360 tanedirler. </a:t>
            </a:r>
          </a:p>
          <a:p>
            <a:pPr>
              <a:spcBef>
                <a:spcPct val="50000"/>
              </a:spcBef>
            </a:pPr>
            <a:r>
              <a:rPr lang="tr-T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B. Başlangıç meridyeni İngiltere’den geçer. </a:t>
            </a:r>
          </a:p>
          <a:p>
            <a:pPr>
              <a:spcBef>
                <a:spcPct val="50000"/>
              </a:spcBef>
            </a:pPr>
            <a:r>
              <a:rPr lang="tr-T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C. Aynı boylamda yerel saat aynıdır. </a:t>
            </a:r>
          </a:p>
          <a:p>
            <a:pPr>
              <a:spcBef>
                <a:spcPct val="50000"/>
              </a:spcBef>
            </a:pPr>
            <a:r>
              <a:rPr lang="tr-T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D. Aynı boylamda çizgisel hız aynıdır.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6" name="Object 2"/>
          <p:cNvGraphicFramePr>
            <a:graphicFrameLocks noChangeAspect="1"/>
          </p:cNvGraphicFramePr>
          <p:nvPr>
            <p:ph idx="1"/>
          </p:nvPr>
        </p:nvGraphicFramePr>
        <p:xfrm>
          <a:off x="2843213" y="66675"/>
          <a:ext cx="3168650" cy="2930525"/>
        </p:xfrm>
        <a:graphic>
          <a:graphicData uri="http://schemas.openxmlformats.org/presentationml/2006/ole">
            <p:oleObj spid="_x0000_s31746" name="Bit Eşlem Resmi" r:id="rId3" imgW="2666667" imgH="2467319" progId="PBrush">
              <p:embed/>
            </p:oleObj>
          </a:graphicData>
        </a:graphic>
      </p:graphicFrame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34925" y="2890838"/>
            <a:ext cx="9290050" cy="399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Yukarıdaki şekilde meridyen dairelerinin hangi özelliği vurgulanmıştır? </a:t>
            </a:r>
          </a:p>
          <a:p>
            <a:pPr>
              <a:spcBef>
                <a:spcPct val="50000"/>
              </a:spcBef>
            </a:pPr>
            <a:r>
              <a:rPr lang="tr-T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A. Toplam 360 tanedirler. </a:t>
            </a:r>
          </a:p>
          <a:p>
            <a:pPr>
              <a:spcBef>
                <a:spcPct val="50000"/>
              </a:spcBef>
            </a:pPr>
            <a:r>
              <a:rPr lang="tr-T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B. Başlangıç meridyeni İngiltere’den geçer. </a:t>
            </a:r>
          </a:p>
          <a:p>
            <a:pPr>
              <a:spcBef>
                <a:spcPct val="50000"/>
              </a:spcBef>
            </a:pPr>
            <a:r>
              <a:rPr lang="tr-T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C. </a:t>
            </a:r>
            <a:r>
              <a:rPr lang="tr-T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Aynı boylamda yerel saat aynıdır. </a:t>
            </a:r>
          </a:p>
          <a:p>
            <a:pPr>
              <a:spcBef>
                <a:spcPct val="50000"/>
              </a:spcBef>
            </a:pPr>
            <a:r>
              <a:rPr lang="tr-T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D. Aynı boylamda çizgisel hız aynıdır.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34925" y="0"/>
            <a:ext cx="929005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Aşağıdakilerden hangisi Türkiye’nin matematik konumunun bir sonucudur?</a:t>
            </a:r>
            <a:r>
              <a:rPr lang="tr-TR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A. Doğuya gidildikçe yükselti artar.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B. Kıyılara gidildikçe nemlilik artar. 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C. Kıtalar arası bir köprü görevi   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üslenmiştir. 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D. Kuzeye gidildikçe sıcaklıklar düşer.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34925" y="0"/>
            <a:ext cx="929005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Aşağıdakilerden hangisi Türkiye’nin matematik konumunun bir sonucudur?</a:t>
            </a:r>
            <a:r>
              <a:rPr lang="tr-TR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A. Doğuya gidildikçe yükselti artar.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B. Kıyılara gidildikçe nemlilik artar. 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C. Kıtalar arası bir köprü görevi   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üslenmiştir. 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D. </a:t>
            </a:r>
            <a:r>
              <a:rPr lang="tr-TR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Kuzeye gidildikçe sıcaklıklar düşer.</a:t>
            </a: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World-pol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12529" y="0"/>
            <a:ext cx="6134792" cy="3124200"/>
          </a:xfrm>
          <a:noFill/>
          <a:ln/>
        </p:spPr>
      </p:pic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34925" y="2997200"/>
            <a:ext cx="9290050" cy="390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Yukarıdaki haritaya bakarak aşağıdakilerden hangisine </a:t>
            </a:r>
            <a:r>
              <a:rPr lang="tr-TR" sz="32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ulaşılamaz</a:t>
            </a:r>
            <a:r>
              <a:rPr lang="tr-TR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 </a:t>
            </a:r>
          </a:p>
          <a:p>
            <a:pPr>
              <a:spcBef>
                <a:spcPct val="50000"/>
              </a:spcBef>
            </a:pPr>
            <a:r>
              <a:rPr lang="tr-T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A. Afrika’dan Ekvator geçer.</a:t>
            </a:r>
          </a:p>
          <a:p>
            <a:pPr>
              <a:spcBef>
                <a:spcPct val="50000"/>
              </a:spcBef>
            </a:pPr>
            <a:r>
              <a:rPr lang="tr-T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B. Asya Kuzey Yarımküre’dedir. </a:t>
            </a:r>
          </a:p>
          <a:p>
            <a:pPr>
              <a:spcBef>
                <a:spcPct val="50000"/>
              </a:spcBef>
            </a:pPr>
            <a:r>
              <a:rPr lang="tr-T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C. Okyanusya Güney Yarımküre’dedir. </a:t>
            </a:r>
          </a:p>
          <a:p>
            <a:pPr>
              <a:spcBef>
                <a:spcPct val="50000"/>
              </a:spcBef>
            </a:pPr>
            <a:r>
              <a:rPr lang="tr-TR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D. Avrupa’nın her iki yarımkürede de toprağı vardır.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34925" y="0"/>
            <a:ext cx="9290050" cy="679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I. Dört mevsim görülür.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II. İklim çeşitliliği vardır. 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III. Yer şekilleri engebelidir. 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IV. Güneyi daha sıcaktır. 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Yukarıdakilerden hangileri Türkiye’nin özel konumunun sonucudur? 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A.Yalnız I            B. I ve II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C. II ve III            D. II, III ve IV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34925" y="0"/>
            <a:ext cx="9290050" cy="679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I. Dört mevsim görülür.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II. İklim çeşitliliği vardır. 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III. Yer şekilleri engebelidir. 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IV. Güneyi daha sıcaktır. 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Yukarıdakilerden hangileri Türkiye’nin özel konumunun sonucudur? 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A.Yalnız I            B. I ve II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tr-TR" sz="4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  <a:r>
              <a:rPr lang="tr-TR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II ve III</a:t>
            </a:r>
            <a:r>
              <a:rPr lang="tr-TR" sz="4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</a:t>
            </a: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D. II, III ve IV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34925" y="0"/>
            <a:ext cx="9290050" cy="652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4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I. Ayrıntı fazladır.</a:t>
            </a:r>
          </a:p>
          <a:p>
            <a:pPr>
              <a:spcBef>
                <a:spcPct val="50000"/>
              </a:spcBef>
            </a:pPr>
            <a:r>
              <a:rPr lang="tr-TR" sz="4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II. Dar alanlar gösterilir. </a:t>
            </a:r>
          </a:p>
          <a:p>
            <a:pPr>
              <a:spcBef>
                <a:spcPct val="50000"/>
              </a:spcBef>
            </a:pPr>
            <a:r>
              <a:rPr lang="tr-TR" sz="4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III. Çok yükselerek çizilir. </a:t>
            </a:r>
          </a:p>
          <a:p>
            <a:pPr>
              <a:spcBef>
                <a:spcPct val="50000"/>
              </a:spcBef>
            </a:pPr>
            <a:r>
              <a:rPr lang="tr-TR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Yukarıdakilerden hangileri büyük ölçekli haritaların özelliklerindendir? </a:t>
            </a:r>
          </a:p>
          <a:p>
            <a:pPr>
              <a:spcBef>
                <a:spcPct val="50000"/>
              </a:spcBef>
            </a:pPr>
            <a:r>
              <a:rPr lang="tr-TR" sz="4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A. Yalnız I              B. Yalnız II </a:t>
            </a:r>
          </a:p>
          <a:p>
            <a:pPr>
              <a:spcBef>
                <a:spcPct val="50000"/>
              </a:spcBef>
            </a:pPr>
            <a:r>
              <a:rPr lang="tr-TR" sz="4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C. II ve III               D. I ve II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34925" y="0"/>
            <a:ext cx="9290050" cy="652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4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I. Ayrıntı fazladır.</a:t>
            </a:r>
          </a:p>
          <a:p>
            <a:pPr>
              <a:spcBef>
                <a:spcPct val="50000"/>
              </a:spcBef>
            </a:pPr>
            <a:r>
              <a:rPr lang="tr-TR" sz="4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II. Dar alanlar gösterilir. </a:t>
            </a:r>
          </a:p>
          <a:p>
            <a:pPr>
              <a:spcBef>
                <a:spcPct val="50000"/>
              </a:spcBef>
            </a:pPr>
            <a:r>
              <a:rPr lang="tr-TR" sz="4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III. Çok yükselerek çizilir. </a:t>
            </a:r>
          </a:p>
          <a:p>
            <a:pPr>
              <a:spcBef>
                <a:spcPct val="50000"/>
              </a:spcBef>
            </a:pPr>
            <a:r>
              <a:rPr lang="tr-TR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Yukarıdakilerden hangileri büyük ölçekli haritaların özelliklerindendir? </a:t>
            </a:r>
          </a:p>
          <a:p>
            <a:pPr>
              <a:spcBef>
                <a:spcPct val="50000"/>
              </a:spcBef>
            </a:pPr>
            <a:r>
              <a:rPr lang="tr-TR" sz="4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A. Yalnız I              B. Yalnız II </a:t>
            </a:r>
          </a:p>
          <a:p>
            <a:pPr>
              <a:spcBef>
                <a:spcPct val="50000"/>
              </a:spcBef>
            </a:pPr>
            <a:r>
              <a:rPr lang="tr-TR" sz="4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C. II ve III               </a:t>
            </a:r>
            <a:r>
              <a:rPr lang="tr-TR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D.</a:t>
            </a:r>
            <a:r>
              <a:rPr lang="tr-TR" sz="4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 ve II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34925" y="0"/>
            <a:ext cx="929005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Harita çizmeye başlamadan önce ilk olarak aşağıdakilerden hangisi belirlenmelidir? </a:t>
            </a:r>
          </a:p>
          <a:p>
            <a:pPr>
              <a:spcBef>
                <a:spcPct val="50000"/>
              </a:spcBef>
            </a:pPr>
            <a:r>
              <a:rPr lang="tr-TR" sz="4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A. Haritanın boyutu </a:t>
            </a:r>
          </a:p>
          <a:p>
            <a:pPr>
              <a:spcBef>
                <a:spcPct val="50000"/>
              </a:spcBef>
            </a:pPr>
            <a:r>
              <a:rPr lang="tr-TR" sz="4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B. Haritanın çizim yöntemi </a:t>
            </a:r>
          </a:p>
          <a:p>
            <a:pPr>
              <a:spcBef>
                <a:spcPct val="50000"/>
              </a:spcBef>
            </a:pPr>
            <a:r>
              <a:rPr lang="tr-TR" sz="4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C. Haritanın amacı</a:t>
            </a:r>
          </a:p>
          <a:p>
            <a:pPr>
              <a:spcBef>
                <a:spcPct val="50000"/>
              </a:spcBef>
            </a:pPr>
            <a:r>
              <a:rPr lang="tr-TR" sz="4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D. Haritanın ölçeği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34925" y="0"/>
            <a:ext cx="929005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Harita çizmeye başlamadan önce ilk olarak aşağıdakilerden hangisi belirlenmelidir? </a:t>
            </a:r>
          </a:p>
          <a:p>
            <a:pPr>
              <a:spcBef>
                <a:spcPct val="50000"/>
              </a:spcBef>
            </a:pPr>
            <a:r>
              <a:rPr lang="tr-TR" sz="4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A. Haritanın boyutu </a:t>
            </a:r>
          </a:p>
          <a:p>
            <a:pPr>
              <a:spcBef>
                <a:spcPct val="50000"/>
              </a:spcBef>
            </a:pPr>
            <a:r>
              <a:rPr lang="tr-TR" sz="4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B. Haritanın çizim yöntemi </a:t>
            </a:r>
          </a:p>
          <a:p>
            <a:pPr>
              <a:spcBef>
                <a:spcPct val="50000"/>
              </a:spcBef>
            </a:pPr>
            <a:r>
              <a:rPr lang="tr-TR" sz="4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C. </a:t>
            </a:r>
            <a:r>
              <a:rPr lang="tr-TR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Haritanın amacı</a:t>
            </a:r>
          </a:p>
          <a:p>
            <a:pPr>
              <a:spcBef>
                <a:spcPct val="50000"/>
              </a:spcBef>
            </a:pPr>
            <a:r>
              <a:rPr lang="tr-TR" sz="4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D. Haritanın ölçeği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34925" y="0"/>
            <a:ext cx="9290050" cy="668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36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I. 1/200.000</a:t>
            </a:r>
          </a:p>
          <a:p>
            <a:pPr algn="ctr">
              <a:spcBef>
                <a:spcPct val="50000"/>
              </a:spcBef>
            </a:pPr>
            <a:r>
              <a:rPr 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II. 1/1.000.000</a:t>
            </a:r>
          </a:p>
          <a:p>
            <a:pPr>
              <a:spcBef>
                <a:spcPct val="50000"/>
              </a:spcBef>
            </a:pPr>
            <a:r>
              <a:rPr lang="tr-TR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Yukarıdaki kesir ölçeği verilen haritaları çizgi ölçeğe çevirirsek 1cm </a:t>
            </a:r>
            <a:r>
              <a:rPr lang="tr-TR" sz="36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lik</a:t>
            </a:r>
            <a:r>
              <a:rPr lang="tr-TR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bir </a:t>
            </a:r>
            <a:r>
              <a:rPr lang="tr-TR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aralığa kaç </a:t>
            </a:r>
            <a:r>
              <a:rPr lang="tr-TR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km yazmamız gerekir? </a:t>
            </a:r>
          </a:p>
          <a:p>
            <a:pPr>
              <a:spcBef>
                <a:spcPct val="50000"/>
              </a:spcBef>
            </a:pPr>
            <a:r>
              <a:rPr 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A.  I = 2 km                B. I = 20 km</a:t>
            </a:r>
          </a:p>
          <a:p>
            <a:pPr>
              <a:spcBef>
                <a:spcPct val="50000"/>
              </a:spcBef>
            </a:pPr>
            <a:r>
              <a:rPr 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II = 10 km                 II = 100 km </a:t>
            </a:r>
          </a:p>
          <a:p>
            <a:pPr>
              <a:spcBef>
                <a:spcPct val="50000"/>
              </a:spcBef>
            </a:pPr>
            <a:r>
              <a:rPr 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C.  I = 0,2 km             D. I = 200 km</a:t>
            </a:r>
          </a:p>
          <a:p>
            <a:pPr>
              <a:spcBef>
                <a:spcPct val="50000"/>
              </a:spcBef>
            </a:pPr>
            <a:r>
              <a:rPr 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II = 0,1 km                 II = 1.000 km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34925" y="0"/>
            <a:ext cx="9290050" cy="668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  <a:r>
              <a:rPr lang="tr-TR" sz="36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1/200.000</a:t>
            </a:r>
          </a:p>
          <a:p>
            <a:pPr algn="ctr">
              <a:spcBef>
                <a:spcPct val="50000"/>
              </a:spcBef>
            </a:pPr>
            <a:r>
              <a:rPr lang="tr-TR" sz="3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II</a:t>
            </a:r>
            <a:r>
              <a:rPr 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 1/1.000.000</a:t>
            </a:r>
          </a:p>
          <a:p>
            <a:pPr>
              <a:spcBef>
                <a:spcPct val="50000"/>
              </a:spcBef>
            </a:pPr>
            <a:r>
              <a:rPr lang="tr-TR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Yukarıdaki kesir ölçeği verilen haritaları çizgi ölçeğe çevirirsek 1cm </a:t>
            </a:r>
            <a:r>
              <a:rPr lang="tr-TR" sz="36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lik</a:t>
            </a:r>
            <a:r>
              <a:rPr lang="tr-TR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bir </a:t>
            </a:r>
            <a:r>
              <a:rPr lang="tr-TR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aralığa kaç </a:t>
            </a:r>
            <a:r>
              <a:rPr lang="tr-TR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km yazmamız gerekir? </a:t>
            </a:r>
          </a:p>
          <a:p>
            <a:pPr>
              <a:spcBef>
                <a:spcPct val="50000"/>
              </a:spcBef>
            </a:pPr>
            <a:r>
              <a:rPr 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A.  </a:t>
            </a:r>
            <a:r>
              <a:rPr lang="tr-TR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 = 2 km</a:t>
            </a:r>
            <a:r>
              <a:rPr 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B. I = 20 km</a:t>
            </a:r>
          </a:p>
          <a:p>
            <a:pPr>
              <a:spcBef>
                <a:spcPct val="50000"/>
              </a:spcBef>
            </a:pPr>
            <a:r>
              <a:rPr 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  <a:r>
              <a:rPr lang="tr-TR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II = 10 km</a:t>
            </a:r>
            <a:r>
              <a:rPr 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II = 100 km </a:t>
            </a:r>
          </a:p>
          <a:p>
            <a:pPr>
              <a:spcBef>
                <a:spcPct val="50000"/>
              </a:spcBef>
            </a:pPr>
            <a:r>
              <a:rPr 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C.  I = 0,2 km             D. I = 200 km</a:t>
            </a:r>
          </a:p>
          <a:p>
            <a:pPr>
              <a:spcBef>
                <a:spcPct val="50000"/>
              </a:spcBef>
            </a:pPr>
            <a:r>
              <a:rPr 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II = 0,1 km                 II = 1.000 km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34925" y="0"/>
            <a:ext cx="9290050" cy="689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I. Kabartma</a:t>
            </a:r>
          </a:p>
          <a:p>
            <a:pPr>
              <a:spcBef>
                <a:spcPct val="50000"/>
              </a:spcBef>
            </a:pPr>
            <a:r>
              <a:rPr 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II. Renklendirme</a:t>
            </a:r>
          </a:p>
          <a:p>
            <a:pPr>
              <a:spcBef>
                <a:spcPct val="50000"/>
              </a:spcBef>
            </a:pPr>
            <a:r>
              <a:rPr 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III. Siyasi </a:t>
            </a:r>
          </a:p>
          <a:p>
            <a:pPr>
              <a:spcBef>
                <a:spcPct val="50000"/>
              </a:spcBef>
            </a:pPr>
            <a:r>
              <a:rPr 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IV. Fiziki 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Yukarıdaki yöntem ve harita çeşitlerinden hangileri yer şekillerini göstermeye yarar?</a:t>
            </a:r>
            <a:r>
              <a:rPr lang="tr-TR" sz="36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A. I ve II                     B. I ve IV </a:t>
            </a:r>
          </a:p>
          <a:p>
            <a:pPr>
              <a:spcBef>
                <a:spcPct val="50000"/>
              </a:spcBef>
            </a:pPr>
            <a:r>
              <a:rPr 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C. I, II ve IV               D. I, II, III ve IV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34925" y="0"/>
            <a:ext cx="9290050" cy="689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I. Kabartma</a:t>
            </a:r>
          </a:p>
          <a:p>
            <a:pPr>
              <a:spcBef>
                <a:spcPct val="50000"/>
              </a:spcBef>
            </a:pPr>
            <a:r>
              <a:rPr 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II. Renklendirme</a:t>
            </a:r>
          </a:p>
          <a:p>
            <a:pPr>
              <a:spcBef>
                <a:spcPct val="50000"/>
              </a:spcBef>
            </a:pPr>
            <a:r>
              <a:rPr 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III. Siyasi </a:t>
            </a:r>
          </a:p>
          <a:p>
            <a:pPr>
              <a:spcBef>
                <a:spcPct val="50000"/>
              </a:spcBef>
            </a:pPr>
            <a:r>
              <a:rPr 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IV. Fiziki 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Yukarıdaki yöntem ve harita çeşitlerinden hangileri yer şekillerini göstermeye yarar?</a:t>
            </a:r>
            <a:r>
              <a:rPr lang="tr-TR" sz="36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A. I ve II                     B. I ve IV </a:t>
            </a:r>
          </a:p>
          <a:p>
            <a:pPr>
              <a:spcBef>
                <a:spcPct val="50000"/>
              </a:spcBef>
            </a:pPr>
            <a:r>
              <a:rPr 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C. </a:t>
            </a:r>
            <a:r>
              <a:rPr lang="tr-TR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I, II ve IV</a:t>
            </a:r>
            <a:r>
              <a:rPr 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D. I, II, III ve IV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World-pol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12529" y="0"/>
            <a:ext cx="6134792" cy="3124200"/>
          </a:xfrm>
          <a:noFill/>
          <a:ln/>
        </p:spPr>
      </p:pic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4925" y="2997200"/>
            <a:ext cx="9290050" cy="390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Yukarıdaki haritaya bakarak aşağıdakilerden hangisine </a:t>
            </a:r>
            <a:r>
              <a:rPr lang="tr-TR" sz="32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ulaşılamaz</a:t>
            </a:r>
            <a:r>
              <a:rPr lang="tr-TR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 </a:t>
            </a:r>
          </a:p>
          <a:p>
            <a:pPr>
              <a:spcBef>
                <a:spcPct val="50000"/>
              </a:spcBef>
            </a:pPr>
            <a:r>
              <a:rPr lang="tr-T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A. Afrika’dan Ekvator geçer.</a:t>
            </a:r>
          </a:p>
          <a:p>
            <a:pPr>
              <a:spcBef>
                <a:spcPct val="50000"/>
              </a:spcBef>
            </a:pPr>
            <a:r>
              <a:rPr lang="tr-T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B. Asya Kuzey Yarımküre’dedir. </a:t>
            </a:r>
          </a:p>
          <a:p>
            <a:pPr>
              <a:spcBef>
                <a:spcPct val="50000"/>
              </a:spcBef>
            </a:pPr>
            <a:r>
              <a:rPr lang="tr-T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C. Okyanusya Güney Yarımküre’dedir. </a:t>
            </a:r>
          </a:p>
          <a:p>
            <a:pPr>
              <a:spcBef>
                <a:spcPct val="50000"/>
              </a:spcBef>
            </a:pPr>
            <a:r>
              <a:rPr lang="tr-TR" sz="2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D. Avrupa’nın her iki yarımkürede de toprağı vardır.</a:t>
            </a:r>
            <a:r>
              <a:rPr lang="tr-TR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34925" y="0"/>
            <a:ext cx="9290050" cy="668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Üniversitelerdeki Harita Mühendisliğine aşağıdaki isimlerden hangisi verilmiştir?</a:t>
            </a:r>
            <a:r>
              <a:rPr lang="tr-TR" sz="4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tr-TR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A. Jeoloji </a:t>
            </a:r>
          </a:p>
          <a:p>
            <a:pPr>
              <a:spcBef>
                <a:spcPct val="50000"/>
              </a:spcBef>
            </a:pPr>
            <a:r>
              <a:rPr lang="tr-TR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B. Jeodezi </a:t>
            </a:r>
          </a:p>
          <a:p>
            <a:pPr>
              <a:spcBef>
                <a:spcPct val="50000"/>
              </a:spcBef>
            </a:pPr>
            <a:r>
              <a:rPr lang="tr-TR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C. Jeofizik</a:t>
            </a:r>
          </a:p>
          <a:p>
            <a:pPr>
              <a:spcBef>
                <a:spcPct val="50000"/>
              </a:spcBef>
            </a:pPr>
            <a:r>
              <a:rPr lang="tr-TR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D. Jeomorfoloji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34925" y="0"/>
            <a:ext cx="9290050" cy="668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Üniversitelerdeki Harita Mühendisliğine aşağıdaki isimlerden hangisi verilmiştir?</a:t>
            </a:r>
            <a:r>
              <a:rPr lang="tr-TR" sz="4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tr-TR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A. Jeoloji </a:t>
            </a:r>
          </a:p>
          <a:p>
            <a:pPr>
              <a:spcBef>
                <a:spcPct val="50000"/>
              </a:spcBef>
            </a:pPr>
            <a:r>
              <a:rPr lang="tr-TR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B. </a:t>
            </a:r>
            <a:r>
              <a:rPr lang="tr-TR" sz="4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Jeodezi </a:t>
            </a:r>
          </a:p>
          <a:p>
            <a:pPr>
              <a:spcBef>
                <a:spcPct val="50000"/>
              </a:spcBef>
            </a:pPr>
            <a:r>
              <a:rPr lang="tr-TR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C. Jeofizik</a:t>
            </a:r>
          </a:p>
          <a:p>
            <a:pPr>
              <a:spcBef>
                <a:spcPct val="50000"/>
              </a:spcBef>
            </a:pPr>
            <a:r>
              <a:rPr lang="tr-TR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D. Jeomorfoloji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34925" y="4110038"/>
            <a:ext cx="9290050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A. Kuzey Yarımkürededir. </a:t>
            </a:r>
          </a:p>
          <a:p>
            <a:pPr>
              <a:spcBef>
                <a:spcPct val="50000"/>
              </a:spcBef>
            </a:pPr>
            <a:r>
              <a:rPr lang="tr-T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B. Doğu Meridyenlerindedir. </a:t>
            </a:r>
          </a:p>
          <a:p>
            <a:pPr>
              <a:spcBef>
                <a:spcPct val="50000"/>
              </a:spcBef>
            </a:pPr>
            <a:r>
              <a:rPr lang="tr-T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C. Yarımadadır. </a:t>
            </a:r>
          </a:p>
          <a:p>
            <a:pPr>
              <a:spcBef>
                <a:spcPct val="50000"/>
              </a:spcBef>
            </a:pPr>
            <a:r>
              <a:rPr lang="tr-T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D. Ekvator, Türkiye’nin kuzeyinden geçer. </a:t>
            </a:r>
          </a:p>
        </p:txBody>
      </p:sp>
      <p:pic>
        <p:nvPicPr>
          <p:cNvPr id="12293" name="Picture 5" descr="ortadoğu-fiziki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4859338" cy="4049713"/>
          </a:xfrm>
        </p:spPr>
      </p:pic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5075238" y="620713"/>
            <a:ext cx="4033837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Yandaki haritaya göre Türkiye için aşağıdakilerden hangisinin doğru olduğu </a:t>
            </a:r>
            <a:r>
              <a:rPr lang="tr-TR" sz="36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söylenemez</a:t>
            </a:r>
            <a:r>
              <a:rPr lang="tr-TR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34925" y="4110038"/>
            <a:ext cx="9290050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A. Kuzey Yarımkürededir. </a:t>
            </a:r>
          </a:p>
          <a:p>
            <a:pPr>
              <a:spcBef>
                <a:spcPct val="50000"/>
              </a:spcBef>
            </a:pPr>
            <a:r>
              <a:rPr lang="tr-T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B. Doğu Meridyenlerindedir. </a:t>
            </a:r>
          </a:p>
          <a:p>
            <a:pPr>
              <a:spcBef>
                <a:spcPct val="50000"/>
              </a:spcBef>
            </a:pPr>
            <a:r>
              <a:rPr lang="tr-T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C. Yarımadadır. </a:t>
            </a:r>
          </a:p>
          <a:p>
            <a:pPr>
              <a:spcBef>
                <a:spcPct val="50000"/>
              </a:spcBef>
            </a:pPr>
            <a:r>
              <a:rPr lang="tr-T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D. </a:t>
            </a:r>
            <a:r>
              <a:rPr lang="tr-TR" sz="3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Ekvator, Türkiye’nin kuzeyinden geçer. </a:t>
            </a:r>
          </a:p>
        </p:txBody>
      </p:sp>
      <p:pic>
        <p:nvPicPr>
          <p:cNvPr id="25603" name="Picture 3" descr="ortadoğu-fiziki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4859338" cy="4049713"/>
          </a:xfrm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5075238" y="620713"/>
            <a:ext cx="4033837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Yandaki haritaya göre Türkiye için aşağıdakilerden hangisinin doğru olduğu </a:t>
            </a:r>
            <a:r>
              <a:rPr lang="tr-TR" sz="36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söylenemez</a:t>
            </a:r>
            <a:r>
              <a:rPr lang="tr-TR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4925" y="3429000"/>
            <a:ext cx="9290050" cy="351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Yukarıdaki numaralı okyanuslarla ilgili aşağıdakilerden hangisi yanlıştır? </a:t>
            </a:r>
          </a:p>
          <a:p>
            <a:pPr>
              <a:spcBef>
                <a:spcPct val="50000"/>
              </a:spcBef>
            </a:pPr>
            <a:r>
              <a:rPr lang="tr-TR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A. 1=Büyük Okyanus</a:t>
            </a:r>
          </a:p>
          <a:p>
            <a:pPr>
              <a:spcBef>
                <a:spcPct val="50000"/>
              </a:spcBef>
            </a:pPr>
            <a:r>
              <a:rPr lang="tr-TR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B. 2=Atlas Okyanusu</a:t>
            </a:r>
          </a:p>
          <a:p>
            <a:pPr>
              <a:spcBef>
                <a:spcPct val="50000"/>
              </a:spcBef>
            </a:pPr>
            <a:r>
              <a:rPr lang="tr-TR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C. 3=Atlas Okyanusu </a:t>
            </a:r>
          </a:p>
          <a:p>
            <a:pPr>
              <a:spcBef>
                <a:spcPct val="50000"/>
              </a:spcBef>
            </a:pPr>
            <a:r>
              <a:rPr lang="tr-TR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D. 4=Büyük Okyanus   </a:t>
            </a:r>
          </a:p>
        </p:txBody>
      </p:sp>
      <p:pic>
        <p:nvPicPr>
          <p:cNvPr id="14342" name="Picture 6" descr="wold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31913" y="-26988"/>
            <a:ext cx="7056437" cy="3592513"/>
          </a:xfrm>
        </p:spPr>
      </p:pic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2376488" y="1916113"/>
            <a:ext cx="6111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3779838" y="1268413"/>
            <a:ext cx="6111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5832475" y="1773238"/>
            <a:ext cx="6111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7129463" y="981075"/>
            <a:ext cx="6111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4925" y="3429000"/>
            <a:ext cx="9290050" cy="351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Yukarıdaki numaralı okyanuslarla ilgili aşağıdakilerden hangisi yanlıştır? </a:t>
            </a:r>
          </a:p>
          <a:p>
            <a:pPr>
              <a:spcBef>
                <a:spcPct val="50000"/>
              </a:spcBef>
            </a:pPr>
            <a:r>
              <a:rPr lang="tr-TR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A. 1=Büyük Okyanus</a:t>
            </a:r>
          </a:p>
          <a:p>
            <a:pPr>
              <a:spcBef>
                <a:spcPct val="50000"/>
              </a:spcBef>
            </a:pPr>
            <a:r>
              <a:rPr lang="tr-TR" sz="2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B. 2=Atlas Okyanusu</a:t>
            </a:r>
          </a:p>
          <a:p>
            <a:pPr>
              <a:spcBef>
                <a:spcPct val="50000"/>
              </a:spcBef>
            </a:pPr>
            <a:r>
              <a:rPr lang="tr-TR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C. 3=Atlas Okyanusu </a:t>
            </a:r>
          </a:p>
          <a:p>
            <a:pPr>
              <a:spcBef>
                <a:spcPct val="50000"/>
              </a:spcBef>
            </a:pPr>
            <a:r>
              <a:rPr lang="tr-TR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D. 4=Büyük Okyanus   </a:t>
            </a:r>
          </a:p>
        </p:txBody>
      </p:sp>
      <p:pic>
        <p:nvPicPr>
          <p:cNvPr id="16387" name="Picture 3" descr="wold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31913" y="-26988"/>
            <a:ext cx="7056437" cy="3592513"/>
          </a:xfrm>
        </p:spPr>
      </p:pic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376488" y="1916113"/>
            <a:ext cx="6111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3779838" y="1268413"/>
            <a:ext cx="6111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5832475" y="1773238"/>
            <a:ext cx="6111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7129463" y="981075"/>
            <a:ext cx="6111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0" y="3368675"/>
            <a:ext cx="9324975" cy="344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A. En büyük kıtadır.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B. En sıcak kıtadır. 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C. Her iki yarımkürede de toprağı vardır. 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D. Büyük Okyanusa kıyısı vardır. 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0" y="476250"/>
            <a:ext cx="5076825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4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Yandaki haritaya göre Afrika için aşağıdakilerden hangisi söylenebilir? </a:t>
            </a:r>
          </a:p>
        </p:txBody>
      </p:sp>
      <p:pic>
        <p:nvPicPr>
          <p:cNvPr id="17417" name="Picture 9" descr="Afrika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953000" y="0"/>
            <a:ext cx="4191000" cy="4953000"/>
          </a:xfrm>
          <a:noFill/>
          <a:ln/>
        </p:spPr>
      </p:pic>
      <p:sp>
        <p:nvSpPr>
          <p:cNvPr id="17419" name="Line 11"/>
          <p:cNvSpPr>
            <a:spLocks noChangeShapeType="1"/>
          </p:cNvSpPr>
          <p:nvPr/>
        </p:nvSpPr>
        <p:spPr bwMode="auto">
          <a:xfrm>
            <a:off x="5003800" y="2781300"/>
            <a:ext cx="4140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0" y="3368675"/>
            <a:ext cx="9324975" cy="344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A. En büyük kıtadır.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B. En sıcak kıtadır. 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C. </a:t>
            </a:r>
            <a:r>
              <a:rPr lang="tr-TR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Her iki yarımkürede de toprağı vardır.</a:t>
            </a: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D. Büyük Okyanusa kıyısı vardır. 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0" y="476250"/>
            <a:ext cx="5076825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4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Yandaki haritaya göre Afrika için aşağıdakilerden hangisi söylenebilir? </a:t>
            </a:r>
          </a:p>
        </p:txBody>
      </p:sp>
      <p:pic>
        <p:nvPicPr>
          <p:cNvPr id="20484" name="Picture 4" descr="Afrika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953000" y="0"/>
            <a:ext cx="4191000" cy="4953000"/>
          </a:xfrm>
          <a:noFill/>
          <a:ln/>
        </p:spPr>
      </p:pic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5003800" y="2781300"/>
            <a:ext cx="4140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76</TotalTime>
  <Words>1129</Words>
  <PresentationFormat>Ekran Gösterisi (4:3)</PresentationFormat>
  <Paragraphs>183</Paragraphs>
  <Slides>31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3" baseType="lpstr">
      <vt:lpstr>Akış</vt:lpstr>
      <vt:lpstr>Bit Eşlem Resmi</vt:lpstr>
      <vt:lpstr>6. SINIF SOSYAL BİLGİLER YERYÜZÜNDE YAŞAM TEST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  <vt:lpstr>Slayt 26</vt:lpstr>
      <vt:lpstr>Slayt 27</vt:lpstr>
      <vt:lpstr>Slayt 28</vt:lpstr>
      <vt:lpstr>Slayt 29</vt:lpstr>
      <vt:lpstr>Slayt 30</vt:lpstr>
      <vt:lpstr>Slayt 31</vt:lpstr>
    </vt:vector>
  </TitlesOfParts>
  <Manager>www.sorubak.com</Manager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www.sorubak.com</dc:title>
  <dc:subject>www.sorubak.com</dc:subject>
  <dc:creator>www.sorubak.com</dc:creator>
  <cp:keywords>www.sorubak.com</cp:keywords>
  <dc:description>www.sorubak.com</dc:description>
  <cp:lastModifiedBy>Öğretmenler Odası</cp:lastModifiedBy>
  <cp:revision>2</cp:revision>
  <dcterms:created xsi:type="dcterms:W3CDTF">1601-01-01T00:00:00Z</dcterms:created>
  <dcterms:modified xsi:type="dcterms:W3CDTF">2017-11-04T01:19:09Z</dcterms:modified>
  <cp:category>www.sorubak.com</cp:category>
</cp:coreProperties>
</file>