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609" r:id="rId2"/>
    <p:sldId id="542" r:id="rId3"/>
    <p:sldId id="258" r:id="rId4"/>
    <p:sldId id="538" r:id="rId5"/>
    <p:sldId id="539" r:id="rId6"/>
    <p:sldId id="535" r:id="rId7"/>
    <p:sldId id="536" r:id="rId8"/>
    <p:sldId id="338" r:id="rId9"/>
    <p:sldId id="367" r:id="rId10"/>
    <p:sldId id="366" r:id="rId11"/>
    <p:sldId id="589" r:id="rId12"/>
    <p:sldId id="368" r:id="rId13"/>
    <p:sldId id="608" r:id="rId14"/>
    <p:sldId id="300" r:id="rId15"/>
    <p:sldId id="590" r:id="rId16"/>
    <p:sldId id="369" r:id="rId17"/>
    <p:sldId id="591" r:id="rId18"/>
    <p:sldId id="614" r:id="rId19"/>
    <p:sldId id="292" r:id="rId20"/>
    <p:sldId id="370" r:id="rId21"/>
    <p:sldId id="301" r:id="rId22"/>
    <p:sldId id="372" r:id="rId23"/>
    <p:sldId id="616" r:id="rId24"/>
    <p:sldId id="615" r:id="rId25"/>
    <p:sldId id="592" r:id="rId26"/>
    <p:sldId id="596" r:id="rId27"/>
    <p:sldId id="595" r:id="rId28"/>
    <p:sldId id="597" r:id="rId29"/>
    <p:sldId id="593" r:id="rId30"/>
    <p:sldId id="541" r:id="rId31"/>
    <p:sldId id="337" r:id="rId32"/>
    <p:sldId id="543" r:id="rId33"/>
    <p:sldId id="443" r:id="rId34"/>
    <p:sldId id="583" r:id="rId35"/>
    <p:sldId id="450" r:id="rId36"/>
    <p:sldId id="586" r:id="rId37"/>
    <p:sldId id="451" r:id="rId38"/>
    <p:sldId id="602" r:id="rId39"/>
    <p:sldId id="437" r:id="rId40"/>
    <p:sldId id="601" r:id="rId41"/>
    <p:sldId id="379" r:id="rId42"/>
    <p:sldId id="303" r:id="rId43"/>
    <p:sldId id="304" r:id="rId44"/>
    <p:sldId id="305" r:id="rId45"/>
    <p:sldId id="306" r:id="rId46"/>
    <p:sldId id="605" r:id="rId47"/>
    <p:sldId id="606" r:id="rId48"/>
    <p:sldId id="493" r:id="rId49"/>
    <p:sldId id="612" r:id="rId50"/>
    <p:sldId id="613" r:id="rId51"/>
    <p:sldId id="544" r:id="rId52"/>
    <p:sldId id="582" r:id="rId53"/>
    <p:sldId id="581" r:id="rId54"/>
    <p:sldId id="585" r:id="rId55"/>
    <p:sldId id="584" r:id="rId56"/>
    <p:sldId id="528" r:id="rId57"/>
    <p:sldId id="529" r:id="rId58"/>
    <p:sldId id="574" r:id="rId59"/>
    <p:sldId id="530" r:id="rId60"/>
    <p:sldId id="563" r:id="rId61"/>
    <p:sldId id="617" r:id="rId62"/>
    <p:sldId id="562" r:id="rId63"/>
    <p:sldId id="531" r:id="rId64"/>
    <p:sldId id="521" r:id="rId65"/>
    <p:sldId id="567" r:id="rId66"/>
    <p:sldId id="607" r:id="rId67"/>
    <p:sldId id="522" r:id="rId68"/>
    <p:sldId id="523" r:id="rId69"/>
    <p:sldId id="575" r:id="rId70"/>
    <p:sldId id="564" r:id="rId71"/>
    <p:sldId id="566" r:id="rId72"/>
    <p:sldId id="565" r:id="rId73"/>
    <p:sldId id="545" r:id="rId74"/>
    <p:sldId id="568" r:id="rId75"/>
    <p:sldId id="569" r:id="rId76"/>
    <p:sldId id="570" r:id="rId77"/>
    <p:sldId id="571" r:id="rId78"/>
    <p:sldId id="572" r:id="rId79"/>
    <p:sldId id="576" r:id="rId80"/>
    <p:sldId id="577" r:id="rId81"/>
    <p:sldId id="578" r:id="rId82"/>
    <p:sldId id="580" r:id="rId83"/>
    <p:sldId id="610" r:id="rId84"/>
    <p:sldId id="618" r:id="rId8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CC0066"/>
    <a:srgbClr val="0000CC"/>
    <a:srgbClr val="CC00CC"/>
    <a:srgbClr val="CC0099"/>
    <a:srgbClr val="CC3399"/>
    <a:srgbClr val="D60093"/>
    <a:srgbClr val="008000"/>
    <a:srgbClr val="9900CC"/>
    <a:srgbClr val="3333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2942" autoAdjust="0"/>
    <p:restoredTop sz="97966" autoAdjust="0"/>
  </p:normalViewPr>
  <p:slideViewPr>
    <p:cSldViewPr>
      <p:cViewPr>
        <p:scale>
          <a:sx n="73" d="100"/>
          <a:sy n="73" d="100"/>
        </p:scale>
        <p:origin x="-2724" y="-11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5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2259BB-A272-41DE-A998-C121B4B4B868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3BDD-B17C-4EEA-AB4F-178682BA1374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E3A16-A780-4613-A207-98774FBAACD8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C078FD-F844-4F76-A9A0-B009E2F107DE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1C915F-9DA7-47E2-9A4F-B454FCC3624E}" type="slidenum">
              <a:rPr lang="tr-TR" smtClean="0"/>
              <a:pPr/>
              <a:t>2</a:t>
            </a:fld>
            <a:endParaRPr lang="tr-TR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DB6F05-7CA4-4994-BF73-BA2A4CDED313}" type="slidenum">
              <a:rPr lang="tr-TR"/>
              <a:pPr/>
              <a:t>13</a:t>
            </a:fld>
            <a:endParaRPr lang="tr-TR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14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B5925-0DDA-4C78-BD46-5255911D071A}" type="slidenum">
              <a:rPr lang="tr-TR" smtClean="0"/>
              <a:pPr/>
              <a:t>15</a:t>
            </a:fld>
            <a:endParaRPr lang="tr-T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B5925-0DDA-4C78-BD46-5255911D071A}" type="slidenum">
              <a:rPr lang="tr-TR" smtClean="0"/>
              <a:pPr/>
              <a:t>17</a:t>
            </a:fld>
            <a:endParaRPr lang="tr-T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18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19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20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21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22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23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1C915F-9DA7-47E2-9A4F-B454FCC3624E}" type="slidenum">
              <a:rPr lang="tr-TR" smtClean="0"/>
              <a:pPr/>
              <a:t>3</a:t>
            </a:fld>
            <a:endParaRPr lang="tr-TR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24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DB6F05-7CA4-4994-BF73-BA2A4CDED313}" type="slidenum">
              <a:rPr lang="tr-TR"/>
              <a:pPr/>
              <a:t>25</a:t>
            </a:fld>
            <a:endParaRPr lang="tr-TR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DB6F05-7CA4-4994-BF73-BA2A4CDED313}" type="slidenum">
              <a:rPr lang="tr-TR"/>
              <a:pPr/>
              <a:t>26</a:t>
            </a:fld>
            <a:endParaRPr lang="tr-TR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DB6F05-7CA4-4994-BF73-BA2A4CDED313}" type="slidenum">
              <a:rPr lang="tr-TR"/>
              <a:pPr/>
              <a:t>27</a:t>
            </a:fld>
            <a:endParaRPr lang="tr-TR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DB6F05-7CA4-4994-BF73-BA2A4CDED313}" type="slidenum">
              <a:rPr lang="tr-TR"/>
              <a:pPr/>
              <a:t>28</a:t>
            </a:fld>
            <a:endParaRPr lang="tr-TR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30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31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43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44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45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6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B5925-0DDA-4C78-BD46-5255911D071A}" type="slidenum">
              <a:rPr lang="tr-TR" smtClean="0"/>
              <a:pPr/>
              <a:t>47</a:t>
            </a:fld>
            <a:endParaRPr lang="tr-T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48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49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58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59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60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64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D91CB6-E08D-422B-820B-33E641B69BB8}" type="slidenum">
              <a:rPr lang="tr-TR"/>
              <a:pPr/>
              <a:t>65</a:t>
            </a:fld>
            <a:endParaRPr lang="tr-TR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67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68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7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69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>
                <a:solidFill>
                  <a:prstClr val="black"/>
                </a:solidFill>
              </a:rPr>
              <a:pPr/>
              <a:t>70</a:t>
            </a:fld>
            <a:endParaRPr lang="tr-TR" smtClean="0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8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9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10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B5925-0DDA-4C78-BD46-5255911D071A}" type="slidenum">
              <a:rPr lang="tr-TR" smtClean="0"/>
              <a:pPr/>
              <a:t>11</a:t>
            </a:fld>
            <a:endParaRPr lang="tr-T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AF396-F9A9-4149-9A69-2FCFC479E866}" type="slidenum">
              <a:rPr lang="tr-TR" smtClean="0"/>
              <a:pPr/>
              <a:t>12</a:t>
            </a:fld>
            <a:endParaRPr lang="tr-TR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tr-TR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0BE75-4FD1-4672-B4B8-6DB647311289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274464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19.09.2019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2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" Target="slide2.xm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6.png"/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12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41.png"/><Relationship Id="rId5" Type="http://schemas.openxmlformats.org/officeDocument/2006/relationships/image" Target="../media/image59.jpeg"/><Relationship Id="rId10" Type="http://schemas.openxmlformats.org/officeDocument/2006/relationships/image" Target="../media/image25.png"/><Relationship Id="rId4" Type="http://schemas.openxmlformats.org/officeDocument/2006/relationships/image" Target="../media/image58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2.xm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25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audio" Target="../media/audio1.wav"/><Relationship Id="rId5" Type="http://schemas.openxmlformats.org/officeDocument/2006/relationships/image" Target="../media/image68.png"/><Relationship Id="rId15" Type="http://schemas.openxmlformats.org/officeDocument/2006/relationships/slide" Target="slide2.xml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" Target="slide2.xml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" Target="slide2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audio" Target="../media/audio1.wav"/><Relationship Id="rId9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18" Type="http://schemas.openxmlformats.org/officeDocument/2006/relationships/image" Target="../media/image41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2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11" Type="http://schemas.openxmlformats.org/officeDocument/2006/relationships/image" Target="../media/image82.png"/><Relationship Id="rId5" Type="http://schemas.openxmlformats.org/officeDocument/2006/relationships/image" Target="../media/image86.png"/><Relationship Id="rId15" Type="http://schemas.openxmlformats.org/officeDocument/2006/relationships/audio" Target="../media/audio1.wav"/><Relationship Id="rId10" Type="http://schemas.openxmlformats.org/officeDocument/2006/relationships/image" Target="../media/image91.png"/><Relationship Id="rId19" Type="http://schemas.openxmlformats.org/officeDocument/2006/relationships/slide" Target="slide2.xml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://www.google.com.tr/url?sa=i&amp;rct=j&amp;q=maden+oca%C4%9F%C4%B1&amp;source=images&amp;cd=&amp;cad=rja&amp;docid=G1fmk0C-TMDwuM&amp;tbnid=P563MU2UVeKR2M:&amp;ved=0CAUQjRw&amp;url=http://satilikmadenocaklari.blogspot.com/&amp;ei=hSxwUb_MKMK3O7GMgZgP&amp;psig=AFQjCNEpKSPxcE9LuNzwQQ8flXVBYAH5YQ&amp;ust=1366392247885236" TargetMode="Externa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image" Target="../media/image96.jpeg"/><Relationship Id="rId10" Type="http://schemas.openxmlformats.org/officeDocument/2006/relationships/slide" Target="slide2.xml"/><Relationship Id="rId4" Type="http://schemas.openxmlformats.org/officeDocument/2006/relationships/image" Target="../media/image95.jpe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slide" Target="slide32.xml"/><Relationship Id="rId3" Type="http://schemas.openxmlformats.org/officeDocument/2006/relationships/slide" Target="slide2.xml"/><Relationship Id="rId21" Type="http://schemas.openxmlformats.org/officeDocument/2006/relationships/slide" Target="slide73.xml"/><Relationship Id="rId7" Type="http://schemas.openxmlformats.org/officeDocument/2006/relationships/image" Target="../media/image8.png"/><Relationship Id="rId12" Type="http://schemas.openxmlformats.org/officeDocument/2006/relationships/slide" Target="slide42.xml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slide" Target="slide5.xml"/><Relationship Id="rId20" Type="http://schemas.openxmlformats.org/officeDocument/2006/relationships/slide" Target="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slide" Target="slide16.xml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slide" Target="slide5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hyperlink" Target="http://www.google.com.tr/url?sa=i&amp;rct=j&amp;q=%C3%A7elik+%C3%BCretimi&amp;source=images&amp;cd=&amp;cad=rja&amp;docid=pqgq-lannEZHsM&amp;tbnid=629FVGpbJ4ni6M:&amp;ved=0CAUQjRw&amp;url=http://www.portturkey.com/tr/kurumsal/16749-turkiye-celik-uretiminde-8-oldu&amp;ei=dC9wUe2WLMfdOtKVgJAG&amp;bvm=bv.45373924,d.ZWU&amp;psig=AFQjCNGFbqCaiNuakDZvmjwSaC6c9LWbZw&amp;ust=1366393056952771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99.png"/><Relationship Id="rId5" Type="http://schemas.openxmlformats.org/officeDocument/2006/relationships/hyperlink" Target="http://www.google.com.tr/url?sa=i&amp;rct=j&amp;q=%C3%A7elik+%C3%BCretimi&amp;source=images&amp;cd=&amp;cad=rja&amp;docid=rwKEk99F6NMdBM&amp;tbnid=lMoFpRfbi0YM8M:&amp;ved=0CAUQjRw&amp;url=http://m.ensonhaber.com/haber.php?id=205119&amp;ei=oC9wUaH5M8iwPPyHgfAD&amp;bvm=bv.45373924,d.ZWU&amp;psig=AFQjCNGFbqCaiNuakDZvmjwSaC6c9LWbZw&amp;ust=1366393056952771" TargetMode="External"/><Relationship Id="rId10" Type="http://schemas.openxmlformats.org/officeDocument/2006/relationships/slide" Target="slide2.xml"/><Relationship Id="rId4" Type="http://schemas.openxmlformats.org/officeDocument/2006/relationships/image" Target="../media/image97.jpe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07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11" Type="http://schemas.openxmlformats.org/officeDocument/2006/relationships/image" Target="../media/image105.png"/><Relationship Id="rId5" Type="http://schemas.openxmlformats.org/officeDocument/2006/relationships/hyperlink" Target="http://www.google.com.tr/url?sa=i&amp;rct=j&amp;q=bilezik&amp;source=images&amp;cd=&amp;cad=rja&amp;docid=KBAlxG73V2E1QM&amp;tbnid=1jvUzAouJMYtHM:&amp;ved=0CAUQjRw&amp;url=http://www.altinfiyatlar.info/bilezik.html&amp;ei=SHpxUf_vJ8nYPbGVgOAL&amp;bvm=bv.45373924,d.ZWU&amp;psig=AFQjCNGcKfRWRUKQ22BcLiQ9UIVGD2qrZQ&amp;ust=1366477751612061" TargetMode="External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109.jpeg"/><Relationship Id="rId4" Type="http://schemas.openxmlformats.org/officeDocument/2006/relationships/image" Target="../media/image24.png"/><Relationship Id="rId9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111.png"/><Relationship Id="rId4" Type="http://schemas.openxmlformats.org/officeDocument/2006/relationships/image" Target="../media/image24.png"/><Relationship Id="rId9" Type="http://schemas.openxmlformats.org/officeDocument/2006/relationships/image" Target="../media/image1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1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26.png"/><Relationship Id="rId5" Type="http://schemas.openxmlformats.org/officeDocument/2006/relationships/image" Target="../media/image102.jpeg"/><Relationship Id="rId10" Type="http://schemas.openxmlformats.org/officeDocument/2006/relationships/slide" Target="slide2.xml"/><Relationship Id="rId4" Type="http://schemas.openxmlformats.org/officeDocument/2006/relationships/hyperlink" Target="http://www.google.com.tr/url?sa=i&amp;rct=j&amp;q=bilezik&amp;source=images&amp;cd=&amp;cad=rja&amp;docid=KBAlxG73V2E1QM&amp;tbnid=1jvUzAouJMYtHM:&amp;ved=0CAUQjRw&amp;url=http://www.altinfiyatlar.info/bilezik.html&amp;ei=SHpxUf_vJ8nYPbGVgOAL&amp;bvm=bv.45373924,d.ZWU&amp;psig=AFQjCNGcKfRWRUKQ22BcLiQ9UIVGD2qrZQ&amp;ust=1366477751612061" TargetMode="External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2.xm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114.jpeg"/><Relationship Id="rId4" Type="http://schemas.openxmlformats.org/officeDocument/2006/relationships/audio" Target="../media/audio1.wav"/><Relationship Id="rId9" Type="http://schemas.openxmlformats.org/officeDocument/2006/relationships/image" Target="../media/image11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2.xm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116.jpeg"/><Relationship Id="rId4" Type="http://schemas.openxmlformats.org/officeDocument/2006/relationships/audio" Target="../media/audio1.wav"/><Relationship Id="rId9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2.xm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118.jpeg"/><Relationship Id="rId4" Type="http://schemas.openxmlformats.org/officeDocument/2006/relationships/audio" Target="../media/audio1.wav"/><Relationship Id="rId9" Type="http://schemas.openxmlformats.org/officeDocument/2006/relationships/image" Target="../media/image11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2.xml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120.png"/><Relationship Id="rId4" Type="http://schemas.openxmlformats.org/officeDocument/2006/relationships/audio" Target="../media/audio1.wav"/><Relationship Id="rId9" Type="http://schemas.openxmlformats.org/officeDocument/2006/relationships/image" Target="../media/image11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4.png"/><Relationship Id="rId7" Type="http://schemas.openxmlformats.org/officeDocument/2006/relationships/image" Target="../media/image1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10" Type="http://schemas.openxmlformats.org/officeDocument/2006/relationships/image" Target="../media/image84.png"/><Relationship Id="rId4" Type="http://schemas.openxmlformats.org/officeDocument/2006/relationships/image" Target="../media/image24.png"/><Relationship Id="rId9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0.png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11" Type="http://schemas.openxmlformats.org/officeDocument/2006/relationships/image" Target="../media/image26.png"/><Relationship Id="rId5" Type="http://schemas.openxmlformats.org/officeDocument/2006/relationships/image" Target="../media/image132.png"/><Relationship Id="rId10" Type="http://schemas.openxmlformats.org/officeDocument/2006/relationships/slide" Target="slide2.xml"/><Relationship Id="rId4" Type="http://schemas.openxmlformats.org/officeDocument/2006/relationships/image" Target="../media/image131.png"/><Relationship Id="rId9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audio" Target="../media/audio1.wav"/><Relationship Id="rId10" Type="http://schemas.openxmlformats.org/officeDocument/2006/relationships/image" Target="../media/image140.png"/><Relationship Id="rId4" Type="http://schemas.openxmlformats.org/officeDocument/2006/relationships/image" Target="../media/image135.png"/><Relationship Id="rId9" Type="http://schemas.openxmlformats.org/officeDocument/2006/relationships/image" Target="../media/image1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41.png"/><Relationship Id="rId7" Type="http://schemas.openxmlformats.org/officeDocument/2006/relationships/image" Target="../media/image1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6.png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11" Type="http://schemas.openxmlformats.org/officeDocument/2006/relationships/image" Target="../media/image26.png"/><Relationship Id="rId5" Type="http://schemas.openxmlformats.org/officeDocument/2006/relationships/image" Target="../media/image148.png"/><Relationship Id="rId10" Type="http://schemas.openxmlformats.org/officeDocument/2006/relationships/slide" Target="slide2.xml"/><Relationship Id="rId4" Type="http://schemas.openxmlformats.org/officeDocument/2006/relationships/image" Target="../media/image147.png"/><Relationship Id="rId9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audio" Target="../media/audio1.wav"/><Relationship Id="rId4" Type="http://schemas.openxmlformats.org/officeDocument/2006/relationships/image" Target="../media/image1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7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5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4.jpeg"/><Relationship Id="rId5" Type="http://schemas.openxmlformats.org/officeDocument/2006/relationships/image" Target="../media/image8.png"/><Relationship Id="rId10" Type="http://schemas.openxmlformats.org/officeDocument/2006/relationships/image" Target="../media/image127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157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56.png"/><Relationship Id="rId5" Type="http://schemas.openxmlformats.org/officeDocument/2006/relationships/image" Target="../media/image8.png"/><Relationship Id="rId10" Type="http://schemas.openxmlformats.org/officeDocument/2006/relationships/image" Target="../media/image127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7.png"/><Relationship Id="rId4" Type="http://schemas.openxmlformats.org/officeDocument/2006/relationships/image" Target="../media/image7.png"/><Relationship Id="rId9" Type="http://schemas.openxmlformats.org/officeDocument/2006/relationships/slide" Target="slide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slide" Target="slide2.xml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audio" Target="../media/audio1.wav"/><Relationship Id="rId9" Type="http://schemas.openxmlformats.org/officeDocument/2006/relationships/image" Target="../media/image16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51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52.png"/><Relationship Id="rId10" Type="http://schemas.openxmlformats.org/officeDocument/2006/relationships/image" Target="../media/image165.jpeg"/><Relationship Id="rId4" Type="http://schemas.openxmlformats.org/officeDocument/2006/relationships/audio" Target="../media/audio1.wav"/><Relationship Id="rId9" Type="http://schemas.openxmlformats.org/officeDocument/2006/relationships/image" Target="../media/image164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slide" Target="slide2.xml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66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41.png"/><Relationship Id="rId7" Type="http://schemas.openxmlformats.org/officeDocument/2006/relationships/image" Target="../media/image1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audio" Target="../media/audio1.wav"/><Relationship Id="rId7" Type="http://schemas.openxmlformats.org/officeDocument/2006/relationships/image" Target="../media/image1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png"/><Relationship Id="rId5" Type="http://schemas.openxmlformats.org/officeDocument/2006/relationships/slide" Target="slide2.xml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1.wav"/><Relationship Id="rId7" Type="http://schemas.openxmlformats.org/officeDocument/2006/relationships/image" Target="../media/image63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png"/><Relationship Id="rId5" Type="http://schemas.openxmlformats.org/officeDocument/2006/relationships/slide" Target="slide2.xml"/><Relationship Id="rId4" Type="http://schemas.openxmlformats.org/officeDocument/2006/relationships/image" Target="../media/image6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" Target="slide2.xml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174.png"/><Relationship Id="rId5" Type="http://schemas.openxmlformats.org/officeDocument/2006/relationships/image" Target="../media/image74.png"/><Relationship Id="rId10" Type="http://schemas.openxmlformats.org/officeDocument/2006/relationships/image" Target="../media/image173.gif"/><Relationship Id="rId4" Type="http://schemas.openxmlformats.org/officeDocument/2006/relationships/audio" Target="../media/audio1.wav"/><Relationship Id="rId9" Type="http://schemas.openxmlformats.org/officeDocument/2006/relationships/image" Target="../media/image17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72.png"/><Relationship Id="rId7" Type="http://schemas.openxmlformats.org/officeDocument/2006/relationships/audio" Target="../media/audio1.wav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11" Type="http://schemas.openxmlformats.org/officeDocument/2006/relationships/image" Target="../media/image63.png"/><Relationship Id="rId5" Type="http://schemas.openxmlformats.org/officeDocument/2006/relationships/image" Target="../media/image173.gif"/><Relationship Id="rId10" Type="http://schemas.openxmlformats.org/officeDocument/2006/relationships/image" Target="../media/image171.png"/><Relationship Id="rId4" Type="http://schemas.openxmlformats.org/officeDocument/2006/relationships/image" Target="../media/image175.png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wmf"/><Relationship Id="rId18" Type="http://schemas.openxmlformats.org/officeDocument/2006/relationships/audio" Target="../media/audio1.wav"/><Relationship Id="rId3" Type="http://schemas.openxmlformats.org/officeDocument/2006/relationships/image" Target="../media/image27.png"/><Relationship Id="rId21" Type="http://schemas.openxmlformats.org/officeDocument/2006/relationships/slide" Target="slide2.xml"/><Relationship Id="rId7" Type="http://schemas.openxmlformats.org/officeDocument/2006/relationships/image" Target="../media/image31.png"/><Relationship Id="rId12" Type="http://schemas.openxmlformats.org/officeDocument/2006/relationships/image" Target="../media/image36.wmf"/><Relationship Id="rId17" Type="http://schemas.openxmlformats.org/officeDocument/2006/relationships/image" Target="../media/image40.gif"/><Relationship Id="rId2" Type="http://schemas.openxmlformats.org/officeDocument/2006/relationships/notesSlide" Target="../notesSlides/notesSlide3.xml"/><Relationship Id="rId16" Type="http://schemas.openxmlformats.org/officeDocument/2006/relationships/hyperlink" Target="http://www.bergoiata.org/gif/arrowright.gif" TargetMode="External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gif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1.png"/><Relationship Id="rId10" Type="http://schemas.openxmlformats.org/officeDocument/2006/relationships/image" Target="../media/image34.gif"/><Relationship Id="rId19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2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1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73.gif"/><Relationship Id="rId5" Type="http://schemas.openxmlformats.org/officeDocument/2006/relationships/image" Target="../media/image25.png"/><Relationship Id="rId10" Type="http://schemas.openxmlformats.org/officeDocument/2006/relationships/image" Target="../media/image177.png"/><Relationship Id="rId4" Type="http://schemas.openxmlformats.org/officeDocument/2006/relationships/image" Target="../media/image24.png"/><Relationship Id="rId9" Type="http://schemas.openxmlformats.org/officeDocument/2006/relationships/image" Target="../media/image17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174.png"/><Relationship Id="rId5" Type="http://schemas.openxmlformats.org/officeDocument/2006/relationships/image" Target="../media/image54.png"/><Relationship Id="rId10" Type="http://schemas.openxmlformats.org/officeDocument/2006/relationships/image" Target="../media/image173.gif"/><Relationship Id="rId4" Type="http://schemas.openxmlformats.org/officeDocument/2006/relationships/image" Target="../media/image53.png"/><Relationship Id="rId9" Type="http://schemas.openxmlformats.org/officeDocument/2006/relationships/image" Target="../media/image17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slide" Target="slide2.xml"/><Relationship Id="rId7" Type="http://schemas.openxmlformats.org/officeDocument/2006/relationships/image" Target="../media/image161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66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audio" Target="../media/audio1.wav"/><Relationship Id="rId7" Type="http://schemas.openxmlformats.org/officeDocument/2006/relationships/image" Target="../media/image14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png"/><Relationship Id="rId5" Type="http://schemas.openxmlformats.org/officeDocument/2006/relationships/slide" Target="slide2.xml"/><Relationship Id="rId4" Type="http://schemas.openxmlformats.org/officeDocument/2006/relationships/image" Target="../media/image14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72.png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77.png"/><Relationship Id="rId5" Type="http://schemas.openxmlformats.org/officeDocument/2006/relationships/image" Target="../media/image178.png"/><Relationship Id="rId10" Type="http://schemas.openxmlformats.org/officeDocument/2006/relationships/image" Target="../media/image76.png"/><Relationship Id="rId4" Type="http://schemas.openxmlformats.org/officeDocument/2006/relationships/image" Target="../media/image173.gif"/><Relationship Id="rId9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slide" Target="slide2.xml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audio" Target="../media/audio1.wav"/><Relationship Id="rId4" Type="http://schemas.openxmlformats.org/officeDocument/2006/relationships/image" Target="../media/image17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83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63.png"/><Relationship Id="rId10" Type="http://schemas.openxmlformats.org/officeDocument/2006/relationships/image" Target="../media/image184.png"/><Relationship Id="rId4" Type="http://schemas.openxmlformats.org/officeDocument/2006/relationships/audio" Target="../media/audio1.wav"/><Relationship Id="rId9" Type="http://schemas.openxmlformats.org/officeDocument/2006/relationships/image" Target="../media/image12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85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65.png"/><Relationship Id="rId4" Type="http://schemas.openxmlformats.org/officeDocument/2006/relationships/audio" Target="../media/audio1.wav"/><Relationship Id="rId9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44.jpeg"/><Relationship Id="rId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image" Target="../media/image43.png"/><Relationship Id="rId9" Type="http://schemas.openxmlformats.org/officeDocument/2006/relationships/slide" Target="slide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audio" Target="../media/audio1.wav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slide" Target="slide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audio" Target="../media/audio1.wav"/><Relationship Id="rId4" Type="http://schemas.openxmlformats.org/officeDocument/2006/relationships/image" Target="../media/image13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7.png"/><Relationship Id="rId5" Type="http://schemas.openxmlformats.org/officeDocument/2006/relationships/slide" Target="slide2.xml"/><Relationship Id="rId4" Type="http://schemas.openxmlformats.org/officeDocument/2006/relationships/image" Target="../media/image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41.png"/><Relationship Id="rId9" Type="http://schemas.openxmlformats.org/officeDocument/2006/relationships/image" Target="../media/image144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" Target="slide2.xml"/><Relationship Id="rId7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slide" Target="slide2.xml"/><Relationship Id="rId7" Type="http://schemas.openxmlformats.org/officeDocument/2006/relationships/image" Target="../media/image1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audio" Target="../media/audio1.wav"/><Relationship Id="rId7" Type="http://schemas.openxmlformats.org/officeDocument/2006/relationships/image" Target="../media/image16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slide" Target="slide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45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slide" Target="slide2.xml"/><Relationship Id="rId7" Type="http://schemas.openxmlformats.org/officeDocument/2006/relationships/image" Target="../media/image1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41.png"/><Relationship Id="rId9" Type="http://schemas.openxmlformats.org/officeDocument/2006/relationships/image" Target="../media/image14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9.gif"/><Relationship Id="rId7" Type="http://schemas.openxmlformats.org/officeDocument/2006/relationships/image" Target="../media/image17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image" Target="../media/image65.png"/><Relationship Id="rId4" Type="http://schemas.openxmlformats.org/officeDocument/2006/relationships/audio" Target="../media/audio1.wav"/><Relationship Id="rId9" Type="http://schemas.openxmlformats.org/officeDocument/2006/relationships/image" Target="../media/image6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angisoru.com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12" Type="http://schemas.openxmlformats.org/officeDocument/2006/relationships/image" Target="../media/image4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8.png"/><Relationship Id="rId5" Type="http://schemas.openxmlformats.org/officeDocument/2006/relationships/image" Target="../media/image25.png"/><Relationship Id="rId10" Type="http://schemas.openxmlformats.org/officeDocument/2006/relationships/image" Target="../media/image47.png"/><Relationship Id="rId4" Type="http://schemas.openxmlformats.org/officeDocument/2006/relationships/image" Target="../media/image24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Dikdörtgen"/>
          <p:cNvSpPr/>
          <p:nvPr/>
        </p:nvSpPr>
        <p:spPr>
          <a:xfrm>
            <a:off x="214282" y="214290"/>
            <a:ext cx="8715436" cy="6429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7" name="Picture 2">
            <a:hlinkClick r:id="" action="ppaction://hlinkshowjump?jump=next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7205" y="6309320"/>
            <a:ext cx="54679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09320"/>
            <a:ext cx="54116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>
            <a:hlinkClick r:id="rId5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6393094"/>
            <a:ext cx="2880320" cy="46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Dikdörtgen"/>
          <p:cNvSpPr/>
          <p:nvPr/>
        </p:nvSpPr>
        <p:spPr>
          <a:xfrm>
            <a:off x="216000" y="188640"/>
            <a:ext cx="8712968" cy="5760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EĞİTİM SUNUSUNUN KULLANIMI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21" name="20 Dikdörtgen"/>
          <p:cNvSpPr/>
          <p:nvPr/>
        </p:nvSpPr>
        <p:spPr>
          <a:xfrm>
            <a:off x="1043608" y="980728"/>
            <a:ext cx="4824536" cy="4032448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dirty="0" smtClean="0">
                <a:solidFill>
                  <a:srgbClr val="FF0000"/>
                </a:solidFill>
                <a:latin typeface="Arial Narrow" pitchFamily="34" charset="0"/>
              </a:rPr>
              <a:t>ÖNEMLİ UYARI</a:t>
            </a:r>
          </a:p>
          <a:p>
            <a:pPr algn="ctr"/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Sayfa içindeki animasyonları görebilmek ve sayfa içinde ilerleyebilmek için lütfen farenin sol tuşu ile SAYFANIN ORTASINA tıklayalım.</a:t>
            </a:r>
          </a:p>
          <a:p>
            <a:pPr algn="ctr"/>
            <a:r>
              <a:rPr lang="tr-TR" sz="2600" dirty="0" smtClean="0">
                <a:solidFill>
                  <a:srgbClr val="FF0000"/>
                </a:solidFill>
                <a:latin typeface="Arial Narrow" pitchFamily="34" charset="0"/>
              </a:rPr>
              <a:t>Aksi durumda sayfa içindeki animasyonları göremeden diğer sayfaya geçeriz.</a:t>
            </a:r>
            <a:endParaRPr lang="tr-TR" sz="26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22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887" y="0"/>
            <a:ext cx="611113" cy="5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2132856"/>
            <a:ext cx="1440160" cy="2395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22 Aşağı Ok"/>
          <p:cNvSpPr/>
          <p:nvPr/>
        </p:nvSpPr>
        <p:spPr>
          <a:xfrm>
            <a:off x="6084168" y="1916832"/>
            <a:ext cx="412624" cy="546360"/>
          </a:xfrm>
          <a:prstGeom prst="downArrow">
            <a:avLst/>
          </a:prstGeom>
          <a:solidFill>
            <a:srgbClr val="FFFF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4" name="23 Gözyaşı Damlası"/>
          <p:cNvSpPr/>
          <p:nvPr/>
        </p:nvSpPr>
        <p:spPr>
          <a:xfrm>
            <a:off x="7380312" y="332656"/>
            <a:ext cx="1296144" cy="1224136"/>
          </a:xfrm>
          <a:prstGeom prst="teardrop">
            <a:avLst/>
          </a:prstGeom>
          <a:solidFill>
            <a:schemeClr val="bg1"/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Sunuyu Kapatır </a:t>
            </a:r>
          </a:p>
        </p:txBody>
      </p:sp>
      <p:sp>
        <p:nvSpPr>
          <p:cNvPr id="19" name="18 Yuvarlatılmış Dikdörtgen"/>
          <p:cNvSpPr/>
          <p:nvPr/>
        </p:nvSpPr>
        <p:spPr>
          <a:xfrm>
            <a:off x="1115616" y="1124744"/>
            <a:ext cx="6408712" cy="3816424"/>
          </a:xfrm>
          <a:prstGeom prst="roundRect">
            <a:avLst/>
          </a:prstGeom>
          <a:noFill/>
          <a:ln>
            <a:solidFill>
              <a:srgbClr val="99FF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0" name="19 İkizkenar Üçgen"/>
          <p:cNvSpPr/>
          <p:nvPr/>
        </p:nvSpPr>
        <p:spPr>
          <a:xfrm rot="8465963">
            <a:off x="8194879" y="5891807"/>
            <a:ext cx="685273" cy="51059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5" name="24 Oval"/>
          <p:cNvSpPr/>
          <p:nvPr/>
        </p:nvSpPr>
        <p:spPr>
          <a:xfrm>
            <a:off x="5940152" y="4941168"/>
            <a:ext cx="2880320" cy="144016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 smtClean="0">
              <a:solidFill>
                <a:srgbClr val="FF0000"/>
              </a:solidFill>
            </a:endParaRPr>
          </a:p>
          <a:p>
            <a:pPr algn="ctr"/>
            <a:endParaRPr lang="tr-TR" dirty="0"/>
          </a:p>
        </p:txBody>
      </p:sp>
      <p:sp>
        <p:nvSpPr>
          <p:cNvPr id="26" name="25 Dikdörtgen"/>
          <p:cNvSpPr/>
          <p:nvPr/>
        </p:nvSpPr>
        <p:spPr>
          <a:xfrm>
            <a:off x="5940152" y="5085184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Sayfa içindeki </a:t>
            </a:r>
          </a:p>
          <a:p>
            <a:pPr algn="ctr"/>
            <a:r>
              <a:rPr lang="tr-TR" dirty="0" smtClean="0">
                <a:solidFill>
                  <a:srgbClr val="FF0000"/>
                </a:solidFill>
              </a:rPr>
              <a:t>animasyonların görmeden </a:t>
            </a:r>
          </a:p>
          <a:p>
            <a:pPr algn="ctr"/>
            <a:r>
              <a:rPr lang="tr-TR" dirty="0" smtClean="0">
                <a:solidFill>
                  <a:srgbClr val="FF0000"/>
                </a:solidFill>
              </a:rPr>
              <a:t>bir sonraki sayfaya </a:t>
            </a:r>
          </a:p>
          <a:p>
            <a:pPr algn="ctr"/>
            <a:r>
              <a:rPr lang="tr-TR" dirty="0" smtClean="0">
                <a:solidFill>
                  <a:srgbClr val="FF0000"/>
                </a:solidFill>
              </a:rPr>
              <a:t>geçer</a:t>
            </a:r>
            <a:endParaRPr lang="tr-TR" dirty="0"/>
          </a:p>
        </p:txBody>
      </p:sp>
      <p:sp>
        <p:nvSpPr>
          <p:cNvPr id="29" name="28 İkizkenar Üçgen"/>
          <p:cNvSpPr/>
          <p:nvPr/>
        </p:nvSpPr>
        <p:spPr>
          <a:xfrm rot="13030825">
            <a:off x="362013" y="5891088"/>
            <a:ext cx="469318" cy="51059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0" name="29 Oval"/>
          <p:cNvSpPr/>
          <p:nvPr/>
        </p:nvSpPr>
        <p:spPr>
          <a:xfrm>
            <a:off x="251520" y="5301208"/>
            <a:ext cx="1728192" cy="86409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1" name="30 Dikdörtgen"/>
          <p:cNvSpPr/>
          <p:nvPr/>
        </p:nvSpPr>
        <p:spPr>
          <a:xfrm>
            <a:off x="251520" y="5446965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 smtClean="0">
                <a:solidFill>
                  <a:srgbClr val="FF0000"/>
                </a:solidFill>
              </a:rPr>
              <a:t>Önceki Sayfaya</a:t>
            </a:r>
          </a:p>
          <a:p>
            <a:pPr algn="ctr"/>
            <a:r>
              <a:rPr lang="tr-TR" dirty="0" smtClean="0">
                <a:solidFill>
                  <a:srgbClr val="FF0000"/>
                </a:solidFill>
              </a:rPr>
              <a:t>Döner </a:t>
            </a:r>
            <a:endParaRPr lang="tr-T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4" grpId="0" animBg="1"/>
      <p:bldP spid="20" grpId="0" animBg="1"/>
      <p:bldP spid="25" grpId="0" animBg="1"/>
      <p:bldP spid="26" grpId="0"/>
      <p:bldP spid="29" grpId="0" animBg="1"/>
      <p:bldP spid="30" grpId="0" animBg="1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9900CC"/>
                </a:solidFill>
                <a:latin typeface="Arial Narrow" pitchFamily="34" charset="0"/>
              </a:rPr>
              <a:t>Kayaçlardan Toprağa</a:t>
            </a:r>
            <a:endParaRPr lang="tr-TR" sz="2800" b="1" dirty="0" smtClean="0">
              <a:solidFill>
                <a:srgbClr val="9900CC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556792"/>
            <a:ext cx="4855077" cy="36724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36" name="35 Yuvarlatılmış Dikdörtgen"/>
          <p:cNvSpPr/>
          <p:nvPr/>
        </p:nvSpPr>
        <p:spPr>
          <a:xfrm>
            <a:off x="755576" y="1412776"/>
            <a:ext cx="3024336" cy="4176464"/>
          </a:xfrm>
          <a:prstGeom prst="round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44 Dikdörtgen"/>
          <p:cNvSpPr/>
          <p:nvPr/>
        </p:nvSpPr>
        <p:spPr>
          <a:xfrm>
            <a:off x="683568" y="1700808"/>
            <a:ext cx="3024336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b="1" dirty="0" smtClean="0">
                <a:solidFill>
                  <a:srgbClr val="9900CC"/>
                </a:solidFill>
                <a:latin typeface="Arial Narrow" pitchFamily="34" charset="0"/>
              </a:rPr>
              <a:t>Kayaçlar Rüzgar,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b="1" dirty="0" smtClean="0">
                <a:solidFill>
                  <a:srgbClr val="9900CC"/>
                </a:solidFill>
                <a:latin typeface="Arial Narrow" pitchFamily="34" charset="0"/>
              </a:rPr>
              <a:t>yağmur,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b="1" dirty="0" smtClean="0">
                <a:solidFill>
                  <a:srgbClr val="9900CC"/>
                </a:solidFill>
                <a:latin typeface="Arial Narrow" pitchFamily="34" charset="0"/>
              </a:rPr>
              <a:t>akarsu ve sıcaklık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b="1" dirty="0" smtClean="0">
                <a:solidFill>
                  <a:srgbClr val="9900CC"/>
                </a:solidFill>
                <a:latin typeface="Arial Narrow" pitchFamily="34" charset="0"/>
              </a:rPr>
              <a:t>farkı vb. etkenlerle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b="1" dirty="0" smtClean="0">
                <a:solidFill>
                  <a:srgbClr val="9900CC"/>
                </a:solidFill>
                <a:latin typeface="Arial Narrow" pitchFamily="34" charset="0"/>
              </a:rPr>
              <a:t> zamanla ufalanıp parçalanarak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b="1" dirty="0" smtClean="0">
                <a:solidFill>
                  <a:srgbClr val="9900CC"/>
                </a:solidFill>
                <a:latin typeface="Arial Narrow" pitchFamily="34" charset="0"/>
              </a:rPr>
              <a:t>uzun yıllar sonra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b="1" dirty="0" smtClean="0">
                <a:solidFill>
                  <a:srgbClr val="9900CC"/>
                </a:solidFill>
                <a:latin typeface="Arial Narrow" pitchFamily="34" charset="0"/>
              </a:rPr>
              <a:t>toprağa dönüşürler.</a:t>
            </a:r>
          </a:p>
        </p:txBody>
      </p:sp>
      <p:sp>
        <p:nvSpPr>
          <p:cNvPr id="32" name="3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32 Metin kutusu"/>
          <p:cNvSpPr txBox="1"/>
          <p:nvPr/>
        </p:nvSpPr>
        <p:spPr>
          <a:xfrm rot="16200000">
            <a:off x="-356506" y="327539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6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>
            <a:hlinkClick r:id="rId8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179512" y="189970"/>
            <a:ext cx="8784976" cy="57473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r-TR" sz="3200" b="1" dirty="0" smtClean="0">
                <a:solidFill>
                  <a:srgbClr val="D60093"/>
                </a:solidFill>
                <a:latin typeface="Arial Narrow" pitchFamily="34" charset="0"/>
              </a:rPr>
              <a:t>Kayaçlardan Toprağa</a:t>
            </a:r>
            <a:endParaRPr lang="tr-TR" sz="3200" b="1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r-TR" sz="3200" b="1" dirty="0">
                <a:solidFill>
                  <a:srgbClr val="FF0000"/>
                </a:solidFill>
                <a:latin typeface="Arial Narrow" pitchFamily="34" charset="0"/>
              </a:rPr>
              <a:t>	</a:t>
            </a:r>
            <a:endParaRPr lang="tr-TR" sz="24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24" name="23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24 Metin kutusu"/>
          <p:cNvSpPr txBox="1"/>
          <p:nvPr/>
        </p:nvSpPr>
        <p:spPr>
          <a:xfrm rot="16200000">
            <a:off x="-356506" y="327539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8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72035"/>
            <a:ext cx="576000" cy="58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8000" y="6280006"/>
            <a:ext cx="576000" cy="5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5062" y="0"/>
            <a:ext cx="61893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22 Dikdörtgen"/>
          <p:cNvSpPr/>
          <p:nvPr/>
        </p:nvSpPr>
        <p:spPr>
          <a:xfrm>
            <a:off x="2051720" y="1052736"/>
            <a:ext cx="4824536" cy="47525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11 Dikdörtgen"/>
          <p:cNvSpPr/>
          <p:nvPr/>
        </p:nvSpPr>
        <p:spPr>
          <a:xfrm>
            <a:off x="2123728" y="1484784"/>
            <a:ext cx="4680520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buFont typeface="Arial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  <a:latin typeface="Arial Narrow" pitchFamily="34" charset="0"/>
              </a:rPr>
              <a:t> Kayaçların sıcaklık farkı, yağmur   </a:t>
            </a:r>
          </a:p>
          <a:p>
            <a:pPr>
              <a:lnSpc>
                <a:spcPts val="3800"/>
              </a:lnSpc>
            </a:pPr>
            <a:r>
              <a:rPr lang="tr-TR" sz="2800" dirty="0" smtClean="0">
                <a:solidFill>
                  <a:srgbClr val="FF0000"/>
                </a:solidFill>
                <a:latin typeface="Arial Narrow" pitchFamily="34" charset="0"/>
              </a:rPr>
              <a:t>   ve rüzgâr gibi etkenlerle aşınıp   </a:t>
            </a:r>
          </a:p>
          <a:p>
            <a:pPr>
              <a:lnSpc>
                <a:spcPts val="3800"/>
              </a:lnSpc>
            </a:pPr>
            <a:r>
              <a:rPr lang="tr-TR" sz="2800" dirty="0" smtClean="0">
                <a:solidFill>
                  <a:srgbClr val="FF0000"/>
                </a:solidFill>
                <a:latin typeface="Arial Narrow" pitchFamily="34" charset="0"/>
              </a:rPr>
              <a:t>   parçalanmasıyla kayalar oluşur. </a:t>
            </a:r>
          </a:p>
          <a:p>
            <a:pPr>
              <a:lnSpc>
                <a:spcPts val="3800"/>
              </a:lnSpc>
            </a:pPr>
            <a:endParaRPr lang="tr-TR" sz="28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>
              <a:lnSpc>
                <a:spcPts val="3800"/>
              </a:lnSpc>
              <a:buFont typeface="Arial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  <a:latin typeface="Arial Narrow" pitchFamily="34" charset="0"/>
              </a:rPr>
              <a:t> Kayaların ufalanmasıyla taşlar, </a:t>
            </a:r>
          </a:p>
          <a:p>
            <a:pPr>
              <a:lnSpc>
                <a:spcPts val="3800"/>
              </a:lnSpc>
            </a:pPr>
            <a:endParaRPr lang="tr-TR" sz="28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>
              <a:lnSpc>
                <a:spcPts val="3800"/>
              </a:lnSpc>
              <a:buFont typeface="Arial" pitchFamily="34" charset="0"/>
              <a:buChar char="•"/>
            </a:pPr>
            <a:r>
              <a:rPr lang="tr-TR" sz="2800" dirty="0" smtClean="0">
                <a:solidFill>
                  <a:srgbClr val="FF0000"/>
                </a:solidFill>
                <a:latin typeface="Arial Narrow" pitchFamily="34" charset="0"/>
              </a:rPr>
              <a:t> taşların ufalanmasıyla da toprak  </a:t>
            </a:r>
          </a:p>
          <a:p>
            <a:pPr>
              <a:lnSpc>
                <a:spcPts val="3800"/>
              </a:lnSpc>
            </a:pPr>
            <a:r>
              <a:rPr lang="tr-TR" sz="2800" dirty="0" smtClean="0">
                <a:solidFill>
                  <a:srgbClr val="FF0000"/>
                </a:solidFill>
                <a:latin typeface="Arial Narrow" pitchFamily="34" charset="0"/>
              </a:rPr>
              <a:t>   meydana gelir. </a:t>
            </a:r>
            <a:endParaRPr lang="tr-TR" sz="28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4496820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Kayaçlardan Toprağa</a:t>
            </a:r>
            <a:endParaRPr lang="tr-TR" sz="2800" b="1" dirty="0" smtClean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81128"/>
            <a:ext cx="2387112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293096"/>
            <a:ext cx="2304256" cy="1494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980728"/>
            <a:ext cx="3168352" cy="2088232"/>
          </a:xfrm>
          <a:prstGeom prst="rect">
            <a:avLst/>
          </a:prstGeom>
          <a:solidFill>
            <a:srgbClr val="FF0000"/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9064" y="980728"/>
            <a:ext cx="3096344" cy="206422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4293096"/>
            <a:ext cx="2075127" cy="1556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Dikdörtgen"/>
          <p:cNvSpPr/>
          <p:nvPr/>
        </p:nvSpPr>
        <p:spPr>
          <a:xfrm>
            <a:off x="1511152" y="3116964"/>
            <a:ext cx="1440160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3333FF"/>
                </a:solidFill>
                <a:latin typeface="Arial Narrow" pitchFamily="34" charset="0"/>
              </a:rPr>
              <a:t>Kayaçlar</a:t>
            </a:r>
          </a:p>
        </p:txBody>
      </p:sp>
      <p:sp>
        <p:nvSpPr>
          <p:cNvPr id="34" name="33 Dikdörtgen"/>
          <p:cNvSpPr/>
          <p:nvPr/>
        </p:nvSpPr>
        <p:spPr>
          <a:xfrm>
            <a:off x="683568" y="5733256"/>
            <a:ext cx="1368152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3333FF"/>
                </a:solidFill>
                <a:latin typeface="Arial Narrow" pitchFamily="34" charset="0"/>
              </a:rPr>
              <a:t>Toprak</a:t>
            </a:r>
          </a:p>
        </p:txBody>
      </p:sp>
      <p:sp>
        <p:nvSpPr>
          <p:cNvPr id="37" name="36 Sağ Ok"/>
          <p:cNvSpPr/>
          <p:nvPr/>
        </p:nvSpPr>
        <p:spPr>
          <a:xfrm>
            <a:off x="3995936" y="1844824"/>
            <a:ext cx="792088" cy="288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8" name="37 Dikdörtgen"/>
          <p:cNvSpPr/>
          <p:nvPr/>
        </p:nvSpPr>
        <p:spPr>
          <a:xfrm>
            <a:off x="3563888" y="2060848"/>
            <a:ext cx="1656184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1600" b="1" dirty="0" smtClean="0">
                <a:solidFill>
                  <a:srgbClr val="D60093"/>
                </a:solidFill>
                <a:latin typeface="Arial Narrow" pitchFamily="34" charset="0"/>
              </a:rPr>
              <a:t>Parçalanır</a:t>
            </a:r>
          </a:p>
        </p:txBody>
      </p:sp>
      <p:sp>
        <p:nvSpPr>
          <p:cNvPr id="39" name="38 Aşağı Ok"/>
          <p:cNvSpPr/>
          <p:nvPr/>
        </p:nvSpPr>
        <p:spPr>
          <a:xfrm>
            <a:off x="7632000" y="3348000"/>
            <a:ext cx="288032" cy="828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39 Sağ Ok"/>
          <p:cNvSpPr/>
          <p:nvPr/>
        </p:nvSpPr>
        <p:spPr>
          <a:xfrm rot="10800000">
            <a:off x="5652120" y="5085184"/>
            <a:ext cx="720080" cy="288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42 Dikdörtgen"/>
          <p:cNvSpPr/>
          <p:nvPr/>
        </p:nvSpPr>
        <p:spPr>
          <a:xfrm rot="5400000">
            <a:off x="7056000" y="3564000"/>
            <a:ext cx="1018855" cy="3492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1600" b="1" dirty="0" smtClean="0">
                <a:solidFill>
                  <a:srgbClr val="D60093"/>
                </a:solidFill>
                <a:latin typeface="Arial Narrow" pitchFamily="34" charset="0"/>
              </a:rPr>
              <a:t>Parçalanır</a:t>
            </a:r>
          </a:p>
        </p:txBody>
      </p:sp>
      <p:sp>
        <p:nvSpPr>
          <p:cNvPr id="44" name="43 Dikdörtgen"/>
          <p:cNvSpPr/>
          <p:nvPr/>
        </p:nvSpPr>
        <p:spPr>
          <a:xfrm>
            <a:off x="5544000" y="4797152"/>
            <a:ext cx="100811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1600" b="1" dirty="0" smtClean="0">
                <a:solidFill>
                  <a:srgbClr val="D60093"/>
                </a:solidFill>
                <a:latin typeface="Arial Narrow" pitchFamily="34" charset="0"/>
              </a:rPr>
              <a:t>Parçalanır</a:t>
            </a:r>
          </a:p>
        </p:txBody>
      </p:sp>
      <p:sp>
        <p:nvSpPr>
          <p:cNvPr id="46" name="45 Dikdörtgen"/>
          <p:cNvSpPr/>
          <p:nvPr/>
        </p:nvSpPr>
        <p:spPr>
          <a:xfrm>
            <a:off x="2520000" y="4824000"/>
            <a:ext cx="1008112" cy="33855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1600" b="1" dirty="0" smtClean="0">
                <a:solidFill>
                  <a:srgbClr val="D60093"/>
                </a:solidFill>
                <a:latin typeface="Arial Narrow" pitchFamily="34" charset="0"/>
              </a:rPr>
              <a:t>Parçalanır</a:t>
            </a:r>
          </a:p>
        </p:txBody>
      </p:sp>
      <p:sp>
        <p:nvSpPr>
          <p:cNvPr id="47" name="46 Sağ Ok"/>
          <p:cNvSpPr/>
          <p:nvPr/>
        </p:nvSpPr>
        <p:spPr>
          <a:xfrm rot="10800000">
            <a:off x="2627784" y="5085184"/>
            <a:ext cx="720080" cy="28803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30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31 Metin kutusu"/>
          <p:cNvSpPr txBox="1"/>
          <p:nvPr/>
        </p:nvSpPr>
        <p:spPr>
          <a:xfrm rot="16200000">
            <a:off x="-356506" y="327539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9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5">
            <a:hlinkClick r:id="" action="ppaction://hlinkshowjump?jump=nextslide" highlightClick="1">
              <a:snd r:embed="rId8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6">
            <a:hlinkClick r:id="" action="ppaction://hlinkshowjump?jump=previousslide" highlightClick="1">
              <a:snd r:embed="rId8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2">
            <a:hlinkClick r:id="" action="ppaction://hlinkshowjump?jump=endshow" highlightClick="1">
              <a:snd r:embed="rId8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">
            <a:hlinkClick r:id="rId12" action="ppaction://hlinksldjump" highlightClick="1">
              <a:snd r:embed="rId8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7" grpId="0" animBg="1"/>
      <p:bldP spid="38" grpId="0"/>
      <p:bldP spid="39" grpId="0" animBg="1"/>
      <p:bldP spid="40" grpId="0" animBg="1"/>
      <p:bldP spid="43" grpId="0"/>
      <p:bldP spid="44" grpId="0"/>
      <p:bldP spid="46" grpId="0"/>
      <p:bldP spid="4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 rot="16200000">
            <a:off x="-432995" y="3228945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10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6453336"/>
            <a:ext cx="280831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Katlanmış Nesne"/>
          <p:cNvSpPr/>
          <p:nvPr/>
        </p:nvSpPr>
        <p:spPr>
          <a:xfrm>
            <a:off x="1115616" y="1340768"/>
            <a:ext cx="7200800" cy="3960440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2123728" y="2276872"/>
            <a:ext cx="56166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9600" b="1" dirty="0" err="1" smtClean="0">
                <a:solidFill>
                  <a:srgbClr val="D60093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Minaraller</a:t>
            </a:r>
            <a:endParaRPr lang="tr-TR" sz="96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209995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MİNERALLER</a:t>
            </a:r>
            <a:endParaRPr lang="tr-TR" sz="2800" b="1" dirty="0"/>
          </a:p>
        </p:txBody>
      </p:sp>
      <p:sp>
        <p:nvSpPr>
          <p:cNvPr id="14" name="13 Dikdörtgen"/>
          <p:cNvSpPr/>
          <p:nvPr/>
        </p:nvSpPr>
        <p:spPr>
          <a:xfrm>
            <a:off x="827584" y="908720"/>
            <a:ext cx="3888432" cy="14527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Kayaçlara (taşlara) farklı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özellikler kazandıran yapılara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b="1" dirty="0" smtClean="0">
                <a:solidFill>
                  <a:srgbClr val="000099"/>
                </a:solidFill>
                <a:latin typeface="Arial Narrow" pitchFamily="34" charset="0"/>
              </a:rPr>
              <a:t>mineral</a:t>
            </a: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 denir.</a:t>
            </a:r>
          </a:p>
        </p:txBody>
      </p:sp>
      <p:sp>
        <p:nvSpPr>
          <p:cNvPr id="26" name="25 Dikdörtgen"/>
          <p:cNvSpPr/>
          <p:nvPr/>
        </p:nvSpPr>
        <p:spPr>
          <a:xfrm>
            <a:off x="827584" y="2564904"/>
            <a:ext cx="3852936" cy="14527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6600"/>
                </a:solidFill>
                <a:latin typeface="Arial Narrow" pitchFamily="34" charset="0"/>
              </a:rPr>
              <a:t>Taşın şekli, rengi, setliği,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6600"/>
                </a:solidFill>
                <a:latin typeface="Arial Narrow" pitchFamily="34" charset="0"/>
              </a:rPr>
              <a:t>biçimi ve dayanıklılığı taşı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6600"/>
                </a:solidFill>
                <a:latin typeface="Arial Narrow" pitchFamily="34" charset="0"/>
              </a:rPr>
              <a:t>oluşturan minerallere bağlıdır.</a:t>
            </a:r>
          </a:p>
        </p:txBody>
      </p:sp>
      <p:sp>
        <p:nvSpPr>
          <p:cNvPr id="28" name="27 Dikdörtgen"/>
          <p:cNvSpPr/>
          <p:nvPr/>
        </p:nvSpPr>
        <p:spPr>
          <a:xfrm>
            <a:off x="827584" y="4149080"/>
            <a:ext cx="3456384" cy="9725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800080"/>
                </a:solidFill>
                <a:latin typeface="Arial Narrow" pitchFamily="34" charset="0"/>
              </a:rPr>
              <a:t>Taşlar bir yada daha çok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800080"/>
                </a:solidFill>
                <a:latin typeface="Arial Narrow" pitchFamily="34" charset="0"/>
              </a:rPr>
              <a:t>mineralden oluşabilir.</a:t>
            </a:r>
          </a:p>
        </p:txBody>
      </p:sp>
      <p:sp>
        <p:nvSpPr>
          <p:cNvPr id="29" name="28 Dikdörtgen"/>
          <p:cNvSpPr/>
          <p:nvPr/>
        </p:nvSpPr>
        <p:spPr>
          <a:xfrm>
            <a:off x="827584" y="5301208"/>
            <a:ext cx="3888432" cy="9725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996600"/>
                </a:solidFill>
                <a:latin typeface="Arial Narrow" pitchFamily="34" charset="0"/>
              </a:rPr>
              <a:t>Tek bir minerallerden oluşan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996600"/>
                </a:solidFill>
                <a:latin typeface="Arial Narrow" pitchFamily="34" charset="0"/>
              </a:rPr>
              <a:t>taşlar tek renklidir.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3501008"/>
            <a:ext cx="1691233" cy="1691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636912"/>
            <a:ext cx="1368152" cy="182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797152"/>
            <a:ext cx="1728192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996952"/>
            <a:ext cx="1658969" cy="109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836712"/>
            <a:ext cx="1671015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836712"/>
            <a:ext cx="1907704" cy="113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1988840"/>
            <a:ext cx="1747936" cy="1441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4288" y="4581128"/>
            <a:ext cx="182327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34 Oval"/>
          <p:cNvSpPr/>
          <p:nvPr/>
        </p:nvSpPr>
        <p:spPr>
          <a:xfrm>
            <a:off x="683568" y="105273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40 Oval"/>
          <p:cNvSpPr/>
          <p:nvPr/>
        </p:nvSpPr>
        <p:spPr>
          <a:xfrm>
            <a:off x="683568" y="278092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41 Oval"/>
          <p:cNvSpPr/>
          <p:nvPr/>
        </p:nvSpPr>
        <p:spPr>
          <a:xfrm>
            <a:off x="683568" y="436510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42 Oval"/>
          <p:cNvSpPr/>
          <p:nvPr/>
        </p:nvSpPr>
        <p:spPr>
          <a:xfrm>
            <a:off x="683568" y="551723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30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33 Metin kutusu"/>
          <p:cNvSpPr txBox="1"/>
          <p:nvPr/>
        </p:nvSpPr>
        <p:spPr>
          <a:xfrm rot="16200000">
            <a:off x="-420754" y="3275392"/>
            <a:ext cx="1210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11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5">
            <a:hlinkClick r:id="" action="ppaction://hlinkshowjump?jump=nextslide" highlightClick="1">
              <a:snd r:embed="rId11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6">
            <a:hlinkClick r:id="" action="ppaction://hlinkshowjump?jump=previousslide" highlightClick="1">
              <a:snd r:embed="rId11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>
            <a:hlinkClick r:id="" action="ppaction://hlinkshowjump?jump=endshow" highlightClick="1">
              <a:snd r:embed="rId11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" name="Picture 3">
            <a:hlinkClick r:id="rId15" action="ppaction://hlinksldjump" highlightClick="1">
              <a:snd r:embed="rId11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0"/>
                            </p:stCondLst>
                            <p:childTnLst>
                              <p:par>
                                <p:cTn id="5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000"/>
                            </p:stCondLst>
                            <p:childTnLst>
                              <p:par>
                                <p:cTn id="7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8" grpId="0"/>
      <p:bldP spid="29" grpId="0"/>
      <p:bldP spid="35" grpId="0" animBg="1"/>
      <p:bldP spid="41" grpId="0" animBg="1"/>
      <p:bldP spid="42" grpId="0" animBg="1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eke</a:t>
            </a:r>
            <a:endParaRPr lang="tr-TR" dirty="0"/>
          </a:p>
        </p:txBody>
      </p:sp>
      <p:sp>
        <p:nvSpPr>
          <p:cNvPr id="33" name="Rectangle 21"/>
          <p:cNvSpPr>
            <a:spLocks noChangeArrowheads="1"/>
          </p:cNvSpPr>
          <p:nvPr/>
        </p:nvSpPr>
        <p:spPr bwMode="auto">
          <a:xfrm>
            <a:off x="179512" y="174948"/>
            <a:ext cx="8784976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tr-TR" sz="3200" b="1" dirty="0" smtClean="0">
                <a:solidFill>
                  <a:srgbClr val="D60093"/>
                </a:solidFill>
                <a:latin typeface="Arial Narrow" pitchFamily="34" charset="0"/>
              </a:rPr>
              <a:t>MİNERALLER</a:t>
            </a:r>
            <a:endParaRPr lang="tr-TR" sz="3200" b="1" dirty="0" smtClean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r-TR" sz="3200" b="1" dirty="0">
                <a:solidFill>
                  <a:srgbClr val="FF0000"/>
                </a:solidFill>
                <a:latin typeface="Arial Narrow" pitchFamily="34" charset="0"/>
              </a:rPr>
              <a:t>	</a:t>
            </a:r>
            <a:endParaRPr lang="tr-TR" sz="24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24" name="23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24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12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Yuvarlatılmış Dikdörtgen 1"/>
          <p:cNvSpPr/>
          <p:nvPr/>
        </p:nvSpPr>
        <p:spPr>
          <a:xfrm>
            <a:off x="1475656" y="1412776"/>
            <a:ext cx="4536504" cy="4320480"/>
          </a:xfrm>
          <a:prstGeom prst="roundRect">
            <a:avLst/>
          </a:prstGeom>
          <a:solidFill>
            <a:srgbClr val="DEFFBD"/>
          </a:solidFill>
          <a:ln>
            <a:solidFill>
              <a:srgbClr val="99FF33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1 Dikdörtgen"/>
          <p:cNvSpPr/>
          <p:nvPr/>
        </p:nvSpPr>
        <p:spPr>
          <a:xfrm>
            <a:off x="1619672" y="1556792"/>
            <a:ext cx="4392488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buFont typeface="Arial" pitchFamily="34" charset="0"/>
              <a:buChar char="•"/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Kayaçların yapısında mineraller   </a:t>
            </a:r>
          </a:p>
          <a:p>
            <a:pPr>
              <a:lnSpc>
                <a:spcPts val="38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bulunur. </a:t>
            </a:r>
          </a:p>
          <a:p>
            <a:pPr>
              <a:lnSpc>
                <a:spcPts val="3800"/>
              </a:lnSpc>
              <a:buFont typeface="Arial" pitchFamily="34" charset="0"/>
              <a:buChar char="•"/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Her kayaç, farklı minerallerden </a:t>
            </a:r>
          </a:p>
          <a:p>
            <a:pPr>
              <a:lnSpc>
                <a:spcPts val="38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oluşur. </a:t>
            </a:r>
          </a:p>
          <a:p>
            <a:pPr>
              <a:lnSpc>
                <a:spcPts val="3800"/>
              </a:lnSpc>
              <a:buFont typeface="Arial" pitchFamily="34" charset="0"/>
              <a:buChar char="•"/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İncelediğimiz  taş, kaya ve </a:t>
            </a:r>
          </a:p>
          <a:p>
            <a:pPr>
              <a:lnSpc>
                <a:spcPts val="38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toprakların farklı renklerde </a:t>
            </a:r>
          </a:p>
          <a:p>
            <a:pPr>
              <a:lnSpc>
                <a:spcPts val="38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olmasının nedeni içerdiği farklı </a:t>
            </a:r>
          </a:p>
          <a:p>
            <a:pPr>
              <a:lnSpc>
                <a:spcPts val="38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minerallerdir.</a:t>
            </a:r>
            <a:endParaRPr lang="tr-TR" sz="26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pic>
        <p:nvPicPr>
          <p:cNvPr id="50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6381328"/>
            <a:ext cx="273630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3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09320"/>
            <a:ext cx="543043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4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0957" y="6309320"/>
            <a:ext cx="543043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5699" y="0"/>
            <a:ext cx="61830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0715795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Katlanmış Nesne"/>
          <p:cNvSpPr/>
          <p:nvPr/>
        </p:nvSpPr>
        <p:spPr>
          <a:xfrm>
            <a:off x="1115616" y="1340768"/>
            <a:ext cx="7200800" cy="3960440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3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1905000" cy="1905000"/>
          </a:xfrm>
          <a:prstGeom prst="rect">
            <a:avLst/>
          </a:prstGeom>
          <a:noFill/>
        </p:spPr>
      </p:pic>
      <p:pic>
        <p:nvPicPr>
          <p:cNvPr id="18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509120"/>
            <a:ext cx="1905000" cy="1905000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835696" y="2276872"/>
            <a:ext cx="56166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9600" b="1" dirty="0" smtClean="0">
                <a:solidFill>
                  <a:srgbClr val="9900CC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Madenler</a:t>
            </a:r>
            <a:endParaRPr lang="tr-TR" sz="9600" b="1" dirty="0">
              <a:solidFill>
                <a:srgbClr val="9900CC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" name="18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Metin kutusu"/>
          <p:cNvSpPr txBox="1"/>
          <p:nvPr/>
        </p:nvSpPr>
        <p:spPr>
          <a:xfrm rot="16200000">
            <a:off x="-447718" y="3229321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13 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6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>
            <a:hlinkClick r:id="rId7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23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24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14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79512" y="184666"/>
            <a:ext cx="8784976" cy="457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tr-TR" sz="2800" b="1" dirty="0" smtClean="0">
                <a:solidFill>
                  <a:srgbClr val="FF0000"/>
                </a:solidFill>
                <a:latin typeface="Arial Narrow" pitchFamily="34" charset="0"/>
              </a:rPr>
              <a:t>Kayaç ve Maden ilişkisi </a:t>
            </a:r>
            <a:r>
              <a:rPr lang="tr-TR" sz="2800" b="1" dirty="0">
                <a:solidFill>
                  <a:srgbClr val="FF0000"/>
                </a:solidFill>
                <a:latin typeface="Arial Narrow" pitchFamily="34" charset="0"/>
              </a:rPr>
              <a:t>	</a:t>
            </a:r>
            <a:endParaRPr lang="tr-TR" sz="2800" dirty="0">
              <a:solidFill>
                <a:srgbClr val="000099"/>
              </a:solidFill>
              <a:latin typeface="Arial Narrow" pitchFamily="34" charset="0"/>
            </a:endParaRPr>
          </a:p>
        </p:txBody>
      </p:sp>
      <p:sp>
        <p:nvSpPr>
          <p:cNvPr id="23" name="11 Dikdörtgen"/>
          <p:cNvSpPr/>
          <p:nvPr/>
        </p:nvSpPr>
        <p:spPr>
          <a:xfrm>
            <a:off x="683568" y="836712"/>
            <a:ext cx="3806866" cy="5326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36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400" dirty="0" smtClean="0">
                <a:latin typeface="Arial Narrow" pitchFamily="34" charset="0"/>
              </a:rPr>
              <a:t>Yer kabuğunda bulunan bazı </a:t>
            </a:r>
          </a:p>
          <a:p>
            <a:pPr marL="342900" lvl="0" indent="-342900">
              <a:lnSpc>
                <a:spcPts val="3600"/>
              </a:lnSpc>
              <a:spcBef>
                <a:spcPct val="20000"/>
              </a:spcBef>
              <a:defRPr/>
            </a:pPr>
            <a:r>
              <a:rPr lang="tr-TR" sz="2400" dirty="0" smtClean="0">
                <a:latin typeface="Arial Narrow" pitchFamily="34" charset="0"/>
              </a:rPr>
              <a:t>kayaçların ekonomik değeri çok </a:t>
            </a:r>
          </a:p>
          <a:p>
            <a:pPr marL="342900" lvl="0" indent="-342900">
              <a:lnSpc>
                <a:spcPts val="3600"/>
              </a:lnSpc>
              <a:spcBef>
                <a:spcPct val="20000"/>
              </a:spcBef>
              <a:defRPr/>
            </a:pPr>
            <a:r>
              <a:rPr lang="tr-TR" sz="2400" dirty="0" smtClean="0">
                <a:latin typeface="Arial Narrow" pitchFamily="34" charset="0"/>
              </a:rPr>
              <a:t>yüksektir. Örneğin altın </a:t>
            </a:r>
          </a:p>
          <a:p>
            <a:pPr marL="342900" lvl="0" indent="-342900">
              <a:lnSpc>
                <a:spcPts val="3600"/>
              </a:lnSpc>
              <a:spcBef>
                <a:spcPct val="20000"/>
              </a:spcBef>
              <a:defRPr/>
            </a:pPr>
            <a:r>
              <a:rPr lang="tr-TR" sz="2400" dirty="0" smtClean="0">
                <a:latin typeface="Arial Narrow" pitchFamily="34" charset="0"/>
              </a:rPr>
              <a:t>ekonomik değeri yüksek bir </a:t>
            </a:r>
          </a:p>
          <a:p>
            <a:pPr marL="342900" lvl="0" indent="-342900">
              <a:lnSpc>
                <a:spcPts val="3600"/>
              </a:lnSpc>
              <a:spcBef>
                <a:spcPct val="20000"/>
              </a:spcBef>
              <a:defRPr/>
            </a:pPr>
            <a:r>
              <a:rPr lang="tr-TR" sz="2400" dirty="0" smtClean="0">
                <a:latin typeface="Arial Narrow" pitchFamily="34" charset="0"/>
              </a:rPr>
              <a:t>kayaçtır. </a:t>
            </a:r>
          </a:p>
          <a:p>
            <a:pPr marL="342900" lvl="0" indent="-342900">
              <a:lnSpc>
                <a:spcPts val="36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400" dirty="0" smtClean="0">
                <a:latin typeface="Arial Narrow" pitchFamily="34" charset="0"/>
              </a:rPr>
              <a:t>Yer kabuğunun </a:t>
            </a:r>
          </a:p>
          <a:p>
            <a:pPr marL="342900" lvl="0" indent="-342900">
              <a:lnSpc>
                <a:spcPts val="3600"/>
              </a:lnSpc>
              <a:spcBef>
                <a:spcPct val="20000"/>
              </a:spcBef>
              <a:defRPr/>
            </a:pPr>
            <a:r>
              <a:rPr lang="tr-TR" sz="2400" dirty="0" smtClean="0">
                <a:latin typeface="Arial Narrow" pitchFamily="34" charset="0"/>
              </a:rPr>
              <a:t>derinliklerinde, çeşitli doğal </a:t>
            </a:r>
          </a:p>
          <a:p>
            <a:pPr marL="342900" lvl="0" indent="-342900">
              <a:lnSpc>
                <a:spcPts val="3600"/>
              </a:lnSpc>
              <a:spcBef>
                <a:spcPct val="20000"/>
              </a:spcBef>
              <a:defRPr/>
            </a:pPr>
            <a:r>
              <a:rPr lang="tr-TR" sz="2400" dirty="0" smtClean="0">
                <a:latin typeface="Arial Narrow" pitchFamily="34" charset="0"/>
              </a:rPr>
              <a:t>etkenlerle oluşan ve ekonomik </a:t>
            </a:r>
          </a:p>
          <a:p>
            <a:pPr marL="342900" lvl="0" indent="-342900">
              <a:lnSpc>
                <a:spcPts val="3600"/>
              </a:lnSpc>
              <a:spcBef>
                <a:spcPct val="20000"/>
              </a:spcBef>
              <a:defRPr/>
            </a:pPr>
            <a:r>
              <a:rPr lang="tr-TR" sz="2400" dirty="0" smtClean="0">
                <a:latin typeface="Arial Narrow" pitchFamily="34" charset="0"/>
              </a:rPr>
              <a:t>değeri olan kayaçlara </a:t>
            </a: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maden</a:t>
            </a:r>
            <a:r>
              <a:rPr lang="tr-TR" sz="2400" dirty="0" smtClean="0">
                <a:latin typeface="Arial Narrow" pitchFamily="34" charset="0"/>
              </a:rPr>
              <a:t> </a:t>
            </a:r>
          </a:p>
          <a:p>
            <a:pPr marL="342900" lvl="0" indent="-342900">
              <a:lnSpc>
                <a:spcPts val="3600"/>
              </a:lnSpc>
              <a:spcBef>
                <a:spcPct val="20000"/>
              </a:spcBef>
              <a:defRPr/>
            </a:pPr>
            <a:r>
              <a:rPr lang="tr-TR" sz="2400" dirty="0" smtClean="0">
                <a:latin typeface="Arial Narrow" pitchFamily="34" charset="0"/>
              </a:rPr>
              <a:t>adı verilir.</a:t>
            </a:r>
            <a:endParaRPr lang="tr-TR" sz="2400" dirty="0" smtClean="0">
              <a:solidFill>
                <a:srgbClr val="000099"/>
              </a:solidFill>
              <a:latin typeface="Arial Narrow" pitchFamily="34" charset="0"/>
            </a:endParaRPr>
          </a:p>
        </p:txBody>
      </p:sp>
      <p:pic>
        <p:nvPicPr>
          <p:cNvPr id="16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000" y="6381328"/>
            <a:ext cx="291616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8000" y="6272000"/>
            <a:ext cx="576000" cy="5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71935"/>
            <a:ext cx="576064" cy="58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7653" y="0"/>
            <a:ext cx="616347" cy="54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80112" y="1196752"/>
            <a:ext cx="15285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 descr="https://www.kuremetal.com/wp-content/uploads/2018/06/kuremetal-maden-1024x68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6056" y="3429000"/>
            <a:ext cx="3238778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96395118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0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MEDENLER</a:t>
            </a:r>
            <a:endParaRPr lang="tr-TR" sz="28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1310680" cy="105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Dikdörtgen"/>
          <p:cNvSpPr/>
          <p:nvPr/>
        </p:nvSpPr>
        <p:spPr>
          <a:xfrm>
            <a:off x="1115616" y="2060848"/>
            <a:ext cx="574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Cıva</a:t>
            </a:r>
            <a:endParaRPr lang="tr-T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124744"/>
            <a:ext cx="148412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Dikdörtgen"/>
          <p:cNvSpPr/>
          <p:nvPr/>
        </p:nvSpPr>
        <p:spPr>
          <a:xfrm>
            <a:off x="3275856" y="2060848"/>
            <a:ext cx="712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Fosfat</a:t>
            </a:r>
            <a:endParaRPr lang="tr-T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908720"/>
            <a:ext cx="152321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21 Dikdörtgen"/>
          <p:cNvSpPr/>
          <p:nvPr/>
        </p:nvSpPr>
        <p:spPr>
          <a:xfrm>
            <a:off x="5436096" y="2060848"/>
            <a:ext cx="74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Kömür</a:t>
            </a:r>
            <a:endParaRPr lang="tr-TR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2780928"/>
            <a:ext cx="145996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23 Dikdörtgen"/>
          <p:cNvSpPr/>
          <p:nvPr/>
        </p:nvSpPr>
        <p:spPr>
          <a:xfrm>
            <a:off x="1115616" y="3933056"/>
            <a:ext cx="636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Krom</a:t>
            </a:r>
            <a:endParaRPr lang="tr-TR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2708920"/>
            <a:ext cx="1388987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25 Dikdörtgen"/>
          <p:cNvSpPr/>
          <p:nvPr/>
        </p:nvSpPr>
        <p:spPr>
          <a:xfrm>
            <a:off x="3347864" y="3933056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Kükürt</a:t>
            </a:r>
            <a:endParaRPr lang="tr-TR" dirty="0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2708920"/>
            <a:ext cx="1512168" cy="134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26 Dikdörtgen"/>
          <p:cNvSpPr/>
          <p:nvPr/>
        </p:nvSpPr>
        <p:spPr>
          <a:xfrm>
            <a:off x="5652120" y="3861048"/>
            <a:ext cx="493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Tuz</a:t>
            </a:r>
            <a:endParaRPr lang="tr-TR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4622726"/>
            <a:ext cx="1584176" cy="1249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27 Dikdörtgen"/>
          <p:cNvSpPr/>
          <p:nvPr/>
        </p:nvSpPr>
        <p:spPr>
          <a:xfrm>
            <a:off x="5580112" y="5733256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Bor</a:t>
            </a:r>
            <a:endParaRPr lang="tr-TR" dirty="0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3568" y="4509120"/>
            <a:ext cx="14401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30 Dikdörtgen"/>
          <p:cNvSpPr/>
          <p:nvPr/>
        </p:nvSpPr>
        <p:spPr>
          <a:xfrm>
            <a:off x="1115616" y="5733256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Bakır</a:t>
            </a:r>
            <a:endParaRPr lang="tr-TR" dirty="0"/>
          </a:p>
        </p:txBody>
      </p:sp>
      <p:sp>
        <p:nvSpPr>
          <p:cNvPr id="30" name="29 Dikdörtgen"/>
          <p:cNvSpPr/>
          <p:nvPr/>
        </p:nvSpPr>
        <p:spPr>
          <a:xfrm>
            <a:off x="3275856" y="5733256"/>
            <a:ext cx="564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Altın</a:t>
            </a: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43808" y="4653136"/>
            <a:ext cx="1528575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65854" y="2852936"/>
            <a:ext cx="164845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34 Dikdörtgen"/>
          <p:cNvSpPr/>
          <p:nvPr/>
        </p:nvSpPr>
        <p:spPr>
          <a:xfrm>
            <a:off x="7668344" y="3933056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Demir</a:t>
            </a:r>
            <a:endParaRPr lang="tr-TR" dirty="0"/>
          </a:p>
        </p:txBody>
      </p:sp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52320" y="908720"/>
            <a:ext cx="864096" cy="98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32 Dikdörtgen"/>
          <p:cNvSpPr/>
          <p:nvPr/>
        </p:nvSpPr>
        <p:spPr>
          <a:xfrm>
            <a:off x="7596336" y="1988840"/>
            <a:ext cx="67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Petrol</a:t>
            </a:r>
            <a:endParaRPr lang="tr-TR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36296" y="4653136"/>
            <a:ext cx="1461775" cy="1094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35 Dikdörtgen"/>
          <p:cNvSpPr/>
          <p:nvPr/>
        </p:nvSpPr>
        <p:spPr>
          <a:xfrm>
            <a:off x="7380312" y="5661248"/>
            <a:ext cx="11737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rgbClr val="D60093"/>
                </a:solidFill>
                <a:latin typeface="Arial Narrow" pitchFamily="34" charset="0"/>
              </a:rPr>
              <a:t>Alüminyum,</a:t>
            </a:r>
            <a:endParaRPr lang="tr-TR" dirty="0"/>
          </a:p>
        </p:txBody>
      </p:sp>
      <p:sp>
        <p:nvSpPr>
          <p:cNvPr id="38" name="3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38 Metin kutusu"/>
          <p:cNvSpPr txBox="1"/>
          <p:nvPr/>
        </p:nvSpPr>
        <p:spPr>
          <a:xfrm rot="16200000">
            <a:off x="-452293" y="3156639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15 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5">
            <a:hlinkClick r:id="" action="ppaction://hlinkshowjump?jump=nextslide" highlightClick="1">
              <a:snd r:embed="rId1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6">
            <a:hlinkClick r:id="" action="ppaction://hlinkshowjump?jump=previousslide" highlightClick="1">
              <a:snd r:embed="rId1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>
            <a:hlinkClick r:id="" action="ppaction://hlinkshowjump?jump=endshow" highlightClick="1">
              <a:snd r:embed="rId1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>
            <a:hlinkClick r:id="rId19" action="ppaction://hlinksldjump" highlightClick="1">
              <a:snd r:embed="rId1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1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  <p:bldP spid="24" grpId="0"/>
      <p:bldP spid="26" grpId="0"/>
      <p:bldP spid="27" grpId="0"/>
      <p:bldP spid="28" grpId="0"/>
      <p:bldP spid="31" grpId="0"/>
      <p:bldP spid="30" grpId="0"/>
      <p:bldP spid="35" grpId="0"/>
      <p:bldP spid="33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MADENLER</a:t>
            </a:r>
            <a:endParaRPr lang="tr-TR" sz="2800" b="1" dirty="0"/>
          </a:p>
        </p:txBody>
      </p:sp>
      <p:pic>
        <p:nvPicPr>
          <p:cNvPr id="65538" name="Picture 2" descr="http://3.bp.blogspot.com/-F1FW427pdGs/TsfytNfYxVI/AAAAAAAABV0/-58_t3YMXqw/s1600/madenocaklar%25C4%25B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5" y="836712"/>
            <a:ext cx="3672408" cy="2592288"/>
          </a:xfrm>
          <a:prstGeom prst="rect">
            <a:avLst/>
          </a:prstGeom>
          <a:noFill/>
        </p:spPr>
      </p:pic>
      <p:pic>
        <p:nvPicPr>
          <p:cNvPr id="65540" name="Picture 4" descr="http://www.habertuar.com/images/haberler/somada_maden_ocagi_coktu_1_olu_h348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73016"/>
            <a:ext cx="3672408" cy="2743200"/>
          </a:xfrm>
          <a:prstGeom prst="rect">
            <a:avLst/>
          </a:prstGeom>
          <a:noFill/>
        </p:spPr>
      </p:pic>
      <p:sp>
        <p:nvSpPr>
          <p:cNvPr id="24" name="23 Yuvarlatılmış Dikdörtgen"/>
          <p:cNvSpPr/>
          <p:nvPr/>
        </p:nvSpPr>
        <p:spPr>
          <a:xfrm>
            <a:off x="611560" y="908720"/>
            <a:ext cx="3672408" cy="5328592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25 Dikdörtgen"/>
          <p:cNvSpPr/>
          <p:nvPr/>
        </p:nvSpPr>
        <p:spPr>
          <a:xfrm>
            <a:off x="827584" y="1124744"/>
            <a:ext cx="3456384" cy="49654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buFont typeface="Arial" pitchFamily="34" charset="0"/>
              <a:buChar char="•"/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Maden ocaklarında taş ve toprakla karışık olarak çıkarılan madenler, ekonomik değeri olmayan taş ve topraktan arındırılır.</a:t>
            </a:r>
          </a:p>
          <a:p>
            <a:pPr>
              <a:lnSpc>
                <a:spcPts val="2000"/>
              </a:lnSpc>
              <a:buFont typeface="Arial" pitchFamily="34" charset="0"/>
              <a:buChar char="•"/>
            </a:pPr>
            <a:endParaRPr lang="tr-TR" sz="8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>
              <a:lnSpc>
                <a:spcPts val="3600"/>
              </a:lnSpc>
              <a:buFont typeface="Arial" pitchFamily="34" charset="0"/>
              <a:buChar char="•"/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Daha sonra bu madenler teknoloji ve sanayide ayrıca birçok eşyanın yapımında ham madde olarak kullanılır. </a:t>
            </a:r>
          </a:p>
        </p:txBody>
      </p:sp>
      <p:sp>
        <p:nvSpPr>
          <p:cNvPr id="27" name="26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27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16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5">
            <a:hlinkClick r:id="" action="ppaction://hlinkshowjump?jump=nextslide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6">
            <a:hlinkClick r:id="" action="ppaction://hlinkshowjump?jump=previousslide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>
            <a:hlinkClick r:id="" action="ppaction://hlinkshowjump?jump=endshow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>
            <a:hlinkClick r:id="rId10" action="ppaction://hlinksldjump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Dikdörtgen">
            <a:hlinkClick r:id="rId3" action="ppaction://hlinksldjump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Yuvarlatılmış Dikdörtgen">
            <a:hlinkClick r:id="rId3" action="ppaction://hlinksldjump"/>
          </p:cNvPr>
          <p:cNvSpPr/>
          <p:nvPr/>
        </p:nvSpPr>
        <p:spPr>
          <a:xfrm>
            <a:off x="611560" y="692696"/>
            <a:ext cx="7920880" cy="5688632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33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27 Yuvarlatılmış Çapraz Köşeli Dikdörtgen"/>
          <p:cNvSpPr/>
          <p:nvPr/>
        </p:nvSpPr>
        <p:spPr>
          <a:xfrm>
            <a:off x="2843808" y="0"/>
            <a:ext cx="3600400" cy="764704"/>
          </a:xfrm>
          <a:prstGeom prst="round2DiagRect">
            <a:avLst/>
          </a:prstGeom>
          <a:solidFill>
            <a:srgbClr val="00FF00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29 Metin kutusu">
            <a:hlinkClick r:id="rId3" action="ppaction://hlinksldjump"/>
          </p:cNvPr>
          <p:cNvSpPr txBox="1"/>
          <p:nvPr/>
        </p:nvSpPr>
        <p:spPr>
          <a:xfrm>
            <a:off x="2843808" y="0"/>
            <a:ext cx="3725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>
                <a:solidFill>
                  <a:schemeClr val="bg1"/>
                </a:solidFill>
                <a:effectLst/>
                <a:latin typeface="Arial Narrow" pitchFamily="34" charset="0"/>
              </a:rPr>
              <a:t>Konu Menüsü</a:t>
            </a:r>
            <a:endParaRPr lang="tr-TR" sz="4800" b="1" dirty="0"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20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7936" y="0"/>
            <a:ext cx="57606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>
            <a:hlinkClick r:id="" action="ppaction://hlinkshowjump?jump=nextslide" highlightClick="1">
              <a:snd r:embed="rId4" name="click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37588" y="6351588"/>
            <a:ext cx="5064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>
            <a:hlinkClick r:id="" action="ppaction://hlinkshowjump?jump=previousslide" highlightClick="1">
              <a:snd r:embed="rId4" name="click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56350"/>
            <a:ext cx="5048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93374" y="6309320"/>
            <a:ext cx="55062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2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09320"/>
            <a:ext cx="55649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17 Dikdörtgen">
            <a:hlinkHover r:id="" action="ppaction://noaction" highlightClick="1"/>
          </p:cNvPr>
          <p:cNvSpPr/>
          <p:nvPr/>
        </p:nvSpPr>
        <p:spPr>
          <a:xfrm>
            <a:off x="1835696" y="5301208"/>
            <a:ext cx="54726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000" b="1" dirty="0" smtClean="0">
                <a:solidFill>
                  <a:srgbClr val="D60093"/>
                </a:solidFill>
                <a:latin typeface="Monotype Corsiva" pitchFamily="66" charset="0"/>
              </a:rPr>
              <a:t>Hazırlayan: Ayşe SARICI</a:t>
            </a:r>
          </a:p>
          <a:p>
            <a:pPr algn="ctr"/>
            <a:r>
              <a:rPr lang="tr-TR" sz="3000" b="1" dirty="0" smtClean="0">
                <a:solidFill>
                  <a:srgbClr val="D60093"/>
                </a:solidFill>
                <a:latin typeface="Monotype Corsiva" pitchFamily="66" charset="0"/>
              </a:rPr>
              <a:t>Gaziantep 30 Ağustos İlkokulu</a:t>
            </a:r>
          </a:p>
        </p:txBody>
      </p:sp>
      <p:pic>
        <p:nvPicPr>
          <p:cNvPr id="1026" name="Picture 2">
            <a:hlinkClick r:id="rId10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9632" y="2348880"/>
            <a:ext cx="2808312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>
            <a:hlinkClick r:id="rId12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4048" y="1484784"/>
            <a:ext cx="2808312" cy="67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>
            <a:hlinkClick r:id="rId14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04048" y="3284984"/>
            <a:ext cx="2808312" cy="672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>
            <a:hlinkClick r:id="rId16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259632" y="1484784"/>
            <a:ext cx="2808312" cy="68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5">
            <a:hlinkClick r:id="rId18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59632" y="3284984"/>
            <a:ext cx="2808310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5">
            <a:hlinkClick r:id="rId20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04048" y="2348880"/>
            <a:ext cx="2808310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5">
            <a:hlinkClick r:id="rId21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04048" y="4113152"/>
            <a:ext cx="2808310" cy="6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MADENLER</a:t>
            </a:r>
            <a:endParaRPr lang="tr-TR" sz="2800" b="1" dirty="0"/>
          </a:p>
        </p:txBody>
      </p:sp>
      <p:pic>
        <p:nvPicPr>
          <p:cNvPr id="63492" name="Picture 4" descr="http://www.portturkey.com/tr/images/stories/mustafa/steel-production-turkey-2013-ranked-8th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573016"/>
            <a:ext cx="3384376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3494" name="Picture 6" descr="http://i.ensonhaber.com/resimler/diger/esh7284_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908720"/>
            <a:ext cx="3312368" cy="2448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6" name="15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23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17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Yuvarlatılmış Dikdörtgen"/>
          <p:cNvSpPr/>
          <p:nvPr/>
        </p:nvSpPr>
        <p:spPr>
          <a:xfrm>
            <a:off x="611560" y="1268760"/>
            <a:ext cx="3672408" cy="4320480"/>
          </a:xfrm>
          <a:prstGeom prst="roundRect">
            <a:avLst/>
          </a:prstGeom>
          <a:noFill/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Dikdörtgen"/>
          <p:cNvSpPr/>
          <p:nvPr/>
        </p:nvSpPr>
        <p:spPr>
          <a:xfrm>
            <a:off x="755576" y="1484784"/>
            <a:ext cx="3672408" cy="38533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Madenlerin büyük bir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kısmı topraktan çıktığı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şekliyle kullanılamaz.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tr-TR" sz="2600" dirty="0" smtClean="0">
              <a:solidFill>
                <a:srgbClr val="D60093"/>
              </a:solidFill>
              <a:latin typeface="Arial Narrow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Önce kimyasal işlemlerle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saflaştırılır, sonra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işlenerek çeşitli araç ve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gereçlere dönüştürülür.</a:t>
            </a:r>
          </a:p>
        </p:txBody>
      </p:sp>
      <p:pic>
        <p:nvPicPr>
          <p:cNvPr id="18" name="Picture 4">
            <a:hlinkClick r:id="" action="ppaction://hlinkshowjump?jump=previousslide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282000"/>
            <a:ext cx="576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>
            <a:hlinkClick r:id="" action="ppaction://hlinkshowjump?jump=nextslide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8">
            <a:hlinkClick r:id="rId10" action="ppaction://hlinksldjump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>
            <a:hlinkClick r:id="" action="ppaction://hlinkshowjump?jump=endshow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MADENLER NEDEN ÖNEMLİDİR?</a:t>
            </a:r>
            <a:endParaRPr lang="tr-TR" sz="2800" b="1" dirty="0"/>
          </a:p>
        </p:txBody>
      </p:sp>
      <p:sp>
        <p:nvSpPr>
          <p:cNvPr id="14" name="13 Dikdörtgen"/>
          <p:cNvSpPr/>
          <p:nvPr/>
        </p:nvSpPr>
        <p:spPr>
          <a:xfrm>
            <a:off x="755576" y="1052736"/>
            <a:ext cx="4104456" cy="9725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Madenler günlük yaşamımızda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farklı alanlarda kullanılır.</a:t>
            </a:r>
          </a:p>
        </p:txBody>
      </p:sp>
      <p:sp>
        <p:nvSpPr>
          <p:cNvPr id="26" name="25 Dikdörtgen"/>
          <p:cNvSpPr/>
          <p:nvPr/>
        </p:nvSpPr>
        <p:spPr>
          <a:xfrm>
            <a:off x="755576" y="2204864"/>
            <a:ext cx="3888432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Süs eşyalarında (altın, gümüş)</a:t>
            </a:r>
          </a:p>
        </p:txBody>
      </p:sp>
      <p:sp>
        <p:nvSpPr>
          <p:cNvPr id="28" name="27 Dikdörtgen"/>
          <p:cNvSpPr/>
          <p:nvPr/>
        </p:nvSpPr>
        <p:spPr>
          <a:xfrm>
            <a:off x="755576" y="2996952"/>
            <a:ext cx="3960440" cy="145270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Mutfakta kullandığımız tencere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ve tavalarda (bakır, alüminyum,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çelik).</a:t>
            </a:r>
          </a:p>
        </p:txBody>
      </p:sp>
      <p:sp>
        <p:nvSpPr>
          <p:cNvPr id="29" name="28 Dikdörtgen"/>
          <p:cNvSpPr/>
          <p:nvPr/>
        </p:nvSpPr>
        <p:spPr>
          <a:xfrm>
            <a:off x="755576" y="4725144"/>
            <a:ext cx="4248472" cy="9725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Çeşitli makine, motor araba,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inşaatlarda (demir, bakır).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3356992"/>
            <a:ext cx="2160240" cy="166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5013176"/>
            <a:ext cx="2448272" cy="1371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46" name="Picture 2" descr="http://t0.gstatic.com/images?q=tbn:ANd9GcQ2n5kpx3w1qxWg1gLUhlIKtVTun95oayHpMHLKOjCHeIdBMTUqyQ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836712"/>
            <a:ext cx="1920213" cy="1440160"/>
          </a:xfrm>
          <a:prstGeom prst="rect">
            <a:avLst/>
          </a:prstGeom>
          <a:noFill/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2132856"/>
            <a:ext cx="2119268" cy="14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26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5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32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18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2">
            <a:hlinkClick r:id="rId8" action="ppaction://hlinksldjump" highlightClick="1">
              <a:snd r:embed="rId9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96000" y="6381328"/>
            <a:ext cx="2966623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>
            <a:hlinkClick r:id="" action="ppaction://hlinkshowjump?jump=next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68000" y="6275894"/>
            <a:ext cx="576000" cy="58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7">
            <a:hlinkClick r:id="" action="ppaction://hlinkshowjump?jump=previousslide" highlightClick="1">
              <a:snd r:embed="rId9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6285993"/>
            <a:ext cx="576064" cy="572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4">
            <a:hlinkClick r:id="" action="ppaction://hlinkshowjump?jump=endshow" highlightClick="1">
              <a:snd r:embed="rId9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23665" y="0"/>
            <a:ext cx="620335" cy="5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MADENLER</a:t>
            </a:r>
            <a:endParaRPr lang="tr-TR" sz="2800" b="1" dirty="0"/>
          </a:p>
        </p:txBody>
      </p:sp>
      <p:sp>
        <p:nvSpPr>
          <p:cNvPr id="16" name="15 Yuvarlatılmış Dikdörtgen"/>
          <p:cNvSpPr/>
          <p:nvPr/>
        </p:nvSpPr>
        <p:spPr>
          <a:xfrm>
            <a:off x="827584" y="1484784"/>
            <a:ext cx="3456384" cy="2880320"/>
          </a:xfrm>
          <a:prstGeom prst="round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27 Yuvarlatılmış Dikdörtgen"/>
          <p:cNvSpPr/>
          <p:nvPr/>
        </p:nvSpPr>
        <p:spPr>
          <a:xfrm>
            <a:off x="5220072" y="1484784"/>
            <a:ext cx="3456384" cy="2880320"/>
          </a:xfrm>
          <a:prstGeom prst="round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31 Sağ Ok"/>
          <p:cNvSpPr/>
          <p:nvPr/>
        </p:nvSpPr>
        <p:spPr>
          <a:xfrm>
            <a:off x="4355976" y="2780928"/>
            <a:ext cx="792088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32 Dikdörtgen"/>
          <p:cNvSpPr/>
          <p:nvPr/>
        </p:nvSpPr>
        <p:spPr>
          <a:xfrm>
            <a:off x="4211960" y="3068960"/>
            <a:ext cx="1008112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İşlenir</a:t>
            </a:r>
          </a:p>
        </p:txBody>
      </p:sp>
      <p:sp>
        <p:nvSpPr>
          <p:cNvPr id="45" name="44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45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19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6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3">
            <a:hlinkClick r:id="rId7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68016" y="2069232"/>
            <a:ext cx="2699345" cy="185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2348880"/>
            <a:ext cx="3024336" cy="1293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22 Dikdörtgen"/>
          <p:cNvSpPr/>
          <p:nvPr/>
        </p:nvSpPr>
        <p:spPr>
          <a:xfrm>
            <a:off x="683568" y="4797152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Bakır: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Elektrik elektronik sanayisinde ve bazı metal eşyaların yapımında kullanılır.</a:t>
            </a: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 animBg="1"/>
      <p:bldP spid="32" grpId="0" animBg="1"/>
      <p:bldP spid="33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MADENLER</a:t>
            </a:r>
            <a:endParaRPr lang="tr-TR" sz="2800" b="1" dirty="0"/>
          </a:p>
        </p:txBody>
      </p:sp>
      <p:sp>
        <p:nvSpPr>
          <p:cNvPr id="45" name="44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45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20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6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3">
            <a:hlinkClick r:id="rId7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42 Yuvarlatılmış Dikdörtgen"/>
          <p:cNvSpPr/>
          <p:nvPr/>
        </p:nvSpPr>
        <p:spPr>
          <a:xfrm>
            <a:off x="827584" y="1640413"/>
            <a:ext cx="3456384" cy="2880320"/>
          </a:xfrm>
          <a:prstGeom prst="round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2072461"/>
            <a:ext cx="2771353" cy="207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" name="50 Yuvarlatılmış Dikdörtgen"/>
          <p:cNvSpPr/>
          <p:nvPr/>
        </p:nvSpPr>
        <p:spPr>
          <a:xfrm>
            <a:off x="5220072" y="1640413"/>
            <a:ext cx="3456384" cy="2880320"/>
          </a:xfrm>
          <a:prstGeom prst="round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76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68144" y="1928445"/>
            <a:ext cx="2513278" cy="220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" name="76 Sağ Ok"/>
          <p:cNvSpPr/>
          <p:nvPr/>
        </p:nvSpPr>
        <p:spPr>
          <a:xfrm>
            <a:off x="4355976" y="2936557"/>
            <a:ext cx="792088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8" name="77 Dikdörtgen"/>
          <p:cNvSpPr/>
          <p:nvPr/>
        </p:nvSpPr>
        <p:spPr>
          <a:xfrm>
            <a:off x="4211960" y="3224589"/>
            <a:ext cx="1008112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İşlenir</a:t>
            </a:r>
          </a:p>
        </p:txBody>
      </p:sp>
      <p:sp>
        <p:nvSpPr>
          <p:cNvPr id="79" name="78 Dikdörtgen"/>
          <p:cNvSpPr/>
          <p:nvPr/>
        </p:nvSpPr>
        <p:spPr>
          <a:xfrm>
            <a:off x="1763688" y="4005064"/>
            <a:ext cx="1656184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Alüminyum</a:t>
            </a:r>
          </a:p>
        </p:txBody>
      </p:sp>
      <p:sp>
        <p:nvSpPr>
          <p:cNvPr id="80" name="79 Dikdörtgen"/>
          <p:cNvSpPr/>
          <p:nvPr/>
        </p:nvSpPr>
        <p:spPr>
          <a:xfrm>
            <a:off x="5868144" y="3933056"/>
            <a:ext cx="2448272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Alüminyum Folyo</a:t>
            </a:r>
          </a:p>
        </p:txBody>
      </p:sp>
      <p:sp>
        <p:nvSpPr>
          <p:cNvPr id="19" name="18 Dikdörtgen"/>
          <p:cNvSpPr/>
          <p:nvPr/>
        </p:nvSpPr>
        <p:spPr>
          <a:xfrm>
            <a:off x="1043608" y="4797152"/>
            <a:ext cx="7488832" cy="137268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tr-TR" sz="2600" b="1" dirty="0" smtClean="0">
                <a:solidFill>
                  <a:srgbClr val="FF0000"/>
                </a:solidFill>
                <a:latin typeface="Arial Narrow" pitchFamily="34" charset="0"/>
              </a:rPr>
              <a:t>Alüminyum: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Değerli bir madendir. Uzay, havacılık, inşaat, taşımacılık sanayinde kullanılır.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tr-TR" sz="2600" dirty="0" smtClean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51" grpId="0" animBg="1"/>
      <p:bldP spid="77" grpId="0" animBg="1"/>
      <p:bldP spid="78" grpId="0"/>
      <p:bldP spid="79" grpId="0"/>
      <p:bldP spid="80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Madenler ve Kullanıldığı Yerler: ALTIN</a:t>
            </a:r>
            <a:endParaRPr lang="tr-TR" sz="2800" b="1" dirty="0"/>
          </a:p>
        </p:txBody>
      </p:sp>
      <p:sp>
        <p:nvSpPr>
          <p:cNvPr id="16" name="15 Yuvarlatılmış Dikdörtgen"/>
          <p:cNvSpPr/>
          <p:nvPr/>
        </p:nvSpPr>
        <p:spPr>
          <a:xfrm>
            <a:off x="827584" y="1628800"/>
            <a:ext cx="3456384" cy="2880320"/>
          </a:xfrm>
          <a:prstGeom prst="round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988840"/>
            <a:ext cx="3011705" cy="184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 descr="http://t0.gstatic.com/images?q=tbn:ANd9GcQ2n5kpx3w1qxWg1gLUhlIKtVTun95oayHpMHLKOjCHeIdBMTUqy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1844824"/>
            <a:ext cx="2880320" cy="2160240"/>
          </a:xfrm>
          <a:prstGeom prst="rect">
            <a:avLst/>
          </a:prstGeom>
          <a:noFill/>
        </p:spPr>
      </p:pic>
      <p:sp>
        <p:nvSpPr>
          <p:cNvPr id="28" name="27 Yuvarlatılmış Dikdörtgen"/>
          <p:cNvSpPr/>
          <p:nvPr/>
        </p:nvSpPr>
        <p:spPr>
          <a:xfrm>
            <a:off x="5220072" y="1628800"/>
            <a:ext cx="3456384" cy="2880320"/>
          </a:xfrm>
          <a:prstGeom prst="round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28 Dikdörtgen"/>
          <p:cNvSpPr/>
          <p:nvPr/>
        </p:nvSpPr>
        <p:spPr>
          <a:xfrm>
            <a:off x="1043608" y="4797152"/>
            <a:ext cx="7488832" cy="137268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tr-TR" sz="2600" b="1" dirty="0" smtClean="0">
                <a:solidFill>
                  <a:srgbClr val="FF0000"/>
                </a:solidFill>
                <a:latin typeface="Arial Narrow" pitchFamily="34" charset="0"/>
              </a:rPr>
              <a:t>Altın: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Değerli bir madendir. Süs eşyaları ve elektik elektronik bazı cihazların üretiminde kullanılır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lang="tr-TR" sz="2600" dirty="0" smtClean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31" name="30 Dikdörtgen"/>
          <p:cNvSpPr/>
          <p:nvPr/>
        </p:nvSpPr>
        <p:spPr>
          <a:xfrm>
            <a:off x="1763688" y="4005064"/>
            <a:ext cx="1656184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Saf altın</a:t>
            </a:r>
          </a:p>
        </p:txBody>
      </p:sp>
      <p:sp>
        <p:nvSpPr>
          <p:cNvPr id="32" name="31 Sağ Ok"/>
          <p:cNvSpPr/>
          <p:nvPr/>
        </p:nvSpPr>
        <p:spPr>
          <a:xfrm>
            <a:off x="4355976" y="2924944"/>
            <a:ext cx="792088" cy="36004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32 Dikdörtgen"/>
          <p:cNvSpPr/>
          <p:nvPr/>
        </p:nvSpPr>
        <p:spPr>
          <a:xfrm>
            <a:off x="4211960" y="3212976"/>
            <a:ext cx="1008112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İşlenir</a:t>
            </a:r>
          </a:p>
        </p:txBody>
      </p:sp>
      <p:sp>
        <p:nvSpPr>
          <p:cNvPr id="45" name="44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45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21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5">
            <a:hlinkClick r:id="" action="ppaction://hlinkshowjump?jump=nextslide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Picture 6">
            <a:hlinkClick r:id="" action="ppaction://hlinkshowjump?jump=previousslide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2">
            <a:hlinkClick r:id="" action="ppaction://hlinkshowjump?jump=endshow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3">
            <a:hlinkClick r:id="rId10" action="ppaction://hlinksldjump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42 Dikdörtgen"/>
          <p:cNvSpPr/>
          <p:nvPr/>
        </p:nvSpPr>
        <p:spPr>
          <a:xfrm>
            <a:off x="755576" y="5157192"/>
            <a:ext cx="806489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600" dirty="0" smtClean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44" name="43 Dikdörtgen"/>
          <p:cNvSpPr/>
          <p:nvPr/>
        </p:nvSpPr>
        <p:spPr>
          <a:xfrm>
            <a:off x="5868144" y="3933056"/>
            <a:ext cx="2232248" cy="4924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Altın takı</a:t>
            </a:r>
          </a:p>
        </p:txBody>
      </p:sp>
    </p:spTree>
  </p:cSld>
  <p:clrMapOvr>
    <a:masterClrMapping/>
  </p:clrMapOvr>
  <p:transition spd="med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 animBg="1"/>
      <p:bldP spid="29" grpId="0"/>
      <p:bldP spid="31" grpId="0"/>
      <p:bldP spid="32" grpId="0" animBg="1"/>
      <p:bldP spid="33" grpId="0"/>
      <p:bldP spid="4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 rot="16200000">
            <a:off x="-432995" y="3228945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22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0303"/>
            <a:ext cx="8784976" cy="418058"/>
          </a:xfrm>
          <a:solidFill>
            <a:srgbClr val="99FF33"/>
          </a:solidFill>
          <a:ln w="28575">
            <a:noFill/>
          </a:ln>
        </p:spPr>
        <p:txBody>
          <a:bodyPr>
            <a:noAutofit/>
          </a:bodyPr>
          <a:lstStyle/>
          <a:p>
            <a:pPr algn="l" eaLnBrk="1" hangingPunct="1"/>
            <a:r>
              <a:rPr lang="tr-TR" sz="2800" b="1" dirty="0" smtClean="0">
                <a:solidFill>
                  <a:srgbClr val="FF0000"/>
                </a:solidFill>
                <a:latin typeface="Arial Narrow" pitchFamily="34" charset="0"/>
              </a:rPr>
              <a:t>Maden Çeşitleri ve Kullanıldığı Yerler: </a:t>
            </a:r>
            <a:r>
              <a:rPr lang="tr-TR" sz="2800" b="1" dirty="0" smtClean="0">
                <a:solidFill>
                  <a:srgbClr val="0000CC"/>
                </a:solidFill>
                <a:latin typeface="Arial Narrow" pitchFamily="34" charset="0"/>
              </a:rPr>
              <a:t>Granit</a:t>
            </a:r>
          </a:p>
        </p:txBody>
      </p:sp>
      <p:pic>
        <p:nvPicPr>
          <p:cNvPr id="26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6453336"/>
            <a:ext cx="280831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5576" y="1484784"/>
            <a:ext cx="3384377" cy="2431157"/>
          </a:xfrm>
          <a:prstGeom prst="rect">
            <a:avLst/>
          </a:prstGeom>
          <a:noFill/>
          <a:ln w="12700">
            <a:solidFill>
              <a:srgbClr val="CC0066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41007" y="1484784"/>
            <a:ext cx="3635449" cy="2448272"/>
          </a:xfrm>
          <a:prstGeom prst="rect">
            <a:avLst/>
          </a:prstGeom>
          <a:noFill/>
          <a:ln w="12700">
            <a:solidFill>
              <a:srgbClr val="CC0066"/>
            </a:solidFill>
            <a:miter lim="800000"/>
            <a:headEnd/>
            <a:tailEnd/>
          </a:ln>
          <a:effectLst/>
        </p:spPr>
      </p:pic>
      <p:sp>
        <p:nvSpPr>
          <p:cNvPr id="15" name="14 Sağ Ok"/>
          <p:cNvSpPr/>
          <p:nvPr/>
        </p:nvSpPr>
        <p:spPr>
          <a:xfrm>
            <a:off x="4211960" y="2636912"/>
            <a:ext cx="720080" cy="360040"/>
          </a:xfrm>
          <a:prstGeom prst="rightArrow">
            <a:avLst/>
          </a:prstGeom>
          <a:solidFill>
            <a:schemeClr val="accent2"/>
          </a:solidFill>
          <a:ln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15 Dikdörtgen"/>
          <p:cNvSpPr/>
          <p:nvPr/>
        </p:nvSpPr>
        <p:spPr>
          <a:xfrm>
            <a:off x="1907704" y="3861048"/>
            <a:ext cx="1080120" cy="526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Granit</a:t>
            </a:r>
          </a:p>
        </p:txBody>
      </p:sp>
      <p:sp>
        <p:nvSpPr>
          <p:cNvPr id="17" name="16 Dikdörtgen"/>
          <p:cNvSpPr/>
          <p:nvPr/>
        </p:nvSpPr>
        <p:spPr>
          <a:xfrm>
            <a:off x="5076056" y="3861048"/>
            <a:ext cx="3456384" cy="526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Granitle kaplanmış merdiven</a:t>
            </a:r>
          </a:p>
        </p:txBody>
      </p:sp>
      <p:sp>
        <p:nvSpPr>
          <p:cNvPr id="19" name="18 Yuvarlatılmış Dikdörtgen"/>
          <p:cNvSpPr/>
          <p:nvPr/>
        </p:nvSpPr>
        <p:spPr>
          <a:xfrm>
            <a:off x="539552" y="980728"/>
            <a:ext cx="8280920" cy="3384376"/>
          </a:xfrm>
          <a:prstGeom prst="round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20 Dikdörtgen"/>
          <p:cNvSpPr/>
          <p:nvPr/>
        </p:nvSpPr>
        <p:spPr>
          <a:xfrm>
            <a:off x="395536" y="5013176"/>
            <a:ext cx="5472608" cy="526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buFont typeface="Arial" pitchFamily="34" charset="0"/>
              <a:buChar char="•"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 Granit yüzey kaplamalarında kullanılır.</a:t>
            </a:r>
          </a:p>
        </p:txBody>
      </p:sp>
    </p:spTree>
    <p:extLst>
      <p:ext uri="{BB962C8B-B14F-4D97-AF65-F5344CB8AC3E}">
        <p14:creationId xmlns:p14="http://schemas.microsoft.com/office/powerpoint/2010/main" xmlns="" val="162209995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 rot="16200000">
            <a:off x="-432995" y="3228945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23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0303"/>
            <a:ext cx="8784976" cy="418058"/>
          </a:xfrm>
          <a:solidFill>
            <a:srgbClr val="FFFF00"/>
          </a:solidFill>
          <a:ln w="28575">
            <a:noFill/>
          </a:ln>
        </p:spPr>
        <p:txBody>
          <a:bodyPr>
            <a:noAutofit/>
          </a:bodyPr>
          <a:lstStyle/>
          <a:p>
            <a:pPr algn="l"/>
            <a:r>
              <a:rPr lang="tr-TR" sz="2800" b="1" dirty="0" smtClean="0">
                <a:solidFill>
                  <a:srgbClr val="FF0000"/>
                </a:solidFill>
                <a:latin typeface="Arial Narrow" pitchFamily="34" charset="0"/>
              </a:rPr>
              <a:t>Maden Çeşitleri ve Kullanıldığı Yerler: </a:t>
            </a:r>
            <a:r>
              <a:rPr lang="tr-TR" sz="2800" b="1" dirty="0" smtClean="0">
                <a:solidFill>
                  <a:srgbClr val="0000CC"/>
                </a:solidFill>
                <a:latin typeface="Arial Narrow" pitchFamily="34" charset="0"/>
              </a:rPr>
              <a:t>ÇİMENTO</a:t>
            </a:r>
          </a:p>
        </p:txBody>
      </p:sp>
      <p:pic>
        <p:nvPicPr>
          <p:cNvPr id="26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6453336"/>
            <a:ext cx="280831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1700808"/>
            <a:ext cx="3456384" cy="2520280"/>
          </a:xfrm>
          <a:prstGeom prst="rect">
            <a:avLst/>
          </a:prstGeom>
          <a:noFill/>
          <a:ln w="19050">
            <a:solidFill>
              <a:srgbClr val="9900CC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1700808"/>
            <a:ext cx="3678669" cy="2520280"/>
          </a:xfrm>
          <a:prstGeom prst="rect">
            <a:avLst/>
          </a:prstGeom>
          <a:noFill/>
          <a:ln w="19050">
            <a:solidFill>
              <a:srgbClr val="9900CC"/>
            </a:solidFill>
            <a:miter lim="800000"/>
            <a:headEnd/>
            <a:tailEnd/>
          </a:ln>
          <a:effectLst/>
        </p:spPr>
      </p:pic>
      <p:sp>
        <p:nvSpPr>
          <p:cNvPr id="14" name="13 Sağ Ok"/>
          <p:cNvSpPr/>
          <p:nvPr/>
        </p:nvSpPr>
        <p:spPr>
          <a:xfrm>
            <a:off x="4211960" y="2780928"/>
            <a:ext cx="720080" cy="360040"/>
          </a:xfrm>
          <a:prstGeom prst="rightArrow">
            <a:avLst/>
          </a:prstGeom>
          <a:solidFill>
            <a:schemeClr val="bg1"/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Dikdörtgen"/>
          <p:cNvSpPr/>
          <p:nvPr/>
        </p:nvSpPr>
        <p:spPr>
          <a:xfrm>
            <a:off x="1619672" y="3645024"/>
            <a:ext cx="1368152" cy="579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CC00FF"/>
                </a:solidFill>
                <a:latin typeface="Arial Narrow" pitchFamily="34" charset="0"/>
              </a:rPr>
              <a:t>Kireç Taşı</a:t>
            </a:r>
          </a:p>
        </p:txBody>
      </p:sp>
      <p:sp>
        <p:nvSpPr>
          <p:cNvPr id="16" name="15 Dikdörtgen"/>
          <p:cNvSpPr/>
          <p:nvPr/>
        </p:nvSpPr>
        <p:spPr>
          <a:xfrm>
            <a:off x="6156176" y="3717032"/>
            <a:ext cx="1224136" cy="52642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chemeClr val="bg1"/>
                </a:solidFill>
                <a:latin typeface="Arial Narrow" pitchFamily="34" charset="0"/>
              </a:rPr>
              <a:t>Çimento</a:t>
            </a:r>
          </a:p>
        </p:txBody>
      </p:sp>
      <p:sp>
        <p:nvSpPr>
          <p:cNvPr id="17" name="16 Dikdörtgen"/>
          <p:cNvSpPr/>
          <p:nvPr/>
        </p:nvSpPr>
        <p:spPr>
          <a:xfrm>
            <a:off x="539552" y="4941168"/>
            <a:ext cx="8604448" cy="52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Kireç taşı evlerimizi  inşa ettiğimiz çimentonun yapımında kullanılır.</a:t>
            </a:r>
          </a:p>
        </p:txBody>
      </p:sp>
    </p:spTree>
    <p:extLst>
      <p:ext uri="{BB962C8B-B14F-4D97-AF65-F5344CB8AC3E}">
        <p14:creationId xmlns:p14="http://schemas.microsoft.com/office/powerpoint/2010/main" xmlns="" val="162209995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 rot="16200000">
            <a:off x="-432995" y="3228945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24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0303"/>
            <a:ext cx="8784976" cy="418058"/>
          </a:xfrm>
          <a:solidFill>
            <a:srgbClr val="FFFF00"/>
          </a:solidFill>
          <a:ln w="28575">
            <a:noFill/>
          </a:ln>
        </p:spPr>
        <p:txBody>
          <a:bodyPr>
            <a:noAutofit/>
          </a:bodyPr>
          <a:lstStyle/>
          <a:p>
            <a:pPr algn="l"/>
            <a:r>
              <a:rPr lang="tr-TR" sz="2800" b="1" dirty="0" smtClean="0">
                <a:solidFill>
                  <a:srgbClr val="FF0000"/>
                </a:solidFill>
                <a:latin typeface="Arial Narrow" pitchFamily="34" charset="0"/>
              </a:rPr>
              <a:t>Maden Çeşitleri ve Kullanıldığı Yerler: </a:t>
            </a:r>
            <a:r>
              <a:rPr lang="tr-TR" sz="2800" b="1" dirty="0" smtClean="0">
                <a:solidFill>
                  <a:srgbClr val="0000CC"/>
                </a:solidFill>
                <a:latin typeface="Arial Narrow" pitchFamily="34" charset="0"/>
              </a:rPr>
              <a:t>MERMER</a:t>
            </a:r>
          </a:p>
        </p:txBody>
      </p:sp>
      <p:pic>
        <p:nvPicPr>
          <p:cNvPr id="26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6453336"/>
            <a:ext cx="280831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1560" y="1196752"/>
            <a:ext cx="3561624" cy="2952327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1196752"/>
            <a:ext cx="3710014" cy="2952328"/>
          </a:xfrm>
          <a:prstGeom prst="rect">
            <a:avLst/>
          </a:prstGeom>
          <a:noFill/>
          <a:ln w="1905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14" name="13 Dikdörtgen"/>
          <p:cNvSpPr/>
          <p:nvPr/>
        </p:nvSpPr>
        <p:spPr>
          <a:xfrm>
            <a:off x="611560" y="4797152"/>
            <a:ext cx="8136904" cy="978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buFont typeface="Arial" pitchFamily="34" charset="0"/>
              <a:buChar char="•"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 Mermer mutfak tezgâhlarında, süs eşyalarında, inşaat sektöründe mermerden yararlanılır. </a:t>
            </a:r>
            <a:endParaRPr lang="tr-TR" sz="2400" b="1" dirty="0"/>
          </a:p>
        </p:txBody>
      </p:sp>
      <p:sp>
        <p:nvSpPr>
          <p:cNvPr id="15" name="14 Dikdörtgen"/>
          <p:cNvSpPr/>
          <p:nvPr/>
        </p:nvSpPr>
        <p:spPr>
          <a:xfrm>
            <a:off x="611560" y="3573016"/>
            <a:ext cx="1080120" cy="57964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Mermer</a:t>
            </a:r>
          </a:p>
        </p:txBody>
      </p:sp>
      <p:sp>
        <p:nvSpPr>
          <p:cNvPr id="16" name="15 Dikdörtgen"/>
          <p:cNvSpPr/>
          <p:nvPr/>
        </p:nvSpPr>
        <p:spPr>
          <a:xfrm>
            <a:off x="4932040" y="3573016"/>
            <a:ext cx="2808312" cy="579646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6600"/>
                </a:solidFill>
                <a:latin typeface="Arial Narrow" pitchFamily="34" charset="0"/>
              </a:rPr>
              <a:t>Mermer mutfak tezgahı</a:t>
            </a:r>
          </a:p>
        </p:txBody>
      </p:sp>
      <p:sp>
        <p:nvSpPr>
          <p:cNvPr id="17" name="16 Sağ Ok"/>
          <p:cNvSpPr/>
          <p:nvPr/>
        </p:nvSpPr>
        <p:spPr>
          <a:xfrm>
            <a:off x="4283968" y="2564904"/>
            <a:ext cx="576064" cy="360040"/>
          </a:xfrm>
          <a:prstGeom prst="rightArrow">
            <a:avLst/>
          </a:prstGeom>
          <a:solidFill>
            <a:srgbClr val="00B05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62209995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1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 rot="16200000">
            <a:off x="-432995" y="3228945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25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60303"/>
            <a:ext cx="8784976" cy="418058"/>
          </a:xfrm>
          <a:solidFill>
            <a:srgbClr val="99FF33"/>
          </a:solidFill>
          <a:ln w="28575">
            <a:noFill/>
          </a:ln>
        </p:spPr>
        <p:txBody>
          <a:bodyPr>
            <a:noAutofit/>
          </a:bodyPr>
          <a:lstStyle/>
          <a:p>
            <a:pPr algn="l"/>
            <a:r>
              <a:rPr lang="tr-TR" sz="2800" b="1" dirty="0" smtClean="0">
                <a:solidFill>
                  <a:srgbClr val="FF0000"/>
                </a:solidFill>
                <a:latin typeface="Arial Narrow" pitchFamily="34" charset="0"/>
              </a:rPr>
              <a:t>Maden Çeşitleri ve Kullanıldığı Yerler: </a:t>
            </a:r>
            <a:r>
              <a:rPr lang="tr-TR" sz="2800" b="1" dirty="0" smtClean="0">
                <a:solidFill>
                  <a:srgbClr val="0000CC"/>
                </a:solidFill>
                <a:latin typeface="Arial Narrow" pitchFamily="34" charset="0"/>
              </a:rPr>
              <a:t>KİL</a:t>
            </a:r>
            <a:endParaRPr lang="tr-TR" sz="280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26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6453336"/>
            <a:ext cx="280831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Ä°lgili resi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36096" y="1268760"/>
            <a:ext cx="2880320" cy="2880320"/>
          </a:xfrm>
          <a:prstGeom prst="rect">
            <a:avLst/>
          </a:prstGeom>
          <a:noFill/>
          <a:ln w="19050">
            <a:solidFill>
              <a:srgbClr val="CCCC00"/>
            </a:solidFill>
          </a:ln>
        </p:spPr>
      </p:pic>
      <p:pic>
        <p:nvPicPr>
          <p:cNvPr id="7174" name="Picture 6" descr="kil ile ilgili gÃ¶rsel sonucu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9552" y="980728"/>
            <a:ext cx="3789040" cy="3789040"/>
          </a:xfrm>
          <a:prstGeom prst="rect">
            <a:avLst/>
          </a:prstGeom>
          <a:noFill/>
        </p:spPr>
      </p:pic>
      <p:sp>
        <p:nvSpPr>
          <p:cNvPr id="14" name="13 Dikdörtgen"/>
          <p:cNvSpPr/>
          <p:nvPr/>
        </p:nvSpPr>
        <p:spPr>
          <a:xfrm>
            <a:off x="2123728" y="4149080"/>
            <a:ext cx="576064" cy="526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9900CC"/>
                </a:solidFill>
                <a:latin typeface="Arial Narrow" pitchFamily="34" charset="0"/>
              </a:rPr>
              <a:t>Kil</a:t>
            </a:r>
          </a:p>
        </p:txBody>
      </p:sp>
      <p:sp>
        <p:nvSpPr>
          <p:cNvPr id="15" name="14 Dikdörtgen"/>
          <p:cNvSpPr/>
          <p:nvPr/>
        </p:nvSpPr>
        <p:spPr>
          <a:xfrm>
            <a:off x="6156176" y="4221088"/>
            <a:ext cx="1224136" cy="526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chemeClr val="bg1"/>
                </a:solidFill>
                <a:latin typeface="Arial Narrow" pitchFamily="34" charset="0"/>
              </a:rPr>
              <a:t>  </a:t>
            </a:r>
            <a:r>
              <a:rPr lang="tr-TR" sz="2400" dirty="0" smtClean="0">
                <a:solidFill>
                  <a:srgbClr val="9900CC"/>
                </a:solidFill>
                <a:latin typeface="Arial Narrow" pitchFamily="34" charset="0"/>
              </a:rPr>
              <a:t>Çömlek</a:t>
            </a:r>
          </a:p>
        </p:txBody>
      </p:sp>
      <p:sp>
        <p:nvSpPr>
          <p:cNvPr id="16" name="15 Dikdörtgen"/>
          <p:cNvSpPr/>
          <p:nvPr/>
        </p:nvSpPr>
        <p:spPr>
          <a:xfrm>
            <a:off x="539552" y="4941168"/>
            <a:ext cx="8208912" cy="526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  <a:buFont typeface="Arial" pitchFamily="34" charset="0"/>
              <a:buChar char="•"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 Kil testi çanak ve çömlek yapımında kullanılır yapımında kullanılır.</a:t>
            </a:r>
          </a:p>
        </p:txBody>
      </p:sp>
      <p:sp>
        <p:nvSpPr>
          <p:cNvPr id="18" name="17 Sağ Ok"/>
          <p:cNvSpPr/>
          <p:nvPr/>
        </p:nvSpPr>
        <p:spPr>
          <a:xfrm>
            <a:off x="4211960" y="2780928"/>
            <a:ext cx="720080" cy="360040"/>
          </a:xfrm>
          <a:prstGeom prst="rightArrow">
            <a:avLst/>
          </a:prstGeom>
          <a:solidFill>
            <a:srgbClr val="CCCC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622099951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88640"/>
            <a:ext cx="8784976" cy="563562"/>
          </a:xfrm>
          <a:solidFill>
            <a:srgbClr val="FFFF00"/>
          </a:solidFill>
          <a:ln w="28575"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tr-TR" sz="3200" b="1" dirty="0" smtClean="0">
                <a:solidFill>
                  <a:srgbClr val="FF0000"/>
                </a:solidFill>
                <a:latin typeface="Arial Narrow" pitchFamily="34" charset="0"/>
              </a:rPr>
              <a:t>Maden Çeşitleri ve Kullanıldığı Yerler: </a:t>
            </a:r>
            <a:r>
              <a:rPr lang="tr-TR" sz="3200" b="1" dirty="0" smtClean="0">
                <a:solidFill>
                  <a:srgbClr val="0000CC"/>
                </a:solidFill>
                <a:latin typeface="Arial Narrow" pitchFamily="34" charset="0"/>
              </a:rPr>
              <a:t>TAŞ KÖMÜRÜ</a:t>
            </a:r>
            <a:endParaRPr lang="tr-TR" sz="3200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41" name="40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41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26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887" y="0"/>
            <a:ext cx="611113" cy="5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3375" y="6309320"/>
            <a:ext cx="55062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09320"/>
            <a:ext cx="55063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>
            <a:hlinkClick r:id="rId6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1196752"/>
            <a:ext cx="3637489" cy="2952328"/>
          </a:xfrm>
          <a:prstGeom prst="rect">
            <a:avLst/>
          </a:prstGeom>
          <a:noFill/>
          <a:ln w="28575">
            <a:solidFill>
              <a:srgbClr val="CC0066"/>
            </a:solidFill>
            <a:miter lim="800000"/>
            <a:headEnd/>
            <a:tailEnd/>
          </a:ln>
          <a:effectLst/>
        </p:spPr>
      </p:pic>
      <p:sp>
        <p:nvSpPr>
          <p:cNvPr id="19" name="18 Dikdörtgen"/>
          <p:cNvSpPr/>
          <p:nvPr/>
        </p:nvSpPr>
        <p:spPr>
          <a:xfrm>
            <a:off x="539552" y="454967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Taş Kömürü :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Yakıldığında linyit kömürüne göre daha yüksek ısı enerjisi verir. Bu nedenle demir çelik fabrikalarında kullanılır. Ayrıca elektrik üretiminde taş kömüründen faydalanılır. 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1196752"/>
            <a:ext cx="4176464" cy="295232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Yuvarlatılmış Dikdörtgen"/>
          <p:cNvSpPr/>
          <p:nvPr/>
        </p:nvSpPr>
        <p:spPr>
          <a:xfrm>
            <a:off x="899592" y="980728"/>
            <a:ext cx="7488832" cy="48245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3 Dikdörtgen"/>
          <p:cNvSpPr/>
          <p:nvPr/>
        </p:nvSpPr>
        <p:spPr>
          <a:xfrm>
            <a:off x="1243414" y="2132856"/>
            <a:ext cx="4480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200" b="1" dirty="0" smtClean="0">
                <a:solidFill>
                  <a:srgbClr val="FF0000"/>
                </a:solidFill>
                <a:latin typeface="Arial Narrow" pitchFamily="34" charset="0"/>
              </a:rPr>
              <a:t>4.Sınıf Fen bilimleri 1.Ünite</a:t>
            </a:r>
            <a:endParaRPr lang="tr-TR" sz="3200" dirty="0">
              <a:solidFill>
                <a:srgbClr val="FF0000"/>
              </a:solidFill>
            </a:endParaRPr>
          </a:p>
        </p:txBody>
      </p:sp>
      <p:pic>
        <p:nvPicPr>
          <p:cNvPr id="2051" name="Picture 3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17448" y="0"/>
            <a:ext cx="626552" cy="54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09066"/>
            <a:ext cx="547002" cy="54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448" y="6318448"/>
            <a:ext cx="539552" cy="53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1187624" y="2636912"/>
            <a:ext cx="7272808" cy="2520280"/>
          </a:xfrm>
        </p:spPr>
        <p:txBody>
          <a:bodyPr>
            <a:noAutofit/>
          </a:bodyPr>
          <a:lstStyle/>
          <a:p>
            <a:pPr algn="l">
              <a:lnSpc>
                <a:spcPts val="7500"/>
              </a:lnSpc>
            </a:pPr>
            <a:r>
              <a:rPr lang="tr-TR" sz="6000" b="1" dirty="0" smtClean="0">
                <a:solidFill>
                  <a:srgbClr val="0000CC"/>
                </a:solidFill>
                <a:latin typeface="Arial Narrow" pitchFamily="34" charset="0"/>
                <a:cs typeface="Arial" pitchFamily="34" charset="0"/>
              </a:rPr>
              <a:t>Yer Kabuğu ve </a:t>
            </a:r>
            <a:br>
              <a:rPr lang="tr-TR" sz="6000" b="1" dirty="0" smtClean="0">
                <a:solidFill>
                  <a:srgbClr val="0000CC"/>
                </a:solidFill>
                <a:latin typeface="Arial Narrow" pitchFamily="34" charset="0"/>
                <a:cs typeface="Arial" pitchFamily="34" charset="0"/>
              </a:rPr>
            </a:br>
            <a:r>
              <a:rPr lang="tr-TR" sz="6000" b="1" dirty="0" smtClean="0">
                <a:solidFill>
                  <a:srgbClr val="0000CC"/>
                </a:solidFill>
                <a:latin typeface="Arial Narrow" pitchFamily="34" charset="0"/>
                <a:cs typeface="Arial" pitchFamily="34" charset="0"/>
              </a:rPr>
              <a:t>Dünyamızın Hareketleri</a:t>
            </a:r>
            <a:endParaRPr lang="tr-TR" sz="6000" b="1" dirty="0">
              <a:solidFill>
                <a:srgbClr val="0000CC"/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662880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MADEN ÇEŞİTLERİ</a:t>
            </a:r>
            <a:endParaRPr lang="tr-TR" sz="2800" b="1" dirty="0"/>
          </a:p>
        </p:txBody>
      </p:sp>
      <p:sp>
        <p:nvSpPr>
          <p:cNvPr id="17" name="16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9900CC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17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27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5194" y="0"/>
            <a:ext cx="608806" cy="53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6320361"/>
            <a:ext cx="539552" cy="53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>
              <a:snd r:embed="rId3" name="click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1415" y="6309320"/>
            <a:ext cx="55258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>
            <a:hlinkClick r:id="rId7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6450429"/>
            <a:ext cx="2880320" cy="40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Dikdörtgen"/>
          <p:cNvSpPr/>
          <p:nvPr/>
        </p:nvSpPr>
        <p:spPr>
          <a:xfrm>
            <a:off x="806896" y="980728"/>
            <a:ext cx="3456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 smtClean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20" name="19 Dikdörtgen"/>
          <p:cNvSpPr/>
          <p:nvPr/>
        </p:nvSpPr>
        <p:spPr>
          <a:xfrm>
            <a:off x="4695328" y="932527"/>
            <a:ext cx="403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Cıva: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Termometre yapımında, </a:t>
            </a:r>
          </a:p>
          <a:p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boya, ilaç sanayisinde ve dişçilikte kullanılır. </a:t>
            </a:r>
          </a:p>
        </p:txBody>
      </p:sp>
      <p:sp>
        <p:nvSpPr>
          <p:cNvPr id="21" name="20 Dikdörtgen"/>
          <p:cNvSpPr/>
          <p:nvPr/>
        </p:nvSpPr>
        <p:spPr>
          <a:xfrm>
            <a:off x="4695328" y="2309971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Gümüş: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Süs eşyası, dişçilik ve fotoğrafçılıkta kullanılır</a:t>
            </a:r>
          </a:p>
        </p:txBody>
      </p:sp>
      <p:sp>
        <p:nvSpPr>
          <p:cNvPr id="22" name="21 Dikdörtgen"/>
          <p:cNvSpPr/>
          <p:nvPr/>
        </p:nvSpPr>
        <p:spPr>
          <a:xfrm>
            <a:off x="4695328" y="3308791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Demir: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Otomobil ve inşaat sektörü ile tren rayı ve köprü yapımında kullanır.</a:t>
            </a:r>
          </a:p>
        </p:txBody>
      </p:sp>
      <p:sp>
        <p:nvSpPr>
          <p:cNvPr id="25" name="24 Dikdörtgen"/>
          <p:cNvSpPr/>
          <p:nvPr/>
        </p:nvSpPr>
        <p:spPr>
          <a:xfrm>
            <a:off x="4695328" y="4667652"/>
            <a:ext cx="34563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Krom: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Paslanmaz çelik üretiminde ve otomobil parçalarında kullanılır.</a:t>
            </a:r>
          </a:p>
          <a:p>
            <a:endParaRPr lang="tr-TR" sz="2400" dirty="0" smtClean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23" name="22 Dikdörtgen"/>
          <p:cNvSpPr/>
          <p:nvPr/>
        </p:nvSpPr>
        <p:spPr>
          <a:xfrm>
            <a:off x="590872" y="908721"/>
            <a:ext cx="396044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4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Bor :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Tekstil, tarım, cam, seramik sanayisinde, bazı temizlik ürünlerinin yapımında ve uçak yakıtlarında bordan yararlanılır. Ülkemizdeki bor madeni, dünyadaki toplam bor madeninin yaklaşık %72’sini oluşturmaktadır.</a:t>
            </a:r>
            <a:r>
              <a:rPr lang="tr-TR" sz="2400" dirty="0" smtClean="0"/>
              <a:t> </a:t>
            </a:r>
          </a:p>
          <a:p>
            <a:pPr>
              <a:lnSpc>
                <a:spcPts val="3400"/>
              </a:lnSpc>
            </a:pPr>
            <a:endParaRPr lang="tr-TR" sz="2400" dirty="0" smtClean="0"/>
          </a:p>
          <a:p>
            <a:pPr>
              <a:lnSpc>
                <a:spcPts val="34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Linyit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 :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Ev ve iş yerlerinde ısınma amaçlı kullanılan linyit, sanayide ve elektrik üretiminde de kullanılır.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BİLGİ NOTU</a:t>
            </a:r>
            <a:endParaRPr lang="tr-TR" sz="2800" b="1" dirty="0"/>
          </a:p>
        </p:txBody>
      </p:sp>
      <p:sp>
        <p:nvSpPr>
          <p:cNvPr id="28" name="27 Dikdörtgen"/>
          <p:cNvSpPr/>
          <p:nvPr/>
        </p:nvSpPr>
        <p:spPr>
          <a:xfrm>
            <a:off x="539552" y="1988840"/>
            <a:ext cx="3384376" cy="250530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800" dirty="0" smtClean="0">
                <a:solidFill>
                  <a:srgbClr val="D60093"/>
                </a:solidFill>
                <a:latin typeface="Arial Narrow" pitchFamily="34" charset="0"/>
              </a:rPr>
              <a:t>Maden olarak doğada sadece </a:t>
            </a:r>
            <a:r>
              <a:rPr lang="tr-TR" sz="280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cıva </a:t>
            </a:r>
            <a:r>
              <a:rPr lang="tr-TR" sz="2800" dirty="0" smtClean="0">
                <a:solidFill>
                  <a:srgbClr val="D60093"/>
                </a:solidFill>
                <a:latin typeface="Arial Narrow" pitchFamily="34" charset="0"/>
              </a:rPr>
              <a:t>ve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80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Ham petrol</a:t>
            </a:r>
            <a:r>
              <a:rPr lang="tr-TR" sz="2800" dirty="0" smtClean="0">
                <a:solidFill>
                  <a:srgbClr val="D60093"/>
                </a:solidFill>
                <a:latin typeface="Arial Narrow" pitchFamily="34" charset="0"/>
              </a:rPr>
              <a:t> sıvı halde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800" dirty="0" smtClean="0">
                <a:solidFill>
                  <a:srgbClr val="D60093"/>
                </a:solidFill>
                <a:latin typeface="Arial Narrow" pitchFamily="34" charset="0"/>
              </a:rPr>
              <a:t>bulunur. Diğer tüm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800" dirty="0" smtClean="0">
                <a:solidFill>
                  <a:srgbClr val="D60093"/>
                </a:solidFill>
                <a:latin typeface="Arial Narrow" pitchFamily="34" charset="0"/>
              </a:rPr>
              <a:t>mineraller katı haldedir.</a:t>
            </a:r>
          </a:p>
        </p:txBody>
      </p:sp>
      <p:sp>
        <p:nvSpPr>
          <p:cNvPr id="26" name="25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2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28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6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">
            <a:hlinkClick r:id="rId7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24 Yuvarlatılmış Dikdörtgen"/>
          <p:cNvSpPr/>
          <p:nvPr/>
        </p:nvSpPr>
        <p:spPr>
          <a:xfrm>
            <a:off x="4355976" y="3573016"/>
            <a:ext cx="3240360" cy="2664296"/>
          </a:xfrm>
          <a:prstGeom prst="round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37 Yuvarlatılmış Dikdörtgen"/>
          <p:cNvSpPr/>
          <p:nvPr/>
        </p:nvSpPr>
        <p:spPr>
          <a:xfrm>
            <a:off x="4355976" y="836712"/>
            <a:ext cx="3240360" cy="2592288"/>
          </a:xfrm>
          <a:prstGeom prst="roundRect">
            <a:avLst/>
          </a:prstGeom>
          <a:noFill/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1196752"/>
            <a:ext cx="1512168" cy="171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41" name="40 Dikdörtgen"/>
          <p:cNvSpPr/>
          <p:nvPr/>
        </p:nvSpPr>
        <p:spPr>
          <a:xfrm>
            <a:off x="5436096" y="2924944"/>
            <a:ext cx="89960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Petrol</a:t>
            </a:r>
            <a:endParaRPr lang="tr-TR" sz="2600" dirty="0"/>
          </a:p>
        </p:txBody>
      </p:sp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3861048"/>
            <a:ext cx="2088232" cy="167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42 Dikdörtgen"/>
          <p:cNvSpPr/>
          <p:nvPr/>
        </p:nvSpPr>
        <p:spPr>
          <a:xfrm>
            <a:off x="5508104" y="5445224"/>
            <a:ext cx="7457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Cıva</a:t>
            </a:r>
            <a:endParaRPr lang="tr-TR" sz="2600" dirty="0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5" grpId="0" animBg="1"/>
      <p:bldP spid="38" grpId="0" animBg="1"/>
      <p:bldP spid="41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47 Yuvarlatılmış Çapraz Köşeli Dikdörtgen"/>
          <p:cNvSpPr/>
          <p:nvPr/>
        </p:nvSpPr>
        <p:spPr>
          <a:xfrm>
            <a:off x="1115616" y="1556792"/>
            <a:ext cx="6912768" cy="3600400"/>
          </a:xfrm>
          <a:prstGeom prst="round2DiagRect">
            <a:avLst/>
          </a:prstGeom>
          <a:solidFill>
            <a:schemeClr val="bg1"/>
          </a:solidFill>
          <a:ln>
            <a:solidFill>
              <a:srgbClr val="BFFF3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467544" y="2420888"/>
            <a:ext cx="813690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5400" b="1" dirty="0" smtClean="0">
                <a:solidFill>
                  <a:srgbClr val="FF0000"/>
                </a:solidFill>
                <a:latin typeface="Arial Narrow" pitchFamily="34" charset="0"/>
              </a:rPr>
              <a:t>Bölüm Değerlendirme Soruları 1</a:t>
            </a:r>
            <a:endParaRPr lang="tr-TR" sz="5400" b="1" dirty="0" smtClean="0">
              <a:solidFill>
                <a:srgbClr val="0000C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7" name="Picture 3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8000" y="6284036"/>
            <a:ext cx="576000" cy="57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90084"/>
            <a:ext cx="576000" cy="56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>
            <a:hlinkClick r:id="rId5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6000" y="6381113"/>
            <a:ext cx="2952328" cy="4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0"/>
            <a:ext cx="61156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66FF33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29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2015716" y="-279412"/>
            <a:ext cx="5040560" cy="7272808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16" name="43 Yuvarlatılmış Dikdörtgen"/>
          <p:cNvSpPr/>
          <p:nvPr/>
        </p:nvSpPr>
        <p:spPr>
          <a:xfrm>
            <a:off x="6300192" y="4581128"/>
            <a:ext cx="1080120" cy="8640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5050"/>
            </a:solidFill>
            <a:prstDash val="dash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48 Dikdörtgen"/>
          <p:cNvSpPr/>
          <p:nvPr/>
        </p:nvSpPr>
        <p:spPr>
          <a:xfrm>
            <a:off x="1907704" y="4869160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A. 	       B.                   C. 	            D.</a:t>
            </a:r>
          </a:p>
        </p:txBody>
      </p:sp>
      <p:sp>
        <p:nvSpPr>
          <p:cNvPr id="27" name="26 Dikdörtgen"/>
          <p:cNvSpPr/>
          <p:nvPr/>
        </p:nvSpPr>
        <p:spPr>
          <a:xfrm>
            <a:off x="1403648" y="3645024"/>
            <a:ext cx="617188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   “Ekonomik değeri olan minerallere ne denir?” </a:t>
            </a:r>
          </a:p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sorusuna doğru cevabı veren öğrenci hangisidir?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483768" y="2636912"/>
            <a:ext cx="563603" cy="70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16016" y="2640271"/>
            <a:ext cx="576064" cy="60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772816"/>
            <a:ext cx="504056" cy="58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700808"/>
            <a:ext cx="785427" cy="75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35 Beşgen"/>
          <p:cNvSpPr/>
          <p:nvPr/>
        </p:nvSpPr>
        <p:spPr>
          <a:xfrm rot="10800000">
            <a:off x="5364088" y="1844824"/>
            <a:ext cx="1224136" cy="484632"/>
          </a:xfrm>
          <a:prstGeom prst="homePlate">
            <a:avLst/>
          </a:prstGeom>
          <a:solidFill>
            <a:srgbClr val="FFFF00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40 Beşgen"/>
          <p:cNvSpPr/>
          <p:nvPr/>
        </p:nvSpPr>
        <p:spPr>
          <a:xfrm rot="10800000">
            <a:off x="5364088" y="2780928"/>
            <a:ext cx="1224136" cy="484632"/>
          </a:xfrm>
          <a:prstGeom prst="homePlate">
            <a:avLst/>
          </a:prstGeom>
          <a:solidFill>
            <a:srgbClr val="FFFF00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41 Beşgen"/>
          <p:cNvSpPr/>
          <p:nvPr/>
        </p:nvSpPr>
        <p:spPr>
          <a:xfrm rot="10800000">
            <a:off x="3131840" y="1844824"/>
            <a:ext cx="1224136" cy="484632"/>
          </a:xfrm>
          <a:prstGeom prst="homePlate">
            <a:avLst/>
          </a:prstGeom>
          <a:solidFill>
            <a:srgbClr val="FFFF00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42 Beşgen"/>
          <p:cNvSpPr/>
          <p:nvPr/>
        </p:nvSpPr>
        <p:spPr>
          <a:xfrm rot="10800000">
            <a:off x="3131840" y="2780928"/>
            <a:ext cx="1224136" cy="484632"/>
          </a:xfrm>
          <a:prstGeom prst="homePlate">
            <a:avLst/>
          </a:prstGeom>
          <a:solidFill>
            <a:srgbClr val="FFFF00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43 Dikdörtgen"/>
          <p:cNvSpPr/>
          <p:nvPr/>
        </p:nvSpPr>
        <p:spPr>
          <a:xfrm>
            <a:off x="3347864" y="1844824"/>
            <a:ext cx="8980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kayaç</a:t>
            </a:r>
            <a:endParaRPr lang="tr-TR" sz="2600" dirty="0"/>
          </a:p>
        </p:txBody>
      </p:sp>
      <p:sp>
        <p:nvSpPr>
          <p:cNvPr id="45" name="44 Dikdörtgen"/>
          <p:cNvSpPr/>
          <p:nvPr/>
        </p:nvSpPr>
        <p:spPr>
          <a:xfrm>
            <a:off x="3491880" y="2780928"/>
            <a:ext cx="54854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taş</a:t>
            </a:r>
            <a:endParaRPr lang="tr-TR" sz="2600" dirty="0"/>
          </a:p>
        </p:txBody>
      </p:sp>
      <p:sp>
        <p:nvSpPr>
          <p:cNvPr id="46" name="45 Dikdörtgen"/>
          <p:cNvSpPr/>
          <p:nvPr/>
        </p:nvSpPr>
        <p:spPr>
          <a:xfrm>
            <a:off x="5580112" y="1844824"/>
            <a:ext cx="102143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maden</a:t>
            </a:r>
            <a:endParaRPr lang="tr-TR" sz="2600" dirty="0"/>
          </a:p>
        </p:txBody>
      </p:sp>
      <p:sp>
        <p:nvSpPr>
          <p:cNvPr id="47" name="46 Dikdörtgen"/>
          <p:cNvSpPr/>
          <p:nvPr/>
        </p:nvSpPr>
        <p:spPr>
          <a:xfrm>
            <a:off x="5580112" y="2780928"/>
            <a:ext cx="94448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toprak</a:t>
            </a:r>
            <a:endParaRPr lang="tr-TR" sz="2600" dirty="0"/>
          </a:p>
        </p:txBody>
      </p:sp>
      <p:pic>
        <p:nvPicPr>
          <p:cNvPr id="4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7" y="4679992"/>
            <a:ext cx="720080" cy="68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672000" y="4679992"/>
            <a:ext cx="563603" cy="70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220072" y="4725144"/>
            <a:ext cx="576064" cy="602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4725144"/>
            <a:ext cx="504056" cy="58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3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32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30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29 Dikdörtgen"/>
          <p:cNvSpPr/>
          <p:nvPr/>
        </p:nvSpPr>
        <p:spPr>
          <a:xfrm>
            <a:off x="1115616" y="908720"/>
            <a:ext cx="192802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1</a:t>
            </a:r>
          </a:p>
        </p:txBody>
      </p:sp>
      <p:pic>
        <p:nvPicPr>
          <p:cNvPr id="31" name="Picture 5">
            <a:hlinkClick r:id="" action="ppaction://hlinkshowjump?jump=nextslide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6">
            <a:hlinkClick r:id="" action="ppaction://hlinkshowjump?jump=previousslide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">
            <a:hlinkClick r:id="rId10" action="ppaction://hlinksldjump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2">
            <a:hlinkClick r:id="" action="ppaction://hlinkshowjump?jump=endshow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1896648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>
            <a:off x="683568" y="692696"/>
            <a:ext cx="7848872" cy="5328592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31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pic>
        <p:nvPicPr>
          <p:cNvPr id="29" name="Picture 2">
            <a:hlinkClick r:id="rId2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6000" y="6453336"/>
            <a:ext cx="295232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4">
            <a:hlinkClick r:id="" action="ppaction://hlinkshowjump?jump=previous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72034"/>
            <a:ext cx="576000" cy="58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5">
            <a:hlinkClick r:id="" action="ppaction://hlinkshowjump?jump=nextslide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8383" y="6274388"/>
            <a:ext cx="575617" cy="58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>
            <a:hlinkClick r:id="" action="ppaction://hlinkshowjump?jump=endshow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7356" y="1"/>
            <a:ext cx="61664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16" name="43 Yuvarlatılmış Dikdörtgen"/>
          <p:cNvSpPr/>
          <p:nvPr/>
        </p:nvSpPr>
        <p:spPr>
          <a:xfrm>
            <a:off x="1907704" y="4797152"/>
            <a:ext cx="864096" cy="360040"/>
          </a:xfrm>
          <a:prstGeom prst="roundRect">
            <a:avLst/>
          </a:prstGeom>
          <a:solidFill>
            <a:srgbClr val="EAFB11"/>
          </a:solidFill>
          <a:ln w="9525">
            <a:solidFill>
              <a:srgbClr val="CC0066"/>
            </a:solidFill>
            <a:prstDash val="dash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48 Dikdörtgen"/>
          <p:cNvSpPr/>
          <p:nvPr/>
        </p:nvSpPr>
        <p:spPr>
          <a:xfrm>
            <a:off x="1979712" y="4725144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A. 	       B.                 C. 	        D.</a:t>
            </a:r>
          </a:p>
        </p:txBody>
      </p:sp>
      <p:sp>
        <p:nvSpPr>
          <p:cNvPr id="18" name="Yuvarlatılmış Dikdörtgen 1"/>
          <p:cNvSpPr/>
          <p:nvPr/>
        </p:nvSpPr>
        <p:spPr>
          <a:xfrm>
            <a:off x="1547664" y="1700808"/>
            <a:ext cx="5904656" cy="188788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rgbClr val="EBF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37 Akış Çizelgesi: Ayıkla"/>
          <p:cNvSpPr/>
          <p:nvPr/>
        </p:nvSpPr>
        <p:spPr>
          <a:xfrm>
            <a:off x="1730371" y="1904851"/>
            <a:ext cx="216024" cy="216024"/>
          </a:xfrm>
          <a:prstGeom prst="flowChartExtra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38 Akış Çizelgesi: Bağlayıcı"/>
          <p:cNvSpPr/>
          <p:nvPr/>
        </p:nvSpPr>
        <p:spPr>
          <a:xfrm>
            <a:off x="1728882" y="2344831"/>
            <a:ext cx="216024" cy="216024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39 Akış Çizelgesi: Gecikme"/>
          <p:cNvSpPr/>
          <p:nvPr/>
        </p:nvSpPr>
        <p:spPr>
          <a:xfrm>
            <a:off x="1711834" y="2867450"/>
            <a:ext cx="216024" cy="180600"/>
          </a:xfrm>
          <a:prstGeom prst="flowChartDela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40 7-Noktalı Yıldız"/>
          <p:cNvSpPr/>
          <p:nvPr/>
        </p:nvSpPr>
        <p:spPr>
          <a:xfrm>
            <a:off x="1697767" y="3272023"/>
            <a:ext cx="216024" cy="194320"/>
          </a:xfrm>
          <a:prstGeom prst="star7">
            <a:avLst/>
          </a:prstGeom>
          <a:solidFill>
            <a:srgbClr val="990099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03648" y="3717032"/>
            <a:ext cx="633670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     Taşların şekil, renk, sertlik gibi özelliklerinin birbirinden farklı olmasının nedeni nedir?</a:t>
            </a:r>
          </a:p>
        </p:txBody>
      </p:sp>
      <p:sp>
        <p:nvSpPr>
          <p:cNvPr id="25" name="24 Dikdörtgen"/>
          <p:cNvSpPr/>
          <p:nvPr/>
        </p:nvSpPr>
        <p:spPr>
          <a:xfrm>
            <a:off x="1980000" y="1800000"/>
            <a:ext cx="47989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Yapılarındaki minerallerin farklı olması</a:t>
            </a:r>
            <a:endParaRPr lang="tr-TR" sz="2600" dirty="0"/>
          </a:p>
        </p:txBody>
      </p:sp>
      <p:sp>
        <p:nvSpPr>
          <p:cNvPr id="26" name="25 Dikdörtgen"/>
          <p:cNvSpPr/>
          <p:nvPr/>
        </p:nvSpPr>
        <p:spPr>
          <a:xfrm>
            <a:off x="1979712" y="2196000"/>
            <a:ext cx="560762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Bazı taşların büyük parçalar halinde kopması</a:t>
            </a:r>
            <a:endParaRPr lang="tr-TR" sz="2600" dirty="0"/>
          </a:p>
        </p:txBody>
      </p:sp>
      <p:sp>
        <p:nvSpPr>
          <p:cNvPr id="27" name="26 Dikdörtgen"/>
          <p:cNvSpPr/>
          <p:nvPr/>
        </p:nvSpPr>
        <p:spPr>
          <a:xfrm>
            <a:off x="1979712" y="2664000"/>
            <a:ext cx="370806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Bazılarının daha kalın olması</a:t>
            </a:r>
            <a:endParaRPr lang="tr-TR" sz="2600" dirty="0"/>
          </a:p>
        </p:txBody>
      </p:sp>
      <p:sp>
        <p:nvSpPr>
          <p:cNvPr id="30" name="29 Dikdörtgen"/>
          <p:cNvSpPr/>
          <p:nvPr/>
        </p:nvSpPr>
        <p:spPr>
          <a:xfrm>
            <a:off x="1979712" y="3060000"/>
            <a:ext cx="18549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Suların yapısı</a:t>
            </a:r>
            <a:endParaRPr lang="tr-TR" sz="26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31" name="37 Akış Çizelgesi: Ayıkla"/>
          <p:cNvSpPr/>
          <p:nvPr/>
        </p:nvSpPr>
        <p:spPr>
          <a:xfrm>
            <a:off x="2411760" y="4869160"/>
            <a:ext cx="216024" cy="216024"/>
          </a:xfrm>
          <a:prstGeom prst="flowChartExtra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38 Akış Çizelgesi: Bağlayıcı"/>
          <p:cNvSpPr/>
          <p:nvPr/>
        </p:nvSpPr>
        <p:spPr>
          <a:xfrm>
            <a:off x="3779912" y="4869160"/>
            <a:ext cx="216024" cy="216024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39 Akış Çizelgesi: Gecikme"/>
          <p:cNvSpPr/>
          <p:nvPr/>
        </p:nvSpPr>
        <p:spPr>
          <a:xfrm>
            <a:off x="5220072" y="4869160"/>
            <a:ext cx="216024" cy="180600"/>
          </a:xfrm>
          <a:prstGeom prst="flowChartDela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40 7-Noktalı Yıldız"/>
          <p:cNvSpPr/>
          <p:nvPr/>
        </p:nvSpPr>
        <p:spPr>
          <a:xfrm>
            <a:off x="6588224" y="4869160"/>
            <a:ext cx="216024" cy="194320"/>
          </a:xfrm>
          <a:prstGeom prst="star7">
            <a:avLst/>
          </a:prstGeom>
          <a:solidFill>
            <a:srgbClr val="990099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2492896"/>
            <a:ext cx="648072" cy="76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96336" y="3356992"/>
            <a:ext cx="560761" cy="74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9495045" flipH="1">
            <a:off x="7467598" y="1620693"/>
            <a:ext cx="720080" cy="78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" name="44 Dikdörtgen"/>
          <p:cNvSpPr/>
          <p:nvPr/>
        </p:nvSpPr>
        <p:spPr>
          <a:xfrm>
            <a:off x="1115616" y="908720"/>
            <a:ext cx="192802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2</a:t>
            </a:r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2015716" y="-279412"/>
            <a:ext cx="5040560" cy="7272808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43 Yuvarlatılmış Dikdörtgen"/>
          <p:cNvSpPr/>
          <p:nvPr/>
        </p:nvSpPr>
        <p:spPr>
          <a:xfrm>
            <a:off x="4499992" y="3861048"/>
            <a:ext cx="1368152" cy="504056"/>
          </a:xfrm>
          <a:prstGeom prst="roundRect">
            <a:avLst/>
          </a:prstGeom>
          <a:solidFill>
            <a:srgbClr val="EAFB11"/>
          </a:solidFill>
          <a:ln w="9525">
            <a:solidFill>
              <a:srgbClr val="CC0066"/>
            </a:solidFill>
            <a:prstDash val="dash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475656" y="3789040"/>
            <a:ext cx="5832648" cy="106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lnSpc>
                <a:spcPts val="3800"/>
              </a:lnSpc>
            </a:pP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A.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Toprak                    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B.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Kayaç        </a:t>
            </a:r>
          </a:p>
          <a:p>
            <a:pPr marL="514350" indent="-514350">
              <a:lnSpc>
                <a:spcPts val="3800"/>
              </a:lnSpc>
            </a:pP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C.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Kum                       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D.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lav</a:t>
            </a:r>
            <a:endParaRPr lang="tr-TR" sz="26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27" name="26 Dikdörtgen"/>
          <p:cNvSpPr/>
          <p:nvPr/>
        </p:nvSpPr>
        <p:spPr>
          <a:xfrm>
            <a:off x="1043608" y="2060848"/>
            <a:ext cx="7344816" cy="1506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  Dünya’mızın katmanlarından olan ateş küre (magma) tabakasından çıkan magmanın yeryüzünde soğuyup katılaşması sonucu aşağıdakilerden hangisi oluşmuştur?</a:t>
            </a:r>
          </a:p>
        </p:txBody>
      </p:sp>
      <p:sp>
        <p:nvSpPr>
          <p:cNvPr id="18" name="1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19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32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1115616" y="1033572"/>
            <a:ext cx="192802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3</a:t>
            </a:r>
          </a:p>
        </p:txBody>
      </p:sp>
      <p:pic>
        <p:nvPicPr>
          <p:cNvPr id="14" name="Picture 5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>
            <a:hlinkClick r:id="rId5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1896648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2186179" y="-305858"/>
            <a:ext cx="5112565" cy="7397709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66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33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pic>
        <p:nvPicPr>
          <p:cNvPr id="26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Dikdörtgen"/>
          <p:cNvSpPr/>
          <p:nvPr/>
        </p:nvSpPr>
        <p:spPr>
          <a:xfrm>
            <a:off x="1475656" y="1196752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4</a:t>
            </a:r>
          </a:p>
        </p:txBody>
      </p:sp>
      <p:pic>
        <p:nvPicPr>
          <p:cNvPr id="17" name="Picture 6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8" y="0"/>
            <a:ext cx="648072" cy="56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7936" y="6281936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>
            <a:hlinkClick r:id="rId6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6381328"/>
            <a:ext cx="273630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>
            <a:hlinkClick r:id="" action="ppaction://hlinkshowjump?jump=previousslide" highlightClick="1">
              <a:snd r:embed="rId2" name="click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287958"/>
            <a:ext cx="576064" cy="57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22 Yuvarlatılmış Çapraz Köşeli Dikdörtgen"/>
          <p:cNvSpPr/>
          <p:nvPr/>
        </p:nvSpPr>
        <p:spPr>
          <a:xfrm>
            <a:off x="1691680" y="4437112"/>
            <a:ext cx="1944216" cy="415498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15" name="Dikdörtgen 1"/>
          <p:cNvSpPr/>
          <p:nvPr/>
        </p:nvSpPr>
        <p:spPr>
          <a:xfrm>
            <a:off x="1403648" y="2132856"/>
            <a:ext cx="727280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b="1" dirty="0" smtClean="0">
                <a:solidFill>
                  <a:srgbClr val="660033"/>
                </a:solidFill>
                <a:latin typeface="Arial Narrow" pitchFamily="34" charset="0"/>
              </a:rPr>
              <a:t>Dünya’mızı saran ve yer kabuğunu oluşturan kayaçların tümü değişik ......................bir araya gelmesiyle oluşur.”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Cümlesinde noktalı yere aşağıdakilerden hangisi yazılmalıdır?</a:t>
            </a:r>
            <a:endParaRPr lang="tr-TR" sz="24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>
              <a:lnSpc>
                <a:spcPts val="2400"/>
              </a:lnSpc>
            </a:pPr>
            <a:endParaRPr lang="tr-TR" sz="800" b="1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>
              <a:lnSpc>
                <a:spcPts val="3800"/>
              </a:lnSpc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     A.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minerallerin                        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B.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vitaminlerin</a:t>
            </a:r>
            <a:b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</a:b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   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C.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canlıların                            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D.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taşların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2015716" y="-279412"/>
            <a:ext cx="5040560" cy="7272808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16" name="43 Yuvarlatılmış Dikdörtgen"/>
          <p:cNvSpPr/>
          <p:nvPr/>
        </p:nvSpPr>
        <p:spPr>
          <a:xfrm>
            <a:off x="5076056" y="4941168"/>
            <a:ext cx="772240" cy="360040"/>
          </a:xfrm>
          <a:prstGeom prst="roundRect">
            <a:avLst/>
          </a:prstGeom>
          <a:solidFill>
            <a:srgbClr val="EAFB11"/>
          </a:solidFill>
          <a:ln w="9525">
            <a:solidFill>
              <a:srgbClr val="CC0066"/>
            </a:solidFill>
            <a:prstDash val="dash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44 Akış Çizelgesi: Ayıkla"/>
          <p:cNvSpPr/>
          <p:nvPr/>
        </p:nvSpPr>
        <p:spPr>
          <a:xfrm>
            <a:off x="2484024" y="5004056"/>
            <a:ext cx="216024" cy="216024"/>
          </a:xfrm>
          <a:prstGeom prst="flowChartExtra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45 Akış Çizelgesi: Bağlayıcı"/>
          <p:cNvSpPr/>
          <p:nvPr/>
        </p:nvSpPr>
        <p:spPr>
          <a:xfrm>
            <a:off x="3851920" y="5013176"/>
            <a:ext cx="216024" cy="216024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46 Akış Çizelgesi: Gecikme"/>
          <p:cNvSpPr/>
          <p:nvPr/>
        </p:nvSpPr>
        <p:spPr>
          <a:xfrm>
            <a:off x="6732240" y="5013176"/>
            <a:ext cx="216024" cy="180600"/>
          </a:xfrm>
          <a:prstGeom prst="flowChartDela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47 7-Noktalı Yıldız"/>
          <p:cNvSpPr/>
          <p:nvPr/>
        </p:nvSpPr>
        <p:spPr>
          <a:xfrm>
            <a:off x="5436096" y="5013176"/>
            <a:ext cx="216024" cy="194320"/>
          </a:xfrm>
          <a:prstGeom prst="star7">
            <a:avLst/>
          </a:prstGeom>
          <a:solidFill>
            <a:srgbClr val="990099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48 Dikdörtgen"/>
          <p:cNvSpPr/>
          <p:nvPr/>
        </p:nvSpPr>
        <p:spPr>
          <a:xfrm>
            <a:off x="2051720" y="4869160"/>
            <a:ext cx="52565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A. 	       B.                   C. 	         D.</a:t>
            </a:r>
          </a:p>
        </p:txBody>
      </p:sp>
      <p:sp>
        <p:nvSpPr>
          <p:cNvPr id="2" name="Yuvarlatılmış Dikdörtgen 1"/>
          <p:cNvSpPr/>
          <p:nvPr/>
        </p:nvSpPr>
        <p:spPr>
          <a:xfrm>
            <a:off x="5076056" y="2420888"/>
            <a:ext cx="1512168" cy="1008112"/>
          </a:xfrm>
          <a:prstGeom prst="round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1547664" y="3429000"/>
            <a:ext cx="1080120" cy="114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30 Beşgen"/>
          <p:cNvSpPr/>
          <p:nvPr/>
        </p:nvSpPr>
        <p:spPr>
          <a:xfrm flipH="1">
            <a:off x="2627784" y="3861048"/>
            <a:ext cx="5256584" cy="484632"/>
          </a:xfrm>
          <a:prstGeom prst="homePlate">
            <a:avLst/>
          </a:prstGeom>
          <a:solidFill>
            <a:srgbClr val="CDFFE6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2807296" y="3861048"/>
            <a:ext cx="51490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Yukarıdakilerden hangisi maden değildir?</a:t>
            </a:r>
          </a:p>
        </p:txBody>
      </p:sp>
      <p:sp>
        <p:nvSpPr>
          <p:cNvPr id="35" name="Yuvarlatılmış Dikdörtgen 1"/>
          <p:cNvSpPr/>
          <p:nvPr/>
        </p:nvSpPr>
        <p:spPr>
          <a:xfrm>
            <a:off x="5076056" y="1268760"/>
            <a:ext cx="1512168" cy="1008112"/>
          </a:xfrm>
          <a:prstGeom prst="round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Yuvarlatılmış Dikdörtgen 1"/>
          <p:cNvSpPr/>
          <p:nvPr/>
        </p:nvSpPr>
        <p:spPr>
          <a:xfrm>
            <a:off x="3131840" y="2420888"/>
            <a:ext cx="1512168" cy="1008112"/>
          </a:xfrm>
          <a:prstGeom prst="round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1" name="Yuvarlatılmış Dikdörtgen 1"/>
          <p:cNvSpPr/>
          <p:nvPr/>
        </p:nvSpPr>
        <p:spPr>
          <a:xfrm>
            <a:off x="3131840" y="1268760"/>
            <a:ext cx="1512168" cy="1008112"/>
          </a:xfrm>
          <a:prstGeom prst="roundRect">
            <a:avLst/>
          </a:prstGeom>
          <a:noFill/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2" name="37 Akış Çizelgesi: Ayıkla"/>
          <p:cNvSpPr/>
          <p:nvPr/>
        </p:nvSpPr>
        <p:spPr>
          <a:xfrm>
            <a:off x="3203848" y="1340768"/>
            <a:ext cx="216024" cy="216024"/>
          </a:xfrm>
          <a:prstGeom prst="flowChartExtract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38 Akış Çizelgesi: Bağlayıcı"/>
          <p:cNvSpPr/>
          <p:nvPr/>
        </p:nvSpPr>
        <p:spPr>
          <a:xfrm>
            <a:off x="3203848" y="2564904"/>
            <a:ext cx="216024" cy="216024"/>
          </a:xfrm>
          <a:prstGeom prst="flowChartConnector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39 Akış Çizelgesi: Gecikme"/>
          <p:cNvSpPr/>
          <p:nvPr/>
        </p:nvSpPr>
        <p:spPr>
          <a:xfrm>
            <a:off x="5220072" y="1340768"/>
            <a:ext cx="216024" cy="180600"/>
          </a:xfrm>
          <a:prstGeom prst="flowChartDelay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5" name="40 7-Noktalı Yıldız"/>
          <p:cNvSpPr/>
          <p:nvPr/>
        </p:nvSpPr>
        <p:spPr>
          <a:xfrm>
            <a:off x="5148064" y="2564904"/>
            <a:ext cx="216024" cy="194320"/>
          </a:xfrm>
          <a:prstGeom prst="star7">
            <a:avLst/>
          </a:prstGeom>
          <a:solidFill>
            <a:srgbClr val="990099"/>
          </a:solidFill>
          <a:ln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45 Dikdörtgen"/>
          <p:cNvSpPr/>
          <p:nvPr/>
        </p:nvSpPr>
        <p:spPr>
          <a:xfrm>
            <a:off x="3419872" y="1916832"/>
            <a:ext cx="857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Demir</a:t>
            </a:r>
            <a:endParaRPr lang="tr-TR" sz="2400" dirty="0"/>
          </a:p>
        </p:txBody>
      </p:sp>
      <p:sp>
        <p:nvSpPr>
          <p:cNvPr id="47" name="46 Dikdörtgen"/>
          <p:cNvSpPr/>
          <p:nvPr/>
        </p:nvSpPr>
        <p:spPr>
          <a:xfrm>
            <a:off x="3491880" y="3068960"/>
            <a:ext cx="92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Kömür</a:t>
            </a:r>
            <a:endParaRPr lang="tr-TR" sz="2400" dirty="0"/>
          </a:p>
        </p:txBody>
      </p:sp>
      <p:sp>
        <p:nvSpPr>
          <p:cNvPr id="48" name="47 Dikdörtgen"/>
          <p:cNvSpPr/>
          <p:nvPr/>
        </p:nvSpPr>
        <p:spPr>
          <a:xfrm>
            <a:off x="5436096" y="1916832"/>
            <a:ext cx="6912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Altın</a:t>
            </a:r>
            <a:endParaRPr lang="tr-TR" sz="2400" dirty="0"/>
          </a:p>
        </p:txBody>
      </p:sp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340768"/>
            <a:ext cx="1187177" cy="890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1268760"/>
            <a:ext cx="864096" cy="78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2420888"/>
            <a:ext cx="84623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2492896"/>
            <a:ext cx="958217" cy="620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52 Dikdörtgen"/>
          <p:cNvSpPr/>
          <p:nvPr/>
        </p:nvSpPr>
        <p:spPr>
          <a:xfrm>
            <a:off x="5436096" y="2996952"/>
            <a:ext cx="7617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Çakıl</a:t>
            </a:r>
            <a:endParaRPr lang="tr-TR" sz="2400" dirty="0"/>
          </a:p>
        </p:txBody>
      </p:sp>
      <p:sp>
        <p:nvSpPr>
          <p:cNvPr id="38" name="3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3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34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36 Dikdörtgen"/>
          <p:cNvSpPr/>
          <p:nvPr/>
        </p:nvSpPr>
        <p:spPr>
          <a:xfrm>
            <a:off x="1115616" y="908720"/>
            <a:ext cx="192802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5</a:t>
            </a:r>
          </a:p>
        </p:txBody>
      </p:sp>
      <p:pic>
        <p:nvPicPr>
          <p:cNvPr id="57" name="Picture 5">
            <a:hlinkClick r:id="" action="ppaction://hlinkshowjump?jump=nextslide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6">
            <a:hlinkClick r:id="" action="ppaction://hlinkshowjump?jump=previousslide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9" name="Picture 3">
            <a:hlinkClick r:id="rId10" action="ppaction://hlinksldjump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" name="Picture 2">
            <a:hlinkClick r:id="" action="ppaction://hlinkshowjump?jump=endshow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1896648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2022422" y="-280439"/>
            <a:ext cx="5224056" cy="7613733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35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292772" y="3006765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18" name="17 Dikdörtgen"/>
          <p:cNvSpPr/>
          <p:nvPr/>
        </p:nvSpPr>
        <p:spPr>
          <a:xfrm>
            <a:off x="1043608" y="1196752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6</a:t>
            </a:r>
          </a:p>
        </p:txBody>
      </p:sp>
      <p:pic>
        <p:nvPicPr>
          <p:cNvPr id="17" name="Picture 2">
            <a:hlinkClick r:id="rId2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72035"/>
            <a:ext cx="576000" cy="58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8000" y="6280006"/>
            <a:ext cx="576000" cy="5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5062" y="0"/>
            <a:ext cx="61893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22 Yuvarlatılmış Çapraz Köşeli Dikdörtgen"/>
          <p:cNvSpPr/>
          <p:nvPr/>
        </p:nvSpPr>
        <p:spPr>
          <a:xfrm>
            <a:off x="1259632" y="5013176"/>
            <a:ext cx="3672408" cy="343490"/>
          </a:xfrm>
          <a:prstGeom prst="round2Diag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15" name="Dikdörtgen 1"/>
          <p:cNvSpPr/>
          <p:nvPr/>
        </p:nvSpPr>
        <p:spPr>
          <a:xfrm>
            <a:off x="1331640" y="1988840"/>
            <a:ext cx="6696744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Taş, kaya ve toprakların farklı renklerde olmasının nedeni aşağıdakilerden hangisidir? </a:t>
            </a:r>
            <a:b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</a:b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/>
            </a:r>
            <a:b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</a:b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A)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 Farklı bölgelerde olmaları </a:t>
            </a:r>
            <a:b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</a:b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B)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 Farklı sıcaklıktaki bölgelerde bulunmaları </a:t>
            </a:r>
            <a:b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</a:b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C)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 Farklı zamanlarda oluşmuş olmaları </a:t>
            </a:r>
            <a:b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</a:b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D)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 Farklı mineraller içermeleri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87184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2015716" y="-279412"/>
            <a:ext cx="5040560" cy="7272808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16" name="43 Yuvarlatılmış Dikdörtgen"/>
          <p:cNvSpPr/>
          <p:nvPr/>
        </p:nvSpPr>
        <p:spPr>
          <a:xfrm>
            <a:off x="1907704" y="4869160"/>
            <a:ext cx="1547664" cy="432048"/>
          </a:xfrm>
          <a:prstGeom prst="roundRect">
            <a:avLst/>
          </a:prstGeom>
          <a:solidFill>
            <a:srgbClr val="EAFB11"/>
          </a:solidFill>
          <a:ln w="9525">
            <a:solidFill>
              <a:srgbClr val="CC0066"/>
            </a:solidFill>
            <a:prstDash val="dash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Yuvarlatılmış Dikdörtgen 1"/>
          <p:cNvSpPr/>
          <p:nvPr/>
        </p:nvSpPr>
        <p:spPr>
          <a:xfrm>
            <a:off x="1691680" y="1844824"/>
            <a:ext cx="5976664" cy="1121356"/>
          </a:xfrm>
          <a:prstGeom prst="roundRect">
            <a:avLst/>
          </a:prstGeom>
          <a:solidFill>
            <a:srgbClr val="EBFFEB"/>
          </a:solidFill>
          <a:ln w="12700">
            <a:solidFill>
              <a:srgbClr val="EBF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28 Dikdörtgen"/>
          <p:cNvSpPr/>
          <p:nvPr/>
        </p:nvSpPr>
        <p:spPr>
          <a:xfrm>
            <a:off x="1475656" y="3284984"/>
            <a:ext cx="66967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Yukarıdaki boşluğa aşağıdakilerden hangisi gelmelidir?</a:t>
            </a:r>
          </a:p>
          <a:p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27" name="26 Dikdörtgen"/>
          <p:cNvSpPr/>
          <p:nvPr/>
        </p:nvSpPr>
        <p:spPr>
          <a:xfrm>
            <a:off x="1979712" y="1916832"/>
            <a:ext cx="572412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600" dirty="0" smtClean="0">
                <a:solidFill>
                  <a:srgbClr val="CC0066"/>
                </a:solidFill>
                <a:latin typeface="Arial Narrow" pitchFamily="34" charset="0"/>
              </a:rPr>
              <a:t>Kayaçların çeşitli etkilerle ufalanması sonucu ………………. oluşur.</a:t>
            </a:r>
            <a:endParaRPr lang="tr-TR" sz="2600" dirty="0">
              <a:solidFill>
                <a:srgbClr val="CC0066"/>
              </a:solidFill>
            </a:endParaRPr>
          </a:p>
        </p:txBody>
      </p:sp>
      <p:sp>
        <p:nvSpPr>
          <p:cNvPr id="28" name="27 Dikdörtgen"/>
          <p:cNvSpPr/>
          <p:nvPr/>
        </p:nvSpPr>
        <p:spPr>
          <a:xfrm>
            <a:off x="1871192" y="4437112"/>
            <a:ext cx="52930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A.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madenler               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B.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mineraller   </a:t>
            </a:r>
          </a:p>
          <a:p>
            <a:pPr marL="514350" indent="-514350"/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C.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topraklar                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D.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katmanlar</a:t>
            </a:r>
          </a:p>
        </p:txBody>
      </p:sp>
      <p:sp>
        <p:nvSpPr>
          <p:cNvPr id="18" name="1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33CC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19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36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8 Dikdörtgen"/>
          <p:cNvSpPr/>
          <p:nvPr/>
        </p:nvSpPr>
        <p:spPr>
          <a:xfrm>
            <a:off x="1115616" y="908720"/>
            <a:ext cx="192802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7</a:t>
            </a:r>
          </a:p>
        </p:txBody>
      </p:sp>
      <p:pic>
        <p:nvPicPr>
          <p:cNvPr id="25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0"/>
            <a:ext cx="648072" cy="57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>
            <a:hlinkClick r:id="" action="ppaction://hlinkshowjump?jump=next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9483" y="6309320"/>
            <a:ext cx="554517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3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09320"/>
            <a:ext cx="554537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>
            <a:hlinkClick r:id="rId6" action="ppaction://hlinksldjump" highlightClick="1">
              <a:snd r:embed="rId2" name="click.wav"/>
            </a:hlinkClick>
            <a:hlinkHover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6359659"/>
            <a:ext cx="2808312" cy="49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1896648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Katlanmış Nesne"/>
          <p:cNvSpPr/>
          <p:nvPr/>
        </p:nvSpPr>
        <p:spPr>
          <a:xfrm>
            <a:off x="971600" y="1412776"/>
            <a:ext cx="7488832" cy="3888432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3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1905000" cy="1905000"/>
          </a:xfrm>
          <a:prstGeom prst="rect">
            <a:avLst/>
          </a:prstGeom>
          <a:noFill/>
        </p:spPr>
      </p:pic>
      <p:pic>
        <p:nvPicPr>
          <p:cNvPr id="18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509120"/>
            <a:ext cx="1905000" cy="1905000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043608" y="1772816"/>
            <a:ext cx="727280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7200" b="1" dirty="0" smtClean="0">
                <a:solidFill>
                  <a:srgbClr val="008000"/>
                </a:solidFill>
                <a:latin typeface="Arial Narrow" pitchFamily="34" charset="0"/>
              </a:rPr>
              <a:t>Yer Kabuğunun Yapısı</a:t>
            </a:r>
            <a:endParaRPr lang="tr-TR" sz="7200" b="1" dirty="0">
              <a:solidFill>
                <a:srgbClr val="008000"/>
              </a:solidFill>
            </a:endParaRPr>
          </a:p>
        </p:txBody>
      </p:sp>
      <p:sp>
        <p:nvSpPr>
          <p:cNvPr id="19" name="18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9900CC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Metin kutusu"/>
          <p:cNvSpPr txBox="1"/>
          <p:nvPr/>
        </p:nvSpPr>
        <p:spPr>
          <a:xfrm rot="16200000">
            <a:off x="-356506" y="327539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1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3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5194" y="0"/>
            <a:ext cx="608806" cy="53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4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6320361"/>
            <a:ext cx="539552" cy="53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>
              <a:snd r:embed="rId3" name="click.wav"/>
            </a:hlinkHover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1415" y="6309320"/>
            <a:ext cx="55258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>
            <a:hlinkClick r:id="rId7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6450429"/>
            <a:ext cx="2880320" cy="40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>
            <a:off x="755576" y="764704"/>
            <a:ext cx="7632848" cy="5184576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37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043608" y="3725738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28" name="22 Yuvarlatılmış Çapraz Köşeli Dikdörtgen"/>
          <p:cNvSpPr/>
          <p:nvPr/>
        </p:nvSpPr>
        <p:spPr>
          <a:xfrm>
            <a:off x="1043608" y="4805858"/>
            <a:ext cx="1296144" cy="415498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31" name="Dikdörtgen 1"/>
          <p:cNvSpPr/>
          <p:nvPr/>
        </p:nvSpPr>
        <p:spPr>
          <a:xfrm>
            <a:off x="755576" y="1997546"/>
            <a:ext cx="770485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/>
            </a:r>
            <a:br>
              <a:rPr lang="tr-TR" sz="2400" dirty="0" smtClean="0"/>
            </a:br>
            <a:r>
              <a:rPr lang="tr-TR" sz="2400" dirty="0" smtClean="0"/>
              <a:t>     </a:t>
            </a:r>
            <a:r>
              <a:rPr lang="tr-TR" sz="2400" dirty="0" smtClean="0">
                <a:solidFill>
                  <a:srgbClr val="C00000"/>
                </a:solidFill>
                <a:latin typeface="Arial Narrow" pitchFamily="34" charset="0"/>
              </a:rPr>
              <a:t>I. Kayaçların yapısında mineraller bulunur. </a:t>
            </a:r>
            <a:br>
              <a:rPr lang="tr-TR" sz="2400" dirty="0" smtClean="0">
                <a:solidFill>
                  <a:srgbClr val="C00000"/>
                </a:solidFill>
                <a:latin typeface="Arial Narrow" pitchFamily="34" charset="0"/>
              </a:rPr>
            </a:br>
            <a:r>
              <a:rPr lang="tr-TR" sz="2400" dirty="0" smtClean="0">
                <a:solidFill>
                  <a:srgbClr val="C00000"/>
                </a:solidFill>
                <a:latin typeface="Arial Narrow" pitchFamily="34" charset="0"/>
              </a:rPr>
              <a:t>     II.Geçmişte yaşanmış canlıların kalıntı ve izlerine maden denir. </a:t>
            </a:r>
          </a:p>
          <a:p>
            <a:r>
              <a:rPr lang="tr-TR" sz="2400" dirty="0" smtClean="0">
                <a:solidFill>
                  <a:srgbClr val="C00000"/>
                </a:solidFill>
                <a:latin typeface="Arial Narrow" pitchFamily="34" charset="0"/>
              </a:rPr>
              <a:t>     III. Her kayaç, farklı minerallerden oluşur. </a:t>
            </a:r>
            <a:r>
              <a:rPr lang="tr-TR" sz="2400" dirty="0" smtClean="0">
                <a:latin typeface="Arial Narrow" pitchFamily="34" charset="0"/>
              </a:rPr>
              <a:t/>
            </a:r>
            <a:br>
              <a:rPr lang="tr-TR" sz="2400" dirty="0" smtClean="0">
                <a:latin typeface="Arial Narrow" pitchFamily="34" charset="0"/>
              </a:rPr>
            </a:br>
            <a:r>
              <a:rPr lang="tr-TR" sz="2400" dirty="0" smtClean="0">
                <a:latin typeface="Arial Narrow" pitchFamily="34" charset="0"/>
              </a:rPr>
              <a:t/>
            </a:r>
            <a:br>
              <a:rPr lang="tr-TR" sz="2400" dirty="0" smtClean="0">
                <a:latin typeface="Arial Narrow" pitchFamily="34" charset="0"/>
              </a:rPr>
            </a:br>
            <a:r>
              <a:rPr lang="tr-TR" sz="2400" dirty="0" smtClean="0">
                <a:latin typeface="Arial Narrow" pitchFamily="34" charset="0"/>
              </a:rPr>
              <a:t>   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Yukarıda verilen bilgilerden hangileri doğrudur? </a:t>
            </a:r>
            <a:b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</a:br>
            <a:r>
              <a:rPr lang="tr-TR" sz="1200" dirty="0" smtClean="0">
                <a:solidFill>
                  <a:srgbClr val="0000CC"/>
                </a:solidFill>
                <a:latin typeface="Arial Narrow" pitchFamily="34" charset="0"/>
              </a:rPr>
              <a:t/>
            </a:r>
            <a:br>
              <a:rPr lang="tr-TR" sz="1200" dirty="0" smtClean="0">
                <a:solidFill>
                  <a:srgbClr val="0000CC"/>
                </a:solidFill>
                <a:latin typeface="Arial Narrow" pitchFamily="34" charset="0"/>
              </a:rPr>
            </a:br>
            <a:r>
              <a:rPr lang="tr-TR" sz="1200" dirty="0" smtClean="0">
                <a:solidFill>
                  <a:srgbClr val="0000CC"/>
                </a:solidFill>
                <a:latin typeface="Arial Narrow" pitchFamily="34" charset="0"/>
              </a:rPr>
              <a:t>        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A.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 Yalnız I                     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B.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 II ve III </a:t>
            </a:r>
            <a:b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</a:b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  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C.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 I ve III                       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D.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 I, II ve II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41" name="40 Dikdörtgen"/>
          <p:cNvSpPr/>
          <p:nvPr/>
        </p:nvSpPr>
        <p:spPr>
          <a:xfrm>
            <a:off x="1331640" y="1124744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8</a:t>
            </a:r>
          </a:p>
        </p:txBody>
      </p:sp>
      <p:pic>
        <p:nvPicPr>
          <p:cNvPr id="29" name="Picture 2">
            <a:hlinkClick r:id="rId2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6000" y="6453336"/>
            <a:ext cx="295232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4">
            <a:hlinkClick r:id="" action="ppaction://hlinkshowjump?jump=previous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72034"/>
            <a:ext cx="576000" cy="58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5">
            <a:hlinkClick r:id="" action="ppaction://hlinkshowjump?jump=nextslide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8383" y="6274388"/>
            <a:ext cx="575617" cy="58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>
            <a:hlinkClick r:id="" action="ppaction://hlinkshowjump?jump=endshow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7356" y="1"/>
            <a:ext cx="61664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1871700" y="-495436"/>
            <a:ext cx="5400600" cy="7632848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Yuvarlatılmış Dikdörtgen 1"/>
          <p:cNvSpPr/>
          <p:nvPr/>
        </p:nvSpPr>
        <p:spPr>
          <a:xfrm>
            <a:off x="1979712" y="1772817"/>
            <a:ext cx="4608511" cy="1512168"/>
          </a:xfrm>
          <a:prstGeom prst="roundRect">
            <a:avLst/>
          </a:prstGeom>
          <a:solidFill>
            <a:srgbClr val="EBFFEB"/>
          </a:solidFill>
          <a:ln w="12700">
            <a:solidFill>
              <a:srgbClr val="EBFF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28 Dikdörtgen"/>
          <p:cNvSpPr/>
          <p:nvPr/>
        </p:nvSpPr>
        <p:spPr>
          <a:xfrm>
            <a:off x="2411760" y="2060848"/>
            <a:ext cx="40324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I.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suların    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II.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rüzgarın </a:t>
            </a:r>
            <a:b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</a:b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III.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ısının    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VI.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magmanın</a:t>
            </a:r>
            <a:endParaRPr lang="tr-TR" sz="26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27" name="26 Dikdörtgen"/>
          <p:cNvSpPr/>
          <p:nvPr/>
        </p:nvSpPr>
        <p:spPr>
          <a:xfrm>
            <a:off x="899592" y="3573016"/>
            <a:ext cx="741682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       Kayaçların toprağa dönüşmesinde yukarıdakilerden hangisinin etkisi yoktur? </a:t>
            </a:r>
            <a:endParaRPr lang="tr-TR" sz="26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18" name="43 Yuvarlatılmış Dikdörtgen"/>
          <p:cNvSpPr/>
          <p:nvPr/>
        </p:nvSpPr>
        <p:spPr>
          <a:xfrm>
            <a:off x="6084168" y="4609584"/>
            <a:ext cx="1008112" cy="432048"/>
          </a:xfrm>
          <a:prstGeom prst="roundRect">
            <a:avLst/>
          </a:prstGeom>
          <a:solidFill>
            <a:srgbClr val="EAFB11"/>
          </a:solidFill>
          <a:ln w="9525">
            <a:solidFill>
              <a:srgbClr val="CC0066"/>
            </a:solidFill>
            <a:prstDash val="dash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48 Dikdörtgen"/>
          <p:cNvSpPr/>
          <p:nvPr/>
        </p:nvSpPr>
        <p:spPr>
          <a:xfrm>
            <a:off x="1691680" y="4609584"/>
            <a:ext cx="5976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A.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I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	       B.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II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                C.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III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 	            D.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IV</a:t>
            </a:r>
          </a:p>
        </p:txBody>
      </p:sp>
      <p:sp>
        <p:nvSpPr>
          <p:cNvPr id="21" name="20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33CC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22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38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Dikdörtgen"/>
          <p:cNvSpPr/>
          <p:nvPr/>
        </p:nvSpPr>
        <p:spPr>
          <a:xfrm>
            <a:off x="1043608" y="836712"/>
            <a:ext cx="1928028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9</a:t>
            </a:r>
          </a:p>
        </p:txBody>
      </p:sp>
      <p:pic>
        <p:nvPicPr>
          <p:cNvPr id="19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95928" y="0"/>
            <a:ext cx="648072" cy="57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>
            <a:hlinkClick r:id="" action="ppaction://hlinkshowjump?jump=next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9483" y="6309320"/>
            <a:ext cx="554517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09320"/>
            <a:ext cx="554537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>
            <a:hlinkClick r:id="rId6" action="ppaction://hlinksldjump" highlightClick="1">
              <a:snd r:embed="rId2" name="click.wav"/>
            </a:hlinkClick>
            <a:hlinkHover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6359659"/>
            <a:ext cx="2808312" cy="49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51896648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Katlanmış Nesne"/>
          <p:cNvSpPr/>
          <p:nvPr/>
        </p:nvSpPr>
        <p:spPr>
          <a:xfrm>
            <a:off x="1115616" y="1340768"/>
            <a:ext cx="7200800" cy="3960440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3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1905000" cy="1905000"/>
          </a:xfrm>
          <a:prstGeom prst="rect">
            <a:avLst/>
          </a:prstGeom>
          <a:noFill/>
        </p:spPr>
      </p:pic>
      <p:pic>
        <p:nvPicPr>
          <p:cNvPr id="18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509120"/>
            <a:ext cx="1905000" cy="1905000"/>
          </a:xfrm>
          <a:prstGeom prst="rect">
            <a:avLst/>
          </a:prstGeom>
          <a:noFill/>
        </p:spPr>
      </p:pic>
      <p:pic>
        <p:nvPicPr>
          <p:cNvPr id="20" name="Picture 2">
            <a:hlinkClick r:id="" action="ppaction://hlinkshowjump?jump=next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7588" y="6351588"/>
            <a:ext cx="5064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6">
            <a:hlinkClick r:id="" action="ppaction://hlinkshowjump?jump=previous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56350"/>
            <a:ext cx="5048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2051720" y="2060848"/>
            <a:ext cx="5040560" cy="2520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12000" b="1" dirty="0" smtClean="0">
                <a:solidFill>
                  <a:srgbClr val="D60093"/>
                </a:solidFill>
                <a:latin typeface="Arial Narrow" pitchFamily="34" charset="0"/>
              </a:rPr>
              <a:t>Fosiller</a:t>
            </a:r>
            <a:endParaRPr lang="tr-TR" sz="12000" b="1" dirty="0"/>
          </a:p>
        </p:txBody>
      </p:sp>
      <p:pic>
        <p:nvPicPr>
          <p:cNvPr id="22" name="Picture 3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3374" y="6309320"/>
            <a:ext cx="55062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09320"/>
            <a:ext cx="55649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7936" y="0"/>
            <a:ext cx="57606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>
            <a:hlinkClick r:id="rId9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6381113"/>
            <a:ext cx="2880320" cy="4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3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32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39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1115616" y="4797152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FF0000"/>
                </a:solidFill>
                <a:latin typeface="Monotype Corsiva" pitchFamily="66" charset="0"/>
              </a:rPr>
              <a:t>Hazırlayan:</a:t>
            </a:r>
            <a:r>
              <a:rPr lang="tr-TR" sz="2000" b="1" dirty="0" smtClean="0">
                <a:solidFill>
                  <a:srgbClr val="D60093"/>
                </a:solidFill>
                <a:latin typeface="Monotype Corsiva" pitchFamily="66" charset="0"/>
              </a:rPr>
              <a:t> </a:t>
            </a:r>
            <a:r>
              <a:rPr lang="tr-TR" sz="2000" b="1" dirty="0" smtClean="0">
                <a:solidFill>
                  <a:srgbClr val="0070C0"/>
                </a:solidFill>
                <a:latin typeface="Monotype Corsiva" pitchFamily="66" charset="0"/>
              </a:rPr>
              <a:t>Ayşe SARICI Gaziantep 30 Ağustos İlkokulu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FOSİL NEDİR?</a:t>
            </a:r>
            <a:endParaRPr lang="tr-TR" sz="2800" b="1" dirty="0"/>
          </a:p>
        </p:txBody>
      </p:sp>
      <p:pic>
        <p:nvPicPr>
          <p:cNvPr id="16" name="Picture 2">
            <a:hlinkClick r:id="" action="ppaction://hlinkshowjump?jump=next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7588" y="6351588"/>
            <a:ext cx="5064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>
            <a:hlinkClick r:id="" action="ppaction://hlinkshowjump?jump=previous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56350"/>
            <a:ext cx="5048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3374" y="6309320"/>
            <a:ext cx="55062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2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09320"/>
            <a:ext cx="55649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7936" y="0"/>
            <a:ext cx="57606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>
            <a:hlinkClick r:id="rId9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6381113"/>
            <a:ext cx="2880320" cy="4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2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2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40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Yuvarlatılmış Dikdörtgen"/>
          <p:cNvSpPr/>
          <p:nvPr/>
        </p:nvSpPr>
        <p:spPr>
          <a:xfrm>
            <a:off x="683568" y="980728"/>
            <a:ext cx="3528392" cy="5184576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18 Dikdörtgen"/>
          <p:cNvSpPr/>
          <p:nvPr/>
        </p:nvSpPr>
        <p:spPr>
          <a:xfrm>
            <a:off x="899592" y="1124744"/>
            <a:ext cx="3240360" cy="48136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0000FF"/>
                </a:solidFill>
                <a:latin typeface="Arial Narrow" pitchFamily="34" charset="0"/>
              </a:rPr>
              <a:t>Geçmişte yaşamış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00FF"/>
                </a:solidFill>
                <a:latin typeface="Arial Narrow" pitchFamily="34" charset="0"/>
              </a:rPr>
              <a:t>canlıların taşlaşmış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00FF"/>
                </a:solidFill>
                <a:latin typeface="Arial Narrow" pitchFamily="34" charset="0"/>
              </a:rPr>
              <a:t>kalıntı veya izlerine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b="1" dirty="0" smtClean="0">
                <a:solidFill>
                  <a:srgbClr val="0000FF"/>
                </a:solidFill>
                <a:latin typeface="Arial Narrow" pitchFamily="34" charset="0"/>
              </a:rPr>
              <a:t>fosil</a:t>
            </a:r>
            <a:r>
              <a:rPr lang="tr-TR" sz="2600" dirty="0" smtClean="0">
                <a:solidFill>
                  <a:srgbClr val="0000FF"/>
                </a:solidFill>
                <a:latin typeface="Arial Narrow" pitchFamily="34" charset="0"/>
              </a:rPr>
              <a:t> adı verilir.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tr-TR" sz="2600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0000FF"/>
                </a:solidFill>
                <a:latin typeface="Arial Narrow" pitchFamily="34" charset="0"/>
              </a:rPr>
              <a:t>Canlılara ait kabuk,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00FF"/>
                </a:solidFill>
                <a:latin typeface="Arial Narrow" pitchFamily="34" charset="0"/>
              </a:rPr>
              <a:t>diş, kemik, deri, yaprak,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00FF"/>
                </a:solidFill>
                <a:latin typeface="Arial Narrow" pitchFamily="34" charset="0"/>
              </a:rPr>
              <a:t>dal kalıntıları veya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00FF"/>
                </a:solidFill>
                <a:latin typeface="Arial Narrow" pitchFamily="34" charset="0"/>
              </a:rPr>
              <a:t>bunların izleri fosil olarak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0000FF"/>
                </a:solidFill>
                <a:latin typeface="Arial Narrow" pitchFamily="34" charset="0"/>
              </a:rPr>
              <a:t>nitelendirilir. </a:t>
            </a:r>
          </a:p>
        </p:txBody>
      </p:sp>
      <p:sp>
        <p:nvSpPr>
          <p:cNvPr id="21" name="20 Yuvarlatılmış Dikdörtgen"/>
          <p:cNvSpPr/>
          <p:nvPr/>
        </p:nvSpPr>
        <p:spPr>
          <a:xfrm>
            <a:off x="4788024" y="1052736"/>
            <a:ext cx="3528392" cy="5040560"/>
          </a:xfrm>
          <a:prstGeom prst="round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2" name="Picture 4" descr="https://cdn.yeniakit.com.tr/images/album/fosil-nasil-olusur-f922f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5706108" y="1035411"/>
            <a:ext cx="1655913" cy="27720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3" name="Picture 8" descr="fosillerin oluÅumu ile ilgili gÃ¶rsel sonucu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064" y="3573016"/>
            <a:ext cx="2808312" cy="186860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Fosilleri İnceleyerek Neler Öğrenebiliriz?</a:t>
            </a:r>
            <a:endParaRPr lang="tr-TR" sz="2800" b="1" dirty="0"/>
          </a:p>
        </p:txBody>
      </p:sp>
      <p:pic>
        <p:nvPicPr>
          <p:cNvPr id="20" name="Picture 2">
            <a:hlinkClick r:id="" action="ppaction://hlinkshowjump?jump=next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7588" y="6351588"/>
            <a:ext cx="5064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>
            <a:hlinkClick r:id="" action="ppaction://hlinkshowjump?jump=previous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56350"/>
            <a:ext cx="5048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3374" y="6309320"/>
            <a:ext cx="55062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09320"/>
            <a:ext cx="55649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7936" y="0"/>
            <a:ext cx="57606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>
            <a:hlinkClick r:id="rId9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6381113"/>
            <a:ext cx="2880320" cy="4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30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41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Yuvarlatılmış Dikdörtgen"/>
          <p:cNvSpPr/>
          <p:nvPr/>
        </p:nvSpPr>
        <p:spPr>
          <a:xfrm>
            <a:off x="4211960" y="1196752"/>
            <a:ext cx="4536504" cy="48965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17 Dikdörtgen"/>
          <p:cNvSpPr/>
          <p:nvPr/>
        </p:nvSpPr>
        <p:spPr>
          <a:xfrm>
            <a:off x="755576" y="1052736"/>
            <a:ext cx="3384376" cy="484235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ts val="2800"/>
              </a:lnSpc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7030A0"/>
                </a:solidFill>
                <a:latin typeface="Arial Narrow" pitchFamily="34" charset="0"/>
              </a:rPr>
              <a:t>Bilim insanları fosilleri </a:t>
            </a:r>
          </a:p>
          <a:p>
            <a:pPr marL="342900" lvl="0" indent="-342900">
              <a:lnSpc>
                <a:spcPts val="2800"/>
              </a:lnSpc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7030A0"/>
                </a:solidFill>
                <a:latin typeface="Arial Narrow" pitchFamily="34" charset="0"/>
              </a:rPr>
              <a:t>inceleyerek canlının</a:t>
            </a:r>
          </a:p>
          <a:p>
            <a:pPr marL="342900" lvl="0" indent="-342900">
              <a:lnSpc>
                <a:spcPts val="28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FF0000"/>
                </a:solidFill>
                <a:latin typeface="Arial Narrow" pitchFamily="34" charset="0"/>
              </a:rPr>
              <a:t>vücut yapısı,</a:t>
            </a:r>
          </a:p>
          <a:p>
            <a:pPr marL="342900" lvl="0" indent="-342900">
              <a:lnSpc>
                <a:spcPts val="28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FF0000"/>
                </a:solidFill>
                <a:latin typeface="Arial Narrow" pitchFamily="34" charset="0"/>
              </a:rPr>
              <a:t>beslenme şekli, </a:t>
            </a:r>
          </a:p>
          <a:p>
            <a:pPr marL="342900" lvl="0" indent="-342900">
              <a:lnSpc>
                <a:spcPts val="28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FF0000"/>
                </a:solidFill>
                <a:latin typeface="Arial Narrow" pitchFamily="34" charset="0"/>
              </a:rPr>
              <a:t>boyu, </a:t>
            </a:r>
          </a:p>
          <a:p>
            <a:pPr marL="342900" lvl="0" indent="-342900">
              <a:lnSpc>
                <a:spcPts val="28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FF0000"/>
                </a:solidFill>
                <a:latin typeface="Arial Narrow" pitchFamily="34" charset="0"/>
              </a:rPr>
              <a:t>kilosu, </a:t>
            </a:r>
          </a:p>
          <a:p>
            <a:pPr marL="342900" lvl="0" indent="-342900">
              <a:lnSpc>
                <a:spcPts val="28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FF0000"/>
                </a:solidFill>
                <a:latin typeface="Arial Narrow" pitchFamily="34" charset="0"/>
              </a:rPr>
              <a:t>görünüşü ve </a:t>
            </a:r>
          </a:p>
          <a:p>
            <a:pPr marL="342900" lvl="0" indent="-342900">
              <a:lnSpc>
                <a:spcPts val="28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FF0000"/>
                </a:solidFill>
                <a:latin typeface="Arial Narrow" pitchFamily="34" charset="0"/>
              </a:rPr>
              <a:t>yaşadığı dönem, </a:t>
            </a:r>
          </a:p>
          <a:p>
            <a:pPr marL="342900" lvl="0" indent="-342900">
              <a:lnSpc>
                <a:spcPts val="28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600" dirty="0" smtClean="0">
                <a:solidFill>
                  <a:srgbClr val="FF0000"/>
                </a:solidFill>
                <a:latin typeface="Arial Narrow" pitchFamily="34" charset="0"/>
              </a:rPr>
              <a:t>yaşadığı bölge  </a:t>
            </a:r>
          </a:p>
          <a:p>
            <a:pPr marL="342900" lvl="0" indent="-342900">
              <a:lnSpc>
                <a:spcPts val="2800"/>
              </a:lnSpc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7030A0"/>
                </a:solidFill>
                <a:latin typeface="Arial Narrow" pitchFamily="34" charset="0"/>
              </a:rPr>
              <a:t>gibi bir çok konuda bilgi</a:t>
            </a:r>
          </a:p>
          <a:p>
            <a:pPr marL="342900" lvl="0" indent="-342900">
              <a:lnSpc>
                <a:spcPts val="2800"/>
              </a:lnSpc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7030A0"/>
                </a:solidFill>
                <a:latin typeface="Arial Narrow" pitchFamily="34" charset="0"/>
              </a:rPr>
              <a:t>sahibi olabilirler.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3968" y="1772816"/>
            <a:ext cx="4427984" cy="249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3" name="Picture 19" descr="C:\Users\AYSE\Pictures\Eğitimciler İçin Resim Arşivi\GİFLER\GİFLERDİYARI\İNSAN GİFLERİ\ypers109.gif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40152" y="3429000"/>
            <a:ext cx="1224136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FOSİLLER NASIL OLUŞUR?</a:t>
            </a:r>
            <a:endParaRPr lang="tr-TR" sz="2800" b="1" dirty="0"/>
          </a:p>
        </p:txBody>
      </p:sp>
      <p:pic>
        <p:nvPicPr>
          <p:cNvPr id="22" name="Picture 2">
            <a:hlinkClick r:id="" action="ppaction://hlinkshowjump?jump=next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7588" y="6351588"/>
            <a:ext cx="5064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>
            <a:hlinkClick r:id="" action="ppaction://hlinkshowjump?jump=previous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56350"/>
            <a:ext cx="50482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3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3374" y="6309320"/>
            <a:ext cx="550626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09320"/>
            <a:ext cx="55649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7936" y="0"/>
            <a:ext cx="57606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>
            <a:hlinkClick r:id="rId9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6381113"/>
            <a:ext cx="2880320" cy="4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30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31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42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Dikdörtgen"/>
          <p:cNvSpPr/>
          <p:nvPr/>
        </p:nvSpPr>
        <p:spPr>
          <a:xfrm>
            <a:off x="1907704" y="836712"/>
            <a:ext cx="5544616" cy="5400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18 Dikdörtgen"/>
          <p:cNvSpPr/>
          <p:nvPr/>
        </p:nvSpPr>
        <p:spPr>
          <a:xfrm>
            <a:off x="1907704" y="908720"/>
            <a:ext cx="5544616" cy="532453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ts val="2900"/>
              </a:lnSpc>
              <a:spcBef>
                <a:spcPct val="20000"/>
              </a:spcBef>
              <a:defRPr/>
            </a:pPr>
            <a:r>
              <a:rPr lang="tr-TR" sz="2500" b="1" dirty="0" smtClean="0">
                <a:solidFill>
                  <a:srgbClr val="0000CC"/>
                </a:solidFill>
                <a:latin typeface="Arial Narrow" pitchFamily="34" charset="0"/>
              </a:rPr>
              <a:t>     Canlıların öldükten sonra fosilleşmeleri uzun zaman alır. </a:t>
            </a:r>
          </a:p>
          <a:p>
            <a:pPr marL="342900" lvl="0" indent="-342900">
              <a:lnSpc>
                <a:spcPts val="29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Önce canlının yumuşak kısımları çürür. </a:t>
            </a:r>
          </a:p>
          <a:p>
            <a:pPr marL="342900" lvl="0" indent="-342900">
              <a:lnSpc>
                <a:spcPts val="29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500" dirty="0" smtClean="0">
                <a:solidFill>
                  <a:srgbClr val="660033"/>
                </a:solidFill>
                <a:latin typeface="Arial Narrow" pitchFamily="34" charset="0"/>
              </a:rPr>
              <a:t>Geriye diş, kemik gibi dayanıklı ve sert </a:t>
            </a:r>
          </a:p>
          <a:p>
            <a:pPr marL="342900" lvl="0" indent="-342900">
              <a:lnSpc>
                <a:spcPts val="2900"/>
              </a:lnSpc>
              <a:spcBef>
                <a:spcPct val="20000"/>
              </a:spcBef>
              <a:defRPr/>
            </a:pPr>
            <a:r>
              <a:rPr lang="tr-TR" sz="2500" dirty="0" smtClean="0">
                <a:solidFill>
                  <a:srgbClr val="660033"/>
                </a:solidFill>
                <a:latin typeface="Arial Narrow" pitchFamily="34" charset="0"/>
              </a:rPr>
              <a:t>     kısımlar kalır. </a:t>
            </a:r>
          </a:p>
          <a:p>
            <a:pPr marL="342900" lvl="0" indent="-342900">
              <a:lnSpc>
                <a:spcPts val="29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500" dirty="0" smtClean="0">
                <a:solidFill>
                  <a:srgbClr val="008000"/>
                </a:solidFill>
                <a:latin typeface="Arial Narrow" pitchFamily="34" charset="0"/>
              </a:rPr>
              <a:t>Bu kısımların üzeri zamanla su, rüzgâr</a:t>
            </a:r>
          </a:p>
          <a:p>
            <a:pPr marL="342900" lvl="0" indent="-342900">
              <a:lnSpc>
                <a:spcPts val="2900"/>
              </a:lnSpc>
              <a:spcBef>
                <a:spcPct val="20000"/>
              </a:spcBef>
              <a:defRPr/>
            </a:pPr>
            <a:r>
              <a:rPr lang="tr-TR" sz="2500" dirty="0" smtClean="0">
                <a:solidFill>
                  <a:srgbClr val="008000"/>
                </a:solidFill>
                <a:latin typeface="Arial Narrow" pitchFamily="34" charset="0"/>
              </a:rPr>
              <a:t>     vb. unsurların sürüklediği taş ve toprak </a:t>
            </a:r>
          </a:p>
          <a:p>
            <a:pPr marL="342900" lvl="0" indent="-342900">
              <a:lnSpc>
                <a:spcPts val="2900"/>
              </a:lnSpc>
              <a:spcBef>
                <a:spcPct val="20000"/>
              </a:spcBef>
              <a:defRPr/>
            </a:pPr>
            <a:r>
              <a:rPr lang="tr-TR" sz="2500" dirty="0" smtClean="0">
                <a:solidFill>
                  <a:srgbClr val="008000"/>
                </a:solidFill>
                <a:latin typeface="Arial Narrow" pitchFamily="34" charset="0"/>
              </a:rPr>
              <a:t>     ile örtülür. </a:t>
            </a:r>
          </a:p>
          <a:p>
            <a:pPr marL="342900" lvl="0" indent="-342900">
              <a:lnSpc>
                <a:spcPts val="29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500" dirty="0" smtClean="0">
                <a:solidFill>
                  <a:srgbClr val="003399"/>
                </a:solidFill>
                <a:latin typeface="Arial Narrow" pitchFamily="34" charset="0"/>
              </a:rPr>
              <a:t>Zamanla biriken bu tabaka kalınlaşır. </a:t>
            </a:r>
          </a:p>
          <a:p>
            <a:pPr marL="342900" lvl="0" indent="-342900">
              <a:lnSpc>
                <a:spcPts val="29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tr-TR" sz="2500" dirty="0" smtClean="0">
                <a:solidFill>
                  <a:srgbClr val="CC0099"/>
                </a:solidFill>
                <a:latin typeface="Arial Narrow" pitchFamily="34" charset="0"/>
              </a:rPr>
              <a:t>Toprak altında kalan kalıntıların uzun bir </a:t>
            </a:r>
          </a:p>
          <a:p>
            <a:pPr marL="342900" lvl="0" indent="-342900">
              <a:lnSpc>
                <a:spcPts val="2900"/>
              </a:lnSpc>
              <a:spcBef>
                <a:spcPct val="20000"/>
              </a:spcBef>
              <a:defRPr/>
            </a:pPr>
            <a:r>
              <a:rPr lang="tr-TR" sz="2500" dirty="0" smtClean="0">
                <a:solidFill>
                  <a:srgbClr val="CC0099"/>
                </a:solidFill>
                <a:latin typeface="Arial Narrow" pitchFamily="34" charset="0"/>
              </a:rPr>
              <a:t>      süre içinde sertleşmesi ve taşlaşmasıyla </a:t>
            </a:r>
          </a:p>
          <a:p>
            <a:pPr marL="342900" lvl="0" indent="-342900">
              <a:lnSpc>
                <a:spcPts val="2900"/>
              </a:lnSpc>
              <a:spcBef>
                <a:spcPct val="20000"/>
              </a:spcBef>
              <a:defRPr/>
            </a:pPr>
            <a:r>
              <a:rPr lang="tr-TR" sz="2500" dirty="0" smtClean="0">
                <a:solidFill>
                  <a:srgbClr val="CC0099"/>
                </a:solidFill>
                <a:latin typeface="Arial Narrow" pitchFamily="34" charset="0"/>
              </a:rPr>
              <a:t>      fosiller oluşur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9" name="Picture 2">
            <a:hlinkClick r:id="rId2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6000" y="6381328"/>
            <a:ext cx="2966623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6">
            <a:hlinkClick r:id="" action="ppaction://hlinkshowjump?jump=next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8000" y="6275894"/>
            <a:ext cx="576000" cy="582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505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9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43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980728"/>
            <a:ext cx="5075609" cy="4767997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</p:spPr>
      </p:pic>
      <p:sp>
        <p:nvSpPr>
          <p:cNvPr id="12" name="11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FOSİLLER NASIL OLUŞUR?</a:t>
            </a:r>
            <a:endParaRPr lang="tr-TR" sz="2800" b="1" dirty="0"/>
          </a:p>
        </p:txBody>
      </p:sp>
      <p:pic>
        <p:nvPicPr>
          <p:cNvPr id="14" name="Picture 4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3665" y="0"/>
            <a:ext cx="620335" cy="548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Dikdörtgen"/>
          <p:cNvSpPr/>
          <p:nvPr/>
        </p:nvSpPr>
        <p:spPr>
          <a:xfrm>
            <a:off x="755576" y="2636912"/>
            <a:ext cx="2376264" cy="145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9900FF"/>
                </a:solidFill>
                <a:latin typeface="Arial Narrow" pitchFamily="34" charset="0"/>
              </a:rPr>
              <a:t>Yandaki resimde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9900FF"/>
                </a:solidFill>
                <a:latin typeface="Arial Narrow" pitchFamily="34" charset="0"/>
              </a:rPr>
              <a:t>fosilleşmeyi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9900FF"/>
                </a:solidFill>
                <a:latin typeface="Arial Narrow" pitchFamily="34" charset="0"/>
              </a:rPr>
              <a:t>inceleyelim.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23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24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44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79512" y="188640"/>
            <a:ext cx="8784976" cy="5040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22 Dikdörtgen"/>
          <p:cNvSpPr/>
          <p:nvPr/>
        </p:nvSpPr>
        <p:spPr>
          <a:xfrm>
            <a:off x="179512" y="188640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FF0000"/>
                </a:solidFill>
                <a:latin typeface="Arial Narrow" pitchFamily="34" charset="0"/>
              </a:rPr>
              <a:t>Fosillerin Yaşlarının Karşılaştırılması</a:t>
            </a:r>
          </a:p>
        </p:txBody>
      </p:sp>
      <p:pic>
        <p:nvPicPr>
          <p:cNvPr id="33" name="Picture 3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83979"/>
            <a:ext cx="576000" cy="57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8384" y="6276389"/>
            <a:ext cx="575616" cy="58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3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1172" y="0"/>
            <a:ext cx="612828" cy="54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4048" y="836712"/>
            <a:ext cx="3744416" cy="5232974"/>
          </a:xfrm>
          <a:prstGeom prst="rect">
            <a:avLst/>
          </a:prstGeom>
          <a:noFill/>
          <a:ln w="9525">
            <a:solidFill>
              <a:srgbClr val="FF5050"/>
            </a:solidFill>
            <a:miter lim="800000"/>
            <a:headEnd/>
            <a:tailEnd/>
          </a:ln>
          <a:effectLst/>
        </p:spPr>
      </p:pic>
      <p:sp>
        <p:nvSpPr>
          <p:cNvPr id="26" name="25 Dikdörtgen"/>
          <p:cNvSpPr/>
          <p:nvPr/>
        </p:nvSpPr>
        <p:spPr>
          <a:xfrm>
            <a:off x="4427984" y="4653136"/>
            <a:ext cx="492443" cy="144016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vert="vert270"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000" dirty="0" smtClean="0">
                <a:solidFill>
                  <a:srgbClr val="D60093"/>
                </a:solidFill>
                <a:latin typeface="Arial Narrow" pitchFamily="34" charset="0"/>
              </a:rPr>
              <a:t>  3. Bölge   </a:t>
            </a:r>
          </a:p>
        </p:txBody>
      </p:sp>
      <p:sp>
        <p:nvSpPr>
          <p:cNvPr id="27" name="26 Dikdörtgen"/>
          <p:cNvSpPr/>
          <p:nvPr/>
        </p:nvSpPr>
        <p:spPr>
          <a:xfrm>
            <a:off x="4427984" y="3356992"/>
            <a:ext cx="492443" cy="11521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vert="vert270"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000" dirty="0" smtClean="0">
                <a:solidFill>
                  <a:srgbClr val="D60093"/>
                </a:solidFill>
                <a:latin typeface="Arial Narrow" pitchFamily="34" charset="0"/>
              </a:rPr>
              <a:t>   2. Bölge   </a:t>
            </a:r>
          </a:p>
        </p:txBody>
      </p:sp>
      <p:sp>
        <p:nvSpPr>
          <p:cNvPr id="28" name="27 Dikdörtgen"/>
          <p:cNvSpPr/>
          <p:nvPr/>
        </p:nvSpPr>
        <p:spPr>
          <a:xfrm>
            <a:off x="4427984" y="2348880"/>
            <a:ext cx="492443" cy="936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vert270"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000" dirty="0" smtClean="0">
                <a:solidFill>
                  <a:srgbClr val="D60093"/>
                </a:solidFill>
                <a:latin typeface="Arial Narrow" pitchFamily="34" charset="0"/>
              </a:rPr>
              <a:t> 1. Bölge   </a:t>
            </a:r>
          </a:p>
        </p:txBody>
      </p:sp>
      <p:sp>
        <p:nvSpPr>
          <p:cNvPr id="29" name="28 Dikdörtgen"/>
          <p:cNvSpPr/>
          <p:nvPr/>
        </p:nvSpPr>
        <p:spPr>
          <a:xfrm>
            <a:off x="827584" y="1772816"/>
            <a:ext cx="33123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  <a:t>Yandaki resimde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  <a:t>görülen fosillerin en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  <a:t>yaşlı olanları 3. bölgede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  <a:t>bulunanlar, en genç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  <a:t>olanlar ise 1.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  <a:t>bölgedekilerdir.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2" name="2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33CC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23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45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30 Dikdörtgen"/>
          <p:cNvSpPr/>
          <p:nvPr/>
        </p:nvSpPr>
        <p:spPr>
          <a:xfrm>
            <a:off x="899592" y="1196752"/>
            <a:ext cx="3960440" cy="433349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Sinek, böcek gibi bazı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canlılar ağaçların reçine gibi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yapışkan salgılarına 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değdiklerinde buraya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Yapışırlar ve reçinenin içine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gömülürler. Zamanla reçine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sertleşerek içindeki böcek de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sertleşir. Böylece canlılar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600" dirty="0" smtClean="0">
                <a:solidFill>
                  <a:srgbClr val="D60093"/>
                </a:solidFill>
                <a:latin typeface="Arial Narrow" pitchFamily="34" charset="0"/>
              </a:rPr>
              <a:t>çürümeden fosilleşmiş olur.</a:t>
            </a:r>
          </a:p>
        </p:txBody>
      </p:sp>
      <p:pic>
        <p:nvPicPr>
          <p:cNvPr id="42" name="Picture 2">
            <a:hlinkClick r:id="" action="ppaction://hlinkshowjump?jump=next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89483" y="6309320"/>
            <a:ext cx="554517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3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309320"/>
            <a:ext cx="554537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" name="Picture 4">
            <a:hlinkClick r:id="rId6" action="ppaction://hlinksldjump" highlightClick="1">
              <a:snd r:embed="rId4" name="click.wav"/>
            </a:hlinkClick>
            <a:hlinkHover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6359659"/>
            <a:ext cx="2808312" cy="49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Yuvarlatılmış Dikdörtgen"/>
          <p:cNvSpPr/>
          <p:nvPr/>
        </p:nvSpPr>
        <p:spPr>
          <a:xfrm>
            <a:off x="827584" y="1052736"/>
            <a:ext cx="3888432" cy="4752528"/>
          </a:xfrm>
          <a:prstGeom prst="round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Ağaç Reçinesinde  Fosilleşme</a:t>
            </a:r>
            <a:endParaRPr lang="tr-TR" sz="2800" b="1" dirty="0"/>
          </a:p>
        </p:txBody>
      </p:sp>
      <p:pic>
        <p:nvPicPr>
          <p:cNvPr id="17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5928" y="0"/>
            <a:ext cx="648072" cy="57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1268760"/>
            <a:ext cx="2699345" cy="208823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8" name="Picture 6" descr="Ä°lgili resi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16200000">
            <a:off x="5704480" y="3265647"/>
            <a:ext cx="1983201" cy="2808000"/>
          </a:xfrm>
          <a:prstGeom prst="rect">
            <a:avLst/>
          </a:prstGeom>
          <a:noFill/>
          <a:ln>
            <a:solidFill>
              <a:srgbClr val="660033"/>
            </a:solidFill>
          </a:ln>
        </p:spPr>
      </p:pic>
      <p:sp>
        <p:nvSpPr>
          <p:cNvPr id="19" name="18 Dikdörtgen"/>
          <p:cNvSpPr/>
          <p:nvPr/>
        </p:nvSpPr>
        <p:spPr>
          <a:xfrm>
            <a:off x="5292080" y="5157192"/>
            <a:ext cx="432048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6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ÇALIŞMA</a:t>
            </a:r>
            <a:endParaRPr lang="tr-TR" sz="2800" b="1" dirty="0">
              <a:solidFill>
                <a:srgbClr val="FF0000"/>
              </a:solidFill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539552" y="1897276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611560" y="1681252"/>
            <a:ext cx="8568952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3333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Kayaçların farklı renkte olmasının sebebi yapısındaki fosillerdir.</a:t>
            </a:r>
            <a:endParaRPr lang="tr-TR" sz="2400" dirty="0" smtClean="0">
              <a:solidFill>
                <a:srgbClr val="3333FF"/>
              </a:solidFill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3333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Kayaçlar dış faktörlerle parçalanarak kaya, çakıl, taş ve kuma   </a:t>
            </a:r>
          </a:p>
          <a:p>
            <a:pPr lv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3333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dönüşür.</a:t>
            </a:r>
            <a:endParaRPr lang="tr-TR" sz="2400" dirty="0" smtClean="0">
              <a:solidFill>
                <a:srgbClr val="3333FF"/>
              </a:solidFill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3333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Bütün kayaçların renkleri ve parlaklığı aynıdır.	</a:t>
            </a:r>
            <a:endParaRPr lang="tr-TR" sz="2400" dirty="0" smtClean="0">
              <a:solidFill>
                <a:srgbClr val="3333FF"/>
              </a:solidFill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3333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Kayaçlar, yanardağlardan yeryüzüne ulaşan magmanın soğuyup </a:t>
            </a:r>
          </a:p>
          <a:p>
            <a:pPr lv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3333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katılaşmasıyla oluşur.</a:t>
            </a:r>
            <a:endParaRPr lang="tr-TR" sz="2400" dirty="0" smtClean="0">
              <a:solidFill>
                <a:srgbClr val="3333FF"/>
              </a:solidFill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3333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Ekonomik değeri olan kayaçlara fosil adı verilir.</a:t>
            </a:r>
            <a:endParaRPr lang="tr-TR" sz="2400" dirty="0" smtClean="0">
              <a:solidFill>
                <a:srgbClr val="3333FF"/>
              </a:solidFill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3333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Fosiller çok kısa sürede oluşur.</a:t>
            </a:r>
          </a:p>
          <a:p>
            <a:pPr lv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3333FF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Mermer inşaat sanayinde kullanılır.</a:t>
            </a:r>
            <a:endParaRPr lang="tr-TR" sz="2400" dirty="0" smtClean="0">
              <a:solidFill>
                <a:srgbClr val="3333FF"/>
              </a:solidFill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tr-TR" sz="2400" dirty="0">
              <a:solidFill>
                <a:srgbClr val="808000"/>
              </a:solidFill>
              <a:latin typeface="Arial Narrow" pitchFamily="34" charset="0"/>
            </a:endParaRPr>
          </a:p>
        </p:txBody>
      </p:sp>
      <p:sp>
        <p:nvSpPr>
          <p:cNvPr id="10" name="9 Dikdörtgen"/>
          <p:cNvSpPr/>
          <p:nvPr/>
        </p:nvSpPr>
        <p:spPr>
          <a:xfrm>
            <a:off x="611560" y="1033180"/>
            <a:ext cx="8280920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Aşağıdaki ifadelerin başına doğru ise “D”, yanlış ise “Y” harfi koyalım.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11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83979"/>
            <a:ext cx="576000" cy="57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8384" y="6276389"/>
            <a:ext cx="575616" cy="58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1172" y="0"/>
            <a:ext cx="612828" cy="54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20 Metin kutusu"/>
          <p:cNvSpPr txBox="1"/>
          <p:nvPr/>
        </p:nvSpPr>
        <p:spPr>
          <a:xfrm rot="16200000">
            <a:off x="-412452" y="3229321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46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Dikdörtgen"/>
          <p:cNvSpPr/>
          <p:nvPr/>
        </p:nvSpPr>
        <p:spPr>
          <a:xfrm>
            <a:off x="827584" y="1609244"/>
            <a:ext cx="432048" cy="50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Y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4" name="23 Dikdörtgen"/>
          <p:cNvSpPr/>
          <p:nvPr/>
        </p:nvSpPr>
        <p:spPr>
          <a:xfrm>
            <a:off x="827584" y="2076182"/>
            <a:ext cx="43204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5" name="24 Dikdörtgen"/>
          <p:cNvSpPr/>
          <p:nvPr/>
        </p:nvSpPr>
        <p:spPr>
          <a:xfrm>
            <a:off x="827584" y="2833380"/>
            <a:ext cx="432048" cy="50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Y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6" name="25 Dikdörtgen"/>
          <p:cNvSpPr/>
          <p:nvPr/>
        </p:nvSpPr>
        <p:spPr>
          <a:xfrm>
            <a:off x="827584" y="3265428"/>
            <a:ext cx="43204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7" name="26 Dikdörtgen"/>
          <p:cNvSpPr/>
          <p:nvPr/>
        </p:nvSpPr>
        <p:spPr>
          <a:xfrm>
            <a:off x="827584" y="4057516"/>
            <a:ext cx="432048" cy="50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Y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8" name="27 Dikdörtgen"/>
          <p:cNvSpPr/>
          <p:nvPr/>
        </p:nvSpPr>
        <p:spPr>
          <a:xfrm>
            <a:off x="827584" y="4489564"/>
            <a:ext cx="432048" cy="50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Y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9" name="28 Dikdörtgen"/>
          <p:cNvSpPr/>
          <p:nvPr/>
        </p:nvSpPr>
        <p:spPr>
          <a:xfrm>
            <a:off x="827584" y="4849604"/>
            <a:ext cx="43204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Katlanmış Nesne"/>
          <p:cNvSpPr/>
          <p:nvPr/>
        </p:nvSpPr>
        <p:spPr>
          <a:xfrm>
            <a:off x="1115616" y="1340768"/>
            <a:ext cx="7200800" cy="3960440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3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1905000" cy="1905000"/>
          </a:xfrm>
          <a:prstGeom prst="rect">
            <a:avLst/>
          </a:prstGeom>
          <a:noFill/>
        </p:spPr>
      </p:pic>
      <p:pic>
        <p:nvPicPr>
          <p:cNvPr id="18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509120"/>
            <a:ext cx="1905000" cy="1905000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2267744" y="2276872"/>
            <a:ext cx="48965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9600" b="1" dirty="0" smtClean="0">
                <a:solidFill>
                  <a:srgbClr val="D60093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</a:rPr>
              <a:t>Kayaçlar</a:t>
            </a:r>
            <a:endParaRPr lang="tr-TR" sz="96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" name="18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Metin kutusu"/>
          <p:cNvSpPr txBox="1"/>
          <p:nvPr/>
        </p:nvSpPr>
        <p:spPr>
          <a:xfrm rot="16200000">
            <a:off x="-356506" y="327539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2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6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3">
            <a:hlinkClick r:id="rId6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00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1905000" cy="1905000"/>
          </a:xfrm>
          <a:prstGeom prst="rect">
            <a:avLst/>
          </a:prstGeom>
          <a:noFill/>
        </p:spPr>
      </p:pic>
      <p:pic>
        <p:nvPicPr>
          <p:cNvPr id="18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509120"/>
            <a:ext cx="1905000" cy="1905000"/>
          </a:xfrm>
          <a:prstGeom prst="rect">
            <a:avLst/>
          </a:prstGeom>
          <a:noFill/>
        </p:spPr>
      </p:pic>
      <p:sp>
        <p:nvSpPr>
          <p:cNvPr id="12" name="11 Dikdörtgen"/>
          <p:cNvSpPr/>
          <p:nvPr/>
        </p:nvSpPr>
        <p:spPr>
          <a:xfrm>
            <a:off x="179512" y="260648"/>
            <a:ext cx="8712968" cy="6408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4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6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>
            <a:hlinkClick r:id="rId6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6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19 Metin kutusu"/>
          <p:cNvSpPr txBox="1"/>
          <p:nvPr/>
        </p:nvSpPr>
        <p:spPr>
          <a:xfrm rot="16200000">
            <a:off x="-412452" y="3229321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47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539552" y="1266660"/>
            <a:ext cx="8352928" cy="518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tr-TR" sz="2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22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Milyonlarca yıl önce ölen canlıların günümüze kadar gelen </a:t>
            </a: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taşlaşmış</a:t>
            </a:r>
            <a:r>
              <a:rPr kumimoji="0" lang="tr-TR" sz="24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kalıntılarına fosil denir.</a:t>
            </a:r>
            <a:endParaRPr kumimoji="0" lang="tr-TR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Fosilleşmenin olabilmesi için ölen canlının havayla temasının </a:t>
            </a: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kesilmesi gerekir.</a:t>
            </a:r>
            <a:endParaRPr kumimoji="0" lang="tr-TR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Canlıların ayak izleri de fosildir.</a:t>
            </a:r>
            <a:endParaRPr kumimoji="0" lang="tr-TR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Fosiller Dünya’nın geçmişi hakkında bilgi vermez.</a:t>
            </a:r>
            <a:endParaRPr kumimoji="0" lang="tr-TR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Madencilik birçok sanayi koluna ham madde sağladığı için </a:t>
            </a: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ülkelerin teknolojilerinin gelişmesinde büyük öneme sahiptir.</a:t>
            </a:r>
            <a:endParaRPr kumimoji="0" lang="tr-TR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24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Altın değerli bir madendir.</a:t>
            </a:r>
            <a:endParaRPr kumimoji="0" lang="tr-TR" sz="24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 Narrow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24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(……)  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Kayaçlar rüzgâr, sıcaklık farkı, yağmur, akarsu gibi dış faktörlerle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ts val="34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tr-TR" sz="2400" b="0" i="0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</a:t>
            </a:r>
            <a:r>
              <a:rPr kumimoji="0" lang="tr-TR" sz="2400" b="0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parçalanır.</a:t>
            </a:r>
            <a:endParaRPr kumimoji="0" lang="tr-TR" sz="2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9" name="28 Dikdörtgen"/>
          <p:cNvSpPr/>
          <p:nvPr/>
        </p:nvSpPr>
        <p:spPr>
          <a:xfrm>
            <a:off x="539552" y="943610"/>
            <a:ext cx="8280920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Aşağıdaki ifadelerin başına doğru ise “D”, yanlış ise “Y” harfi koyalım.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0" name="29 Dikdörtgen"/>
          <p:cNvSpPr/>
          <p:nvPr/>
        </p:nvSpPr>
        <p:spPr>
          <a:xfrm>
            <a:off x="179512" y="188640"/>
            <a:ext cx="8712968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ÇALIŞMA</a:t>
            </a:r>
            <a:endParaRPr lang="tr-TR" sz="2800" b="1" dirty="0">
              <a:solidFill>
                <a:srgbClr val="FF0000"/>
              </a:solidFill>
            </a:endParaRPr>
          </a:p>
        </p:txBody>
      </p:sp>
      <p:pic>
        <p:nvPicPr>
          <p:cNvPr id="31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31 Dikdörtgen"/>
          <p:cNvSpPr/>
          <p:nvPr/>
        </p:nvSpPr>
        <p:spPr>
          <a:xfrm>
            <a:off x="755576" y="1591682"/>
            <a:ext cx="43204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3" name="32 Dikdörtgen"/>
          <p:cNvSpPr/>
          <p:nvPr/>
        </p:nvSpPr>
        <p:spPr>
          <a:xfrm>
            <a:off x="755576" y="2420888"/>
            <a:ext cx="43204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4" name="33 Dikdörtgen"/>
          <p:cNvSpPr/>
          <p:nvPr/>
        </p:nvSpPr>
        <p:spPr>
          <a:xfrm>
            <a:off x="755576" y="3284984"/>
            <a:ext cx="432048" cy="50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Y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5" name="34 Dikdörtgen"/>
          <p:cNvSpPr/>
          <p:nvPr/>
        </p:nvSpPr>
        <p:spPr>
          <a:xfrm>
            <a:off x="755576" y="3717032"/>
            <a:ext cx="432048" cy="50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Y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6" name="35 Dikdörtgen"/>
          <p:cNvSpPr/>
          <p:nvPr/>
        </p:nvSpPr>
        <p:spPr>
          <a:xfrm>
            <a:off x="755576" y="4183970"/>
            <a:ext cx="43204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7" name="36 Dikdörtgen"/>
          <p:cNvSpPr/>
          <p:nvPr/>
        </p:nvSpPr>
        <p:spPr>
          <a:xfrm>
            <a:off x="755576" y="5048066"/>
            <a:ext cx="43204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38" name="37 Dikdörtgen"/>
          <p:cNvSpPr/>
          <p:nvPr/>
        </p:nvSpPr>
        <p:spPr>
          <a:xfrm>
            <a:off x="755576" y="5480114"/>
            <a:ext cx="432048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47 Yuvarlatılmış Çapraz Köşeli Dikdörtgen"/>
          <p:cNvSpPr/>
          <p:nvPr/>
        </p:nvSpPr>
        <p:spPr>
          <a:xfrm>
            <a:off x="1115616" y="1556792"/>
            <a:ext cx="6912768" cy="3600400"/>
          </a:xfrm>
          <a:prstGeom prst="round2DiagRect">
            <a:avLst/>
          </a:prstGeom>
          <a:solidFill>
            <a:schemeClr val="bg1"/>
          </a:solidFill>
          <a:ln>
            <a:solidFill>
              <a:srgbClr val="BFFF3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1043608" y="2420888"/>
            <a:ext cx="712879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5400" b="1" dirty="0" smtClean="0">
                <a:solidFill>
                  <a:srgbClr val="FF0000"/>
                </a:solidFill>
                <a:latin typeface="Arial Narrow" pitchFamily="34" charset="0"/>
              </a:rPr>
              <a:t>Bölüm Değerlendirme Soruları 2</a:t>
            </a:r>
            <a:endParaRPr lang="tr-TR" sz="5400" b="1" dirty="0" smtClean="0">
              <a:solidFill>
                <a:srgbClr val="0000C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7" name="Picture 3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8000" y="6284036"/>
            <a:ext cx="576000" cy="57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90084"/>
            <a:ext cx="576000" cy="56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>
            <a:hlinkClick r:id="rId5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6000" y="6381113"/>
            <a:ext cx="2952328" cy="4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0"/>
            <a:ext cx="61156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66FF33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48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2022422" y="-280439"/>
            <a:ext cx="5224056" cy="7613733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49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292772" y="3006765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18" name="17 Dikdörtgen"/>
          <p:cNvSpPr/>
          <p:nvPr/>
        </p:nvSpPr>
        <p:spPr>
          <a:xfrm>
            <a:off x="1043608" y="1196752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1</a:t>
            </a:r>
          </a:p>
        </p:txBody>
      </p:sp>
      <p:pic>
        <p:nvPicPr>
          <p:cNvPr id="17" name="Picture 2">
            <a:hlinkClick r:id="rId2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72035"/>
            <a:ext cx="576000" cy="58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8000" y="6280006"/>
            <a:ext cx="576000" cy="5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5062" y="0"/>
            <a:ext cx="61893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22 Yuvarlatılmış Çapraz Köşeli Dikdörtgen"/>
          <p:cNvSpPr/>
          <p:nvPr/>
        </p:nvSpPr>
        <p:spPr>
          <a:xfrm>
            <a:off x="1331640" y="4437112"/>
            <a:ext cx="1512168" cy="432048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15" name="Dikdörtgen 1"/>
          <p:cNvSpPr/>
          <p:nvPr/>
        </p:nvSpPr>
        <p:spPr>
          <a:xfrm>
            <a:off x="1331640" y="2420888"/>
            <a:ext cx="6840760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  <a:t>Canlıların milyonlarca yıl öncesinden günümüze kadar gelen kalıntı ya da izlerine  ne  ad verilir?</a:t>
            </a:r>
            <a:b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</a:br>
            <a: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  <a:t/>
            </a:r>
            <a:b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</a:br>
            <a: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  <a:t>A. Yer kabuğu                   B. Maden</a:t>
            </a:r>
          </a:p>
          <a:p>
            <a:pPr>
              <a:lnSpc>
                <a:spcPts val="3800"/>
              </a:lnSpc>
            </a:pPr>
            <a:r>
              <a:rPr lang="tr-TR" sz="2800" dirty="0" smtClean="0">
                <a:solidFill>
                  <a:srgbClr val="0000FF"/>
                </a:solidFill>
                <a:latin typeface="Arial Narrow" pitchFamily="34" charset="0"/>
              </a:rPr>
              <a:t>C. Fosil                             D. Kayaç</a:t>
            </a:r>
            <a:endParaRPr lang="tr-TR" sz="2800" dirty="0">
              <a:solidFill>
                <a:srgbClr val="00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87184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2186179" y="-305858"/>
            <a:ext cx="5112565" cy="7397709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66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50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pic>
        <p:nvPicPr>
          <p:cNvPr id="26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Dikdörtgen"/>
          <p:cNvSpPr/>
          <p:nvPr/>
        </p:nvSpPr>
        <p:spPr>
          <a:xfrm>
            <a:off x="1475656" y="1196752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2</a:t>
            </a:r>
          </a:p>
        </p:txBody>
      </p:sp>
      <p:pic>
        <p:nvPicPr>
          <p:cNvPr id="17" name="Picture 6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5928" y="0"/>
            <a:ext cx="648072" cy="56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7936" y="6281936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>
            <a:hlinkClick r:id="rId6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6381328"/>
            <a:ext cx="273630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>
            <a:hlinkClick r:id="" action="ppaction://hlinkshowjump?jump=previousslide" highlightClick="1">
              <a:snd r:embed="rId2" name="click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287958"/>
            <a:ext cx="576064" cy="57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22 Yuvarlatılmış Çapraz Köşeli Dikdörtgen"/>
          <p:cNvSpPr/>
          <p:nvPr/>
        </p:nvSpPr>
        <p:spPr>
          <a:xfrm>
            <a:off x="1259632" y="4725144"/>
            <a:ext cx="4176464" cy="415498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15" name="Dikdörtgen 1"/>
          <p:cNvSpPr/>
          <p:nvPr/>
        </p:nvSpPr>
        <p:spPr>
          <a:xfrm>
            <a:off x="1259632" y="2204864"/>
            <a:ext cx="705678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</a:t>
            </a:r>
            <a:r>
              <a:rPr lang="tr-TR" sz="2400" b="1" dirty="0" smtClean="0">
                <a:solidFill>
                  <a:srgbClr val="0000FF"/>
                </a:solidFill>
                <a:latin typeface="Arial Narrow" pitchFamily="34" charset="0"/>
              </a:rPr>
              <a:t>Aşağıda yer alan fosillerle ilgili bilgilerden hangisi </a:t>
            </a:r>
            <a:r>
              <a:rPr lang="tr-TR" sz="2400" b="1" u="sng" dirty="0" smtClean="0">
                <a:solidFill>
                  <a:srgbClr val="0000FF"/>
                </a:solidFill>
                <a:latin typeface="Arial Narrow" pitchFamily="34" charset="0"/>
              </a:rPr>
              <a:t>yanlıştır?</a:t>
            </a:r>
            <a:endParaRPr lang="tr-TR" sz="2400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>
              <a:lnSpc>
                <a:spcPts val="3800"/>
              </a:lnSpc>
            </a:pPr>
            <a:r>
              <a:rPr lang="tr-TR" sz="2400" b="1" dirty="0" smtClean="0">
                <a:solidFill>
                  <a:srgbClr val="0000FF"/>
                </a:solidFill>
                <a:latin typeface="Arial Narrow" pitchFamily="34" charset="0"/>
              </a:rPr>
              <a:t>A. </a:t>
            </a: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Geçmişte yaşamış canlıların taşlaşmış kalıntılarına denir.</a:t>
            </a:r>
          </a:p>
          <a:p>
            <a:pPr>
              <a:lnSpc>
                <a:spcPts val="3800"/>
              </a:lnSpc>
            </a:pPr>
            <a:r>
              <a:rPr lang="tr-TR" sz="2400" b="1" dirty="0" smtClean="0">
                <a:solidFill>
                  <a:srgbClr val="0000FF"/>
                </a:solidFill>
                <a:latin typeface="Arial Narrow" pitchFamily="34" charset="0"/>
              </a:rPr>
              <a:t>B. </a:t>
            </a: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Fosiller geçmişte yaşamış canlılardır.</a:t>
            </a:r>
          </a:p>
          <a:p>
            <a:pPr>
              <a:lnSpc>
                <a:spcPts val="3800"/>
              </a:lnSpc>
            </a:pPr>
            <a:r>
              <a:rPr lang="tr-TR" sz="2400" b="1" dirty="0" smtClean="0">
                <a:solidFill>
                  <a:srgbClr val="0000FF"/>
                </a:solidFill>
                <a:latin typeface="Arial Narrow" pitchFamily="34" charset="0"/>
              </a:rPr>
              <a:t>C. </a:t>
            </a: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Fosilleri incelemek bilimsel bir iştir.</a:t>
            </a:r>
          </a:p>
          <a:p>
            <a:pPr>
              <a:lnSpc>
                <a:spcPts val="3800"/>
              </a:lnSpc>
            </a:pPr>
            <a:r>
              <a:rPr lang="tr-TR" sz="2400" b="1" dirty="0" smtClean="0">
                <a:solidFill>
                  <a:srgbClr val="0000FF"/>
                </a:solidFill>
                <a:latin typeface="Arial Narrow" pitchFamily="34" charset="0"/>
              </a:rPr>
              <a:t>D. </a:t>
            </a: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Fosiller kısa zaman içinde oluşur.</a:t>
            </a:r>
            <a:endParaRPr lang="tr-TR" sz="2400" dirty="0">
              <a:solidFill>
                <a:srgbClr val="0000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1790132" y="-485878"/>
            <a:ext cx="5544616" cy="7757747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51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1979712" y="1412776"/>
            <a:ext cx="5544616" cy="2016224"/>
          </a:xfrm>
          <a:prstGeom prst="roundRect">
            <a:avLst/>
          </a:prstGeom>
          <a:solidFill>
            <a:srgbClr val="FEF4EC"/>
          </a:solidFill>
          <a:ln>
            <a:solidFill>
              <a:srgbClr val="CC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/>
          </a:p>
        </p:txBody>
      </p:sp>
      <p:sp>
        <p:nvSpPr>
          <p:cNvPr id="20" name="22 Yuvarlatılmış Çapraz Köşeli Dikdörtgen"/>
          <p:cNvSpPr/>
          <p:nvPr/>
        </p:nvSpPr>
        <p:spPr>
          <a:xfrm>
            <a:off x="1331640" y="4941168"/>
            <a:ext cx="1872208" cy="432048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pic>
        <p:nvPicPr>
          <p:cNvPr id="16" name="Picture 5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6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>
            <a:hlinkClick r:id="rId5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Dikdörtgen"/>
          <p:cNvSpPr/>
          <p:nvPr/>
        </p:nvSpPr>
        <p:spPr>
          <a:xfrm>
            <a:off x="827584" y="692696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1</a:t>
            </a:r>
          </a:p>
        </p:txBody>
      </p:sp>
      <p:sp>
        <p:nvSpPr>
          <p:cNvPr id="17" name="Dikdörtgen 1"/>
          <p:cNvSpPr/>
          <p:nvPr/>
        </p:nvSpPr>
        <p:spPr>
          <a:xfrm>
            <a:off x="899592" y="3573016"/>
            <a:ext cx="7272808" cy="2336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   Bir hayvan fosilini inceleyen bilim adamı hayvanla ilgili yukarıda verilen bilgilerden hangilerini öğrenebilir?</a:t>
            </a:r>
          </a:p>
          <a:p>
            <a:pPr>
              <a:lnSpc>
                <a:spcPts val="3500"/>
              </a:lnSpc>
            </a:pPr>
            <a:endParaRPr lang="tr-TR" sz="9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 marL="457200" indent="-457200">
              <a:lnSpc>
                <a:spcPts val="35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A.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1, 2, 3 ve 4                         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B.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1, 2 ve 4</a:t>
            </a:r>
          </a:p>
          <a:p>
            <a:pPr marL="457200" indent="-457200">
              <a:lnSpc>
                <a:spcPts val="35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C.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2 ve 4                                      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D.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1 ve 3 </a:t>
            </a:r>
          </a:p>
        </p:txBody>
      </p:sp>
      <p:sp>
        <p:nvSpPr>
          <p:cNvPr id="14" name="13 Dikdörtgen"/>
          <p:cNvSpPr/>
          <p:nvPr/>
        </p:nvSpPr>
        <p:spPr>
          <a:xfrm>
            <a:off x="2123728" y="1484784"/>
            <a:ext cx="5544616" cy="193283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514350" lvl="0" indent="-514350">
              <a:spcBef>
                <a:spcPct val="20000"/>
              </a:spcBef>
              <a:buAutoNum type="arabicPeriod"/>
              <a:defRPr/>
            </a:pPr>
            <a:r>
              <a:rPr lang="tr-TR" sz="2600" dirty="0" smtClean="0">
                <a:solidFill>
                  <a:srgbClr val="7030A0"/>
                </a:solidFill>
                <a:latin typeface="Arial Narrow" pitchFamily="34" charset="0"/>
              </a:rPr>
              <a:t>Hayvanın vücut yapısını</a:t>
            </a:r>
          </a:p>
          <a:p>
            <a:pPr marL="514350" lvl="0" indent="-514350">
              <a:spcBef>
                <a:spcPct val="20000"/>
              </a:spcBef>
              <a:buAutoNum type="arabicPeriod"/>
              <a:defRPr/>
            </a:pPr>
            <a:r>
              <a:rPr lang="tr-TR" sz="2600" dirty="0" smtClean="0">
                <a:solidFill>
                  <a:srgbClr val="7030A0"/>
                </a:solidFill>
                <a:latin typeface="Arial Narrow" pitchFamily="34" charset="0"/>
              </a:rPr>
              <a:t>Hayvanın beslenme şeklini</a:t>
            </a:r>
          </a:p>
          <a:p>
            <a:pPr marL="514350" lvl="0" indent="-514350">
              <a:spcBef>
                <a:spcPct val="20000"/>
              </a:spcBef>
              <a:buAutoNum type="arabicPeriod"/>
              <a:defRPr/>
            </a:pPr>
            <a:r>
              <a:rPr lang="tr-TR" sz="2600" dirty="0" smtClean="0">
                <a:solidFill>
                  <a:srgbClr val="7030A0"/>
                </a:solidFill>
                <a:latin typeface="Arial Narrow" pitchFamily="34" charset="0"/>
              </a:rPr>
              <a:t>Hayvanın boyu , kilosu ve görünüşünü </a:t>
            </a:r>
          </a:p>
          <a:p>
            <a:pPr marL="514350" lvl="0" indent="-514350">
              <a:spcBef>
                <a:spcPct val="20000"/>
              </a:spcBef>
              <a:buAutoNum type="arabicPeriod"/>
              <a:defRPr/>
            </a:pPr>
            <a:r>
              <a:rPr lang="tr-TR" sz="2600" dirty="0" smtClean="0">
                <a:solidFill>
                  <a:srgbClr val="7030A0"/>
                </a:solidFill>
                <a:latin typeface="Arial Narrow" pitchFamily="34" charset="0"/>
              </a:rPr>
              <a:t> Hayvanın yaşadığı dönemi</a:t>
            </a:r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Dikdörtgen"/>
          <p:cNvSpPr/>
          <p:nvPr/>
        </p:nvSpPr>
        <p:spPr>
          <a:xfrm>
            <a:off x="323528" y="260648"/>
            <a:ext cx="8496944" cy="62646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22 Yuvarlatılmış Çapraz Köşeli Dikdörtgen"/>
          <p:cNvSpPr/>
          <p:nvPr/>
        </p:nvSpPr>
        <p:spPr>
          <a:xfrm>
            <a:off x="5148352" y="5069379"/>
            <a:ext cx="1655896" cy="415498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619672" y="1164397"/>
            <a:ext cx="5904180" cy="2970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ts val="3300"/>
              </a:lnSpc>
            </a:pPr>
            <a:r>
              <a:rPr lang="tr-TR" sz="2200" dirty="0" smtClean="0">
                <a:solidFill>
                  <a:srgbClr val="CC0099"/>
                </a:solidFill>
                <a:latin typeface="Arial Narrow" pitchFamily="34" charset="0"/>
              </a:rPr>
              <a:t>1. Ölen canlının önce canlının yumuşak kısımları çürür.</a:t>
            </a:r>
          </a:p>
          <a:p>
            <a:pPr marL="457200" indent="-457200">
              <a:lnSpc>
                <a:spcPts val="3300"/>
              </a:lnSpc>
            </a:pPr>
            <a:r>
              <a:rPr lang="tr-TR" sz="2200" dirty="0" smtClean="0">
                <a:solidFill>
                  <a:srgbClr val="CC0099"/>
                </a:solidFill>
                <a:latin typeface="Arial Narrow" pitchFamily="34" charset="0"/>
              </a:rPr>
              <a:t>2. Zamanla biriken bu tabaka kalınlaşır. </a:t>
            </a:r>
            <a:endParaRPr lang="tr-TR" sz="2200" dirty="0" smtClean="0">
              <a:solidFill>
                <a:srgbClr val="CC0099"/>
              </a:solidFill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200" dirty="0" smtClean="0">
                <a:solidFill>
                  <a:srgbClr val="CC0099"/>
                </a:solidFill>
                <a:latin typeface="Arial Narrow" pitchFamily="34" charset="0"/>
              </a:rPr>
              <a:t>3. Toprak altında kalan kalıntıların uzun bir süre içinde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200" dirty="0" smtClean="0">
                <a:solidFill>
                  <a:srgbClr val="CC0099"/>
                </a:solidFill>
                <a:latin typeface="Arial Narrow" pitchFamily="34" charset="0"/>
              </a:rPr>
              <a:t>sertleşmesi ve taşlaşmasıyla fosiller oluşur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200" dirty="0" smtClean="0">
                <a:solidFill>
                  <a:srgbClr val="CC0099"/>
                </a:solidFill>
                <a:latin typeface="Arial Narrow" pitchFamily="34" charset="0"/>
              </a:rPr>
              <a:t>4. Bu kısımların üzeri zamanla su, rüzgâr vb. unsurların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200" dirty="0" smtClean="0">
                <a:solidFill>
                  <a:srgbClr val="CC0099"/>
                </a:solidFill>
                <a:latin typeface="Arial Narrow" pitchFamily="34" charset="0"/>
              </a:rPr>
              <a:t>sürüklediği taş ve toprak ile örtülür.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tr-TR" sz="2200" dirty="0" smtClean="0">
                <a:solidFill>
                  <a:srgbClr val="CC0099"/>
                </a:solidFill>
                <a:latin typeface="Arial Narrow" pitchFamily="34" charset="0"/>
              </a:rPr>
              <a:t>5. Geriye diş, kemik gibi dayanıklı ve sert kısımlar kalır. </a:t>
            </a:r>
            <a:endParaRPr lang="tr-TR" sz="2200" dirty="0" smtClean="0">
              <a:solidFill>
                <a:srgbClr val="CC0099"/>
              </a:solidFill>
            </a:endParaRPr>
          </a:p>
        </p:txBody>
      </p:sp>
      <p:sp>
        <p:nvSpPr>
          <p:cNvPr id="18" name="17 Dikdörtgen"/>
          <p:cNvSpPr/>
          <p:nvPr/>
        </p:nvSpPr>
        <p:spPr>
          <a:xfrm>
            <a:off x="1619672" y="4188733"/>
            <a:ext cx="6696744" cy="1760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Yukarıda verilen numaralı cümleleri nasır sıralarsak </a:t>
            </a:r>
          </a:p>
          <a:p>
            <a:pPr>
              <a:lnSpc>
                <a:spcPts val="33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fosillerin oluşumunu doğru anlatmış oluruz? </a:t>
            </a:r>
          </a:p>
          <a:p>
            <a:pPr marL="457200" indent="-457200">
              <a:lnSpc>
                <a:spcPts val="3300"/>
              </a:lnSpc>
              <a:buAutoNum type="alphaUcPeriod"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1,3,5,2,4                               B. 1,5,4,2,3</a:t>
            </a:r>
          </a:p>
          <a:p>
            <a:pPr marL="457200" indent="-457200">
              <a:lnSpc>
                <a:spcPts val="33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C.    1,5,3,4,2                              D. 3,5,4,1,2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pic>
        <p:nvPicPr>
          <p:cNvPr id="23" name="Picture 4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936" y="6277865"/>
            <a:ext cx="576064" cy="58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83957"/>
            <a:ext cx="576064" cy="57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3">
            <a:hlinkClick r:id="rId6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6309320"/>
            <a:ext cx="288032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26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2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52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15176" y="1"/>
            <a:ext cx="62882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30 Dikdörtgen"/>
          <p:cNvSpPr/>
          <p:nvPr/>
        </p:nvSpPr>
        <p:spPr>
          <a:xfrm>
            <a:off x="755576" y="332656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5</a:t>
            </a:r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Katlanmış Nesne"/>
          <p:cNvSpPr/>
          <p:nvPr/>
        </p:nvSpPr>
        <p:spPr>
          <a:xfrm>
            <a:off x="971600" y="1340768"/>
            <a:ext cx="7560840" cy="3960440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3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1905000" cy="1905000"/>
          </a:xfrm>
          <a:prstGeom prst="rect">
            <a:avLst/>
          </a:prstGeom>
          <a:noFill/>
        </p:spPr>
      </p:pic>
      <p:pic>
        <p:nvPicPr>
          <p:cNvPr id="18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509120"/>
            <a:ext cx="1905000" cy="1905000"/>
          </a:xfrm>
          <a:prstGeom prst="rect">
            <a:avLst/>
          </a:prstGeom>
          <a:noFill/>
        </p:spPr>
      </p:pic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1043608" y="1916832"/>
            <a:ext cx="734481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tr-TR" sz="6600" b="1" dirty="0" smtClean="0">
              <a:solidFill>
                <a:srgbClr val="D60093"/>
              </a:solidFill>
              <a:latin typeface="Arial Narrow" pitchFamily="34" charset="0"/>
            </a:endParaRPr>
          </a:p>
          <a:p>
            <a:pPr algn="ctr"/>
            <a:r>
              <a:rPr lang="tr-TR" sz="4800" b="1" dirty="0" smtClean="0">
                <a:solidFill>
                  <a:srgbClr val="D60093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Dünyamızın Hareketleri </a:t>
            </a:r>
          </a:p>
          <a:p>
            <a:pPr algn="ctr"/>
            <a:r>
              <a:rPr lang="tr-TR" sz="4800" b="1" dirty="0" smtClean="0">
                <a:solidFill>
                  <a:srgbClr val="D60093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ve </a:t>
            </a:r>
          </a:p>
          <a:p>
            <a:pPr algn="ctr"/>
            <a:r>
              <a:rPr lang="tr-TR" sz="4800" b="1" dirty="0" smtClean="0">
                <a:solidFill>
                  <a:srgbClr val="D60093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Rounded MT Bold" pitchFamily="34" charset="0"/>
              </a:rPr>
              <a:t>Sonuçları</a:t>
            </a:r>
            <a:endParaRPr lang="tr-TR" sz="4800" b="1" dirty="0" smtClean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rial Rounded MT Bold" pitchFamily="34" charset="0"/>
            </a:endParaRPr>
          </a:p>
          <a:p>
            <a:pPr algn="ctr"/>
            <a:endParaRPr lang="tr-TR" sz="8800" b="1" dirty="0">
              <a:solidFill>
                <a:srgbClr val="FF33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Narrow" pitchFamily="34" charset="0"/>
            </a:endParaRPr>
          </a:p>
        </p:txBody>
      </p:sp>
      <p:pic>
        <p:nvPicPr>
          <p:cNvPr id="21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>
            <a:hlinkClick r:id="rId5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6369000"/>
            <a:ext cx="2808312" cy="4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4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9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10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53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1115616" y="4797152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FF0000"/>
                </a:solidFill>
                <a:latin typeface="Monotype Corsiva" pitchFamily="66" charset="0"/>
              </a:rPr>
              <a:t>Hazırlayan:</a:t>
            </a:r>
            <a:r>
              <a:rPr lang="tr-TR" sz="2000" b="1" dirty="0" smtClean="0">
                <a:solidFill>
                  <a:srgbClr val="D60093"/>
                </a:solidFill>
                <a:latin typeface="Monotype Corsiva" pitchFamily="66" charset="0"/>
              </a:rPr>
              <a:t> </a:t>
            </a:r>
            <a:r>
              <a:rPr lang="tr-TR" sz="2000" b="1" dirty="0" smtClean="0">
                <a:solidFill>
                  <a:srgbClr val="0070C0"/>
                </a:solidFill>
                <a:latin typeface="Monotype Corsiva" pitchFamily="66" charset="0"/>
              </a:rPr>
              <a:t>Ayşe SARICI Gaziantep 30 Ağustos İlkokulu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Katlanmış Nesne"/>
          <p:cNvSpPr/>
          <p:nvPr/>
        </p:nvSpPr>
        <p:spPr>
          <a:xfrm>
            <a:off x="971600" y="1340768"/>
            <a:ext cx="7560840" cy="3960440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" name="3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54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1905000" cy="1905000"/>
          </a:xfrm>
          <a:prstGeom prst="rect">
            <a:avLst/>
          </a:prstGeom>
          <a:noFill/>
        </p:spPr>
      </p:pic>
      <p:pic>
        <p:nvPicPr>
          <p:cNvPr id="18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509120"/>
            <a:ext cx="1905000" cy="1905000"/>
          </a:xfrm>
          <a:prstGeom prst="rect">
            <a:avLst/>
          </a:prstGeom>
          <a:noFill/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43608" y="1700808"/>
            <a:ext cx="712879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6600" b="1" dirty="0" smtClean="0">
                <a:solidFill>
                  <a:srgbClr val="FF0000"/>
                </a:solidFill>
                <a:effectLst/>
                <a:latin typeface="Arial Narrow" pitchFamily="34" charset="0"/>
              </a:rPr>
              <a:t>Dünyamızın Kendi </a:t>
            </a:r>
          </a:p>
          <a:p>
            <a:pPr algn="ctr"/>
            <a:r>
              <a:rPr lang="tr-TR" sz="6600" b="1" dirty="0" smtClean="0">
                <a:solidFill>
                  <a:srgbClr val="FF0000"/>
                </a:solidFill>
                <a:effectLst/>
                <a:latin typeface="Arial Narrow" pitchFamily="34" charset="0"/>
              </a:rPr>
              <a:t>Etrafında Dönüşü</a:t>
            </a:r>
            <a:endParaRPr lang="tr-TR" sz="6600" b="1" dirty="0">
              <a:solidFill>
                <a:srgbClr val="FF3300"/>
              </a:solidFill>
              <a:effectLst/>
              <a:latin typeface="Arial Narrow" pitchFamily="34" charset="0"/>
            </a:endParaRPr>
          </a:p>
        </p:txBody>
      </p:sp>
      <p:pic>
        <p:nvPicPr>
          <p:cNvPr id="4098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>
            <a:hlinkClick r:id="rId5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6369000"/>
            <a:ext cx="2808312" cy="4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Dünyamızın Kendi Etrafında Dönüşü:</a:t>
            </a:r>
            <a:endParaRPr lang="tr-TR" sz="2800" b="1" dirty="0"/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467544" y="1700808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5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6381328"/>
            <a:ext cx="273630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309320"/>
            <a:ext cx="543043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00957" y="6309320"/>
            <a:ext cx="543043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5699" y="0"/>
            <a:ext cx="61830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20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55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827584" y="1988840"/>
            <a:ext cx="4248472" cy="3234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Dünya’mızın kendi etrafındaki hareketine </a:t>
            </a:r>
            <a:r>
              <a:rPr lang="tr-TR" sz="2600" b="1" dirty="0" smtClean="0">
                <a:solidFill>
                  <a:srgbClr val="FF0000"/>
                </a:solidFill>
                <a:latin typeface="Arial Narrow" pitchFamily="34" charset="0"/>
              </a:rPr>
              <a:t>dönme hareketi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denir. </a:t>
            </a:r>
          </a:p>
          <a:p>
            <a:pPr>
              <a:lnSpc>
                <a:spcPts val="3500"/>
              </a:lnSpc>
              <a:buFont typeface="Arial" pitchFamily="34" charset="0"/>
              <a:buChar char="•"/>
            </a:pPr>
            <a:endParaRPr lang="tr-TR" sz="2800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>
              <a:lnSpc>
                <a:spcPts val="3500"/>
              </a:lnSpc>
            </a:pP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Dünya’mızın kendi etrafında tam bir devir yapmasına da </a:t>
            </a:r>
            <a:r>
              <a:rPr lang="tr-TR" sz="2600" b="1" dirty="0" smtClean="0">
                <a:solidFill>
                  <a:srgbClr val="FF0000"/>
                </a:solidFill>
                <a:latin typeface="Arial Narrow" pitchFamily="34" charset="0"/>
              </a:rPr>
              <a:t>günlük hareket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denir.</a:t>
            </a:r>
            <a:r>
              <a:rPr lang="tr-TR" sz="2600" b="1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25" name="Picture 6" descr="bgstar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1772816"/>
            <a:ext cx="3672408" cy="3384376"/>
          </a:xfrm>
          <a:prstGeom prst="rect">
            <a:avLst/>
          </a:prstGeom>
          <a:noFill/>
          <a:ln w="57150">
            <a:solidFill>
              <a:srgbClr val="CC0066"/>
            </a:solidFill>
          </a:ln>
        </p:spPr>
      </p:pic>
      <p:pic>
        <p:nvPicPr>
          <p:cNvPr id="26" name="Picture 15" descr="mundo.gif 10689 bytes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2636912"/>
            <a:ext cx="1512168" cy="1512168"/>
          </a:xfrm>
          <a:prstGeom prst="rect">
            <a:avLst/>
          </a:prstGeom>
          <a:noFill/>
        </p:spPr>
      </p:pic>
      <p:sp>
        <p:nvSpPr>
          <p:cNvPr id="27" name="26 Oval"/>
          <p:cNvSpPr/>
          <p:nvPr/>
        </p:nvSpPr>
        <p:spPr>
          <a:xfrm>
            <a:off x="6084168" y="2636912"/>
            <a:ext cx="1512168" cy="1512168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2636912"/>
            <a:ext cx="805434" cy="155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35 Oval"/>
          <p:cNvSpPr/>
          <p:nvPr/>
        </p:nvSpPr>
        <p:spPr>
          <a:xfrm>
            <a:off x="683568" y="220486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37 Oval"/>
          <p:cNvSpPr/>
          <p:nvPr/>
        </p:nvSpPr>
        <p:spPr>
          <a:xfrm>
            <a:off x="683568" y="400506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 animBg="1"/>
      <p:bldP spid="3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34" name="33 Dikdörtgen"/>
          <p:cNvSpPr/>
          <p:nvPr/>
        </p:nvSpPr>
        <p:spPr>
          <a:xfrm>
            <a:off x="683568" y="2924944"/>
            <a:ext cx="3672408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Dünyamız kendi etrafında bir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tur dönüşünü 24 saatte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tamamlar. </a:t>
            </a: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Dünyamızın Kendi Etrafında Dönüşü:</a:t>
            </a:r>
            <a:endParaRPr lang="tr-TR" sz="2800" b="1" dirty="0"/>
          </a:p>
        </p:txBody>
      </p:sp>
      <p:pic>
        <p:nvPicPr>
          <p:cNvPr id="26" name="Picture 6" descr="bgsta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060848"/>
            <a:ext cx="4104456" cy="2591197"/>
          </a:xfrm>
          <a:prstGeom prst="rect">
            <a:avLst/>
          </a:prstGeom>
          <a:noFill/>
          <a:ln w="57150">
            <a:solidFill>
              <a:srgbClr val="CC0066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2338001"/>
            <a:ext cx="289134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15" descr="mundo.gif 10689 byte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564904"/>
            <a:ext cx="936104" cy="936104"/>
          </a:xfrm>
          <a:prstGeom prst="rect">
            <a:avLst/>
          </a:prstGeom>
          <a:noFill/>
        </p:spPr>
      </p:pic>
      <p:sp>
        <p:nvSpPr>
          <p:cNvPr id="29" name="28 Oval"/>
          <p:cNvSpPr/>
          <p:nvPr/>
        </p:nvSpPr>
        <p:spPr>
          <a:xfrm>
            <a:off x="6228184" y="2554025"/>
            <a:ext cx="936104" cy="936104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23 Dikdörtgen"/>
          <p:cNvSpPr/>
          <p:nvPr/>
        </p:nvSpPr>
        <p:spPr>
          <a:xfrm>
            <a:off x="683568" y="1700808"/>
            <a:ext cx="388843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6600"/>
                </a:solidFill>
                <a:latin typeface="Arial Narrow" pitchFamily="34" charset="0"/>
              </a:rPr>
              <a:t>Dünya kendi ekseni etrafında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6600"/>
                </a:solidFill>
                <a:latin typeface="Arial Narrow" pitchFamily="34" charset="0"/>
              </a:rPr>
              <a:t>batıdan doğuya doğru döner.</a:t>
            </a:r>
          </a:p>
        </p:txBody>
      </p:sp>
      <p:sp>
        <p:nvSpPr>
          <p:cNvPr id="27" name="26 Dikdörtgen"/>
          <p:cNvSpPr/>
          <p:nvPr/>
        </p:nvSpPr>
        <p:spPr>
          <a:xfrm>
            <a:off x="755576" y="4509120"/>
            <a:ext cx="360040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990033"/>
                </a:solidFill>
                <a:latin typeface="Arial Narrow" pitchFamily="34" charset="0"/>
              </a:rPr>
              <a:t>Bir dönüşü sırasında geçen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990033"/>
                </a:solidFill>
                <a:latin typeface="Arial Narrow" pitchFamily="34" charset="0"/>
              </a:rPr>
              <a:t>süreye bir gün denir.</a:t>
            </a:r>
          </a:p>
        </p:txBody>
      </p:sp>
      <p:sp>
        <p:nvSpPr>
          <p:cNvPr id="32" name="31 Oval"/>
          <p:cNvSpPr/>
          <p:nvPr/>
        </p:nvSpPr>
        <p:spPr>
          <a:xfrm>
            <a:off x="539552" y="184482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34 Oval"/>
          <p:cNvSpPr/>
          <p:nvPr/>
        </p:nvSpPr>
        <p:spPr>
          <a:xfrm>
            <a:off x="611560" y="465313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717032"/>
            <a:ext cx="24955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35 Dikdörtgen"/>
          <p:cNvSpPr/>
          <p:nvPr/>
        </p:nvSpPr>
        <p:spPr>
          <a:xfrm>
            <a:off x="6228184" y="4221088"/>
            <a:ext cx="864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Arial Narrow" pitchFamily="34" charset="0"/>
              </a:rPr>
              <a:t>Güneş</a:t>
            </a: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31" name="Picture 2">
            <a:hlinkClick r:id="" action="ppaction://hlinkshowjump?jump=endshow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2">
            <a:hlinkClick r:id="rId9" action="ppaction://hlinksldjump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6369000"/>
            <a:ext cx="2808312" cy="4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4">
            <a:hlinkClick r:id="" action="ppaction://hlinkshowjump?jump=previousslide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5">
            <a:hlinkClick r:id="" action="ppaction://hlinkshowjump?jump=nextslide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Oval"/>
          <p:cNvSpPr/>
          <p:nvPr/>
        </p:nvSpPr>
        <p:spPr>
          <a:xfrm>
            <a:off x="539552" y="306896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20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21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56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 0.05255 C 0.00937 0.05255 0.07865 0.08055 0.07865 0.11528 C 0.07865 0.15 0.00937 0.17847 -0.075 0.17847 C -0.15972 0.17847 -0.22847 0.15 -0.22847 0.11528 C -0.22847 0.08055 -0.15972 0.05255 -0.075 0.05255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YER KABUĞUNUN YAPISI</a:t>
            </a:r>
            <a:endParaRPr lang="tr-TR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132856"/>
            <a:ext cx="5331106" cy="352839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293096"/>
            <a:ext cx="144016" cy="15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4941168"/>
            <a:ext cx="144016" cy="1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5085184"/>
            <a:ext cx="144016" cy="15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5085184"/>
            <a:ext cx="199256" cy="21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5157192"/>
            <a:ext cx="190872" cy="20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293096"/>
            <a:ext cx="144016" cy="1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013176"/>
            <a:ext cx="144016" cy="1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5085184"/>
            <a:ext cx="118864" cy="139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8" name="Picture 2" descr="C:\Users\AYSE\Documents\Pictures\Eğitimciler İçin Resim Arşivi\Resim Bankası\Ağaç\ağaç trans 443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5157192"/>
            <a:ext cx="144016" cy="175141"/>
          </a:xfrm>
          <a:prstGeom prst="rect">
            <a:avLst/>
          </a:prstGeom>
          <a:noFill/>
        </p:spPr>
      </p:pic>
      <p:pic>
        <p:nvPicPr>
          <p:cNvPr id="79" name="Picture 2" descr="C:\Users\AYSE\Documents\Pictures\Eğitimciler İçin Resim Arşivi\Resim Bankası\Ağaç\ağaç trans 443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08104" y="4797152"/>
            <a:ext cx="144016" cy="175141"/>
          </a:xfrm>
          <a:prstGeom prst="rect">
            <a:avLst/>
          </a:prstGeom>
          <a:noFill/>
        </p:spPr>
      </p:pic>
      <p:pic>
        <p:nvPicPr>
          <p:cNvPr id="80" name="Picture 2" descr="C:\Users\AYSE\Documents\Pictures\Eğitimciler İçin Resim Arşivi\Resim Bankası\Ağaç\ağaç trans 443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2160" y="4653136"/>
            <a:ext cx="144016" cy="175141"/>
          </a:xfrm>
          <a:prstGeom prst="rect">
            <a:avLst/>
          </a:prstGeom>
          <a:noFill/>
        </p:spPr>
      </p:pic>
      <p:pic>
        <p:nvPicPr>
          <p:cNvPr id="81" name="Picture 2" descr="C:\Users\AYSE\Documents\Pictures\Eğitimciler İçin Resim Arşivi\Resim Bankası\Ağaç\ağaç trans 443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3933056"/>
            <a:ext cx="144016" cy="175141"/>
          </a:xfrm>
          <a:prstGeom prst="rect">
            <a:avLst/>
          </a:prstGeom>
          <a:noFill/>
        </p:spPr>
      </p:pic>
      <p:pic>
        <p:nvPicPr>
          <p:cNvPr id="82" name="Picture 2" descr="C:\Users\AYSE\Documents\Pictures\Eğitimciler İçin Resim Arşivi\Resim Bankası\Ağaç\ağaç trans 443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5157192"/>
            <a:ext cx="144016" cy="175141"/>
          </a:xfrm>
          <a:prstGeom prst="rect">
            <a:avLst/>
          </a:prstGeom>
          <a:noFill/>
        </p:spPr>
      </p:pic>
      <p:pic>
        <p:nvPicPr>
          <p:cNvPr id="83" name="Picture 10" descr="C:\Users\AYSE\Pictures\Eğitimciler İçin Resim Arşivi\GİFLER\GİFLERDİYARI\HAYVANLAR\kurt-tilki\animals (31).gif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60032" y="4365104"/>
            <a:ext cx="144016" cy="104058"/>
          </a:xfrm>
          <a:prstGeom prst="rect">
            <a:avLst/>
          </a:prstGeom>
          <a:noFill/>
        </p:spPr>
      </p:pic>
      <p:pic>
        <p:nvPicPr>
          <p:cNvPr id="84" name="Picture 16" descr="acow25zl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32040" y="3789040"/>
            <a:ext cx="127486" cy="82055"/>
          </a:xfrm>
          <a:prstGeom prst="rect">
            <a:avLst/>
          </a:prstGeom>
          <a:noFill/>
        </p:spPr>
      </p:pic>
      <p:pic>
        <p:nvPicPr>
          <p:cNvPr id="85" name="Picture 16" descr="acow25zl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07904" y="4581128"/>
            <a:ext cx="127486" cy="82055"/>
          </a:xfrm>
          <a:prstGeom prst="rect">
            <a:avLst/>
          </a:prstGeom>
          <a:noFill/>
        </p:spPr>
      </p:pic>
      <p:pic>
        <p:nvPicPr>
          <p:cNvPr id="86" name="Resim 180" descr="MCAN00290_0000[1]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5976" y="4149080"/>
            <a:ext cx="144016" cy="144016"/>
          </a:xfrm>
          <a:prstGeom prst="rect">
            <a:avLst/>
          </a:prstGeom>
          <a:noFill/>
        </p:spPr>
      </p:pic>
      <p:pic>
        <p:nvPicPr>
          <p:cNvPr id="87" name="Picture 7" descr="HORSE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1960" y="4365104"/>
            <a:ext cx="144015" cy="85250"/>
          </a:xfrm>
          <a:prstGeom prst="rect">
            <a:avLst/>
          </a:prstGeom>
          <a:noFill/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45510" flipH="1">
            <a:off x="2547467" y="2960000"/>
            <a:ext cx="1728192" cy="1097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34 Yuvarlatılmış Dikdörtgen"/>
          <p:cNvSpPr/>
          <p:nvPr/>
        </p:nvSpPr>
        <p:spPr>
          <a:xfrm>
            <a:off x="539552" y="1340768"/>
            <a:ext cx="3816424" cy="1656184"/>
          </a:xfrm>
          <a:prstGeom prst="roundRect">
            <a:avLst/>
          </a:prstGeom>
          <a:solidFill>
            <a:srgbClr val="A5FE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35 Dikdörtgen"/>
          <p:cNvSpPr/>
          <p:nvPr/>
        </p:nvSpPr>
        <p:spPr>
          <a:xfrm>
            <a:off x="467544" y="1484784"/>
            <a:ext cx="396044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800080"/>
                </a:solidFill>
                <a:latin typeface="Arial Narrow" pitchFamily="34" charset="0"/>
              </a:rPr>
              <a:t>Canlıların üzerinde yaşadığı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800080"/>
                </a:solidFill>
                <a:latin typeface="Arial Narrow" pitchFamily="34" charset="0"/>
              </a:rPr>
              <a:t>karalardan oluşan katmana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400" b="1" i="1" dirty="0" smtClean="0">
                <a:solidFill>
                  <a:srgbClr val="FF0000"/>
                </a:solidFill>
                <a:latin typeface="Arial Narrow" pitchFamily="34" charset="0"/>
              </a:rPr>
              <a:t>yer kabuğu </a:t>
            </a:r>
            <a:r>
              <a:rPr lang="tr-TR" sz="2400" b="1" dirty="0" smtClean="0">
                <a:solidFill>
                  <a:srgbClr val="800080"/>
                </a:solidFill>
                <a:latin typeface="Arial Narrow" pitchFamily="34" charset="0"/>
              </a:rPr>
              <a:t>denir.</a:t>
            </a:r>
          </a:p>
        </p:txBody>
      </p:sp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5715929">
            <a:off x="4790230" y="4529318"/>
            <a:ext cx="1125650" cy="10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37 Yuvarlatılmış Dikdörtgen"/>
          <p:cNvSpPr/>
          <p:nvPr/>
        </p:nvSpPr>
        <p:spPr>
          <a:xfrm>
            <a:off x="5580112" y="4725144"/>
            <a:ext cx="3096344" cy="1512168"/>
          </a:xfrm>
          <a:prstGeom prst="roundRect">
            <a:avLst/>
          </a:prstGeom>
          <a:solidFill>
            <a:srgbClr val="E2D6D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38 Dikdörtgen"/>
          <p:cNvSpPr/>
          <p:nvPr/>
        </p:nvSpPr>
        <p:spPr>
          <a:xfrm>
            <a:off x="5292080" y="5013176"/>
            <a:ext cx="367240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Yer kabuğu kaya, taş ve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topraktan meydana gelir</a:t>
            </a:r>
            <a:endParaRPr lang="tr-TR" sz="2400" b="1" dirty="0" smtClean="0">
              <a:solidFill>
                <a:srgbClr val="C00000"/>
              </a:solidFill>
              <a:latin typeface="Arial Narrow" pitchFamily="34" charset="0"/>
            </a:endParaRPr>
          </a:p>
        </p:txBody>
      </p:sp>
      <p:pic>
        <p:nvPicPr>
          <p:cNvPr id="40" name="Picture 7" descr="arrowright">
            <a:hlinkClick r:id="rId16"/>
          </p:cNvPr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548015" flipV="1">
            <a:off x="3071465" y="5060581"/>
            <a:ext cx="242811" cy="109066"/>
          </a:xfrm>
          <a:prstGeom prst="rect">
            <a:avLst/>
          </a:prstGeom>
          <a:noFill/>
        </p:spPr>
      </p:pic>
      <p:pic>
        <p:nvPicPr>
          <p:cNvPr id="41" name="Picture 7" descr="arrowright">
            <a:hlinkClick r:id="rId16"/>
          </p:cNvPr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19623944">
            <a:off x="6670148" y="2908929"/>
            <a:ext cx="237515" cy="106687"/>
          </a:xfrm>
          <a:prstGeom prst="rect">
            <a:avLst/>
          </a:prstGeom>
          <a:noFill/>
        </p:spPr>
      </p:pic>
      <p:pic>
        <p:nvPicPr>
          <p:cNvPr id="42" name="Picture 7" descr="arrowright">
            <a:hlinkClick r:id="rId16"/>
          </p:cNvPr>
          <p:cNvPicPr>
            <a:picLocks noChangeAspect="1" noChangeArrowheads="1" noCrop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156176" y="3933056"/>
            <a:ext cx="305704" cy="137316"/>
          </a:xfrm>
          <a:prstGeom prst="rect">
            <a:avLst/>
          </a:prstGeom>
          <a:noFill/>
        </p:spPr>
      </p:pic>
      <p:sp>
        <p:nvSpPr>
          <p:cNvPr id="43" name="42 Dikdörtgen"/>
          <p:cNvSpPr/>
          <p:nvPr/>
        </p:nvSpPr>
        <p:spPr>
          <a:xfrm>
            <a:off x="6228184" y="2564904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000" b="1" i="1" dirty="0" smtClean="0">
                <a:solidFill>
                  <a:srgbClr val="C00000"/>
                </a:solidFill>
                <a:latin typeface="Arial Narrow" pitchFamily="34" charset="0"/>
              </a:rPr>
              <a:t>Dağlar</a:t>
            </a:r>
          </a:p>
        </p:txBody>
      </p:sp>
      <p:sp>
        <p:nvSpPr>
          <p:cNvPr id="44" name="43 Dikdörtgen"/>
          <p:cNvSpPr/>
          <p:nvPr/>
        </p:nvSpPr>
        <p:spPr>
          <a:xfrm>
            <a:off x="6228184" y="3789040"/>
            <a:ext cx="122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000" b="1" i="1" dirty="0" smtClean="0">
                <a:solidFill>
                  <a:srgbClr val="C00000"/>
                </a:solidFill>
                <a:latin typeface="Arial Narrow" pitchFamily="34" charset="0"/>
              </a:rPr>
              <a:t>Ovalar</a:t>
            </a:r>
          </a:p>
        </p:txBody>
      </p:sp>
      <p:sp>
        <p:nvSpPr>
          <p:cNvPr id="45" name="44 Dikdörtgen"/>
          <p:cNvSpPr/>
          <p:nvPr/>
        </p:nvSpPr>
        <p:spPr>
          <a:xfrm>
            <a:off x="2627784" y="5157192"/>
            <a:ext cx="16561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000" b="1" i="1" dirty="0" smtClean="0">
                <a:solidFill>
                  <a:srgbClr val="C00000"/>
                </a:solidFill>
                <a:latin typeface="Arial Narrow" pitchFamily="34" charset="0"/>
              </a:rPr>
              <a:t>Deniz tabanı</a:t>
            </a:r>
          </a:p>
        </p:txBody>
      </p:sp>
      <p:pic>
        <p:nvPicPr>
          <p:cNvPr id="51" name="Picture 5">
            <a:hlinkClick r:id="" action="ppaction://hlinkshowjump?jump=nextslide" highlightClick="1">
              <a:snd r:embed="rId18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" name="Picture 6">
            <a:hlinkClick r:id="" action="ppaction://hlinkshowjump?jump=previousslide" highlightClick="1">
              <a:snd r:embed="rId18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" name="Picture 3">
            <a:hlinkClick r:id="rId21" action="ppaction://hlinksldjump" highlightClick="1">
              <a:snd r:embed="rId18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2">
            <a:hlinkClick r:id="" action="ppaction://hlinkshowjump?jump=endshow" highlightClick="1">
              <a:snd r:embed="rId18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" name="55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7" name="56 Metin kutusu"/>
          <p:cNvSpPr txBox="1"/>
          <p:nvPr/>
        </p:nvSpPr>
        <p:spPr>
          <a:xfrm rot="16200000">
            <a:off x="-356506" y="327539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3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8" grpId="0" animBg="1"/>
      <p:bldP spid="39" grpId="0"/>
      <p:bldP spid="43" grpId="0"/>
      <p:bldP spid="44" grpId="0"/>
      <p:bldP spid="4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47" name="23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tr-TR" sz="2600" dirty="0"/>
          </a:p>
        </p:txBody>
      </p:sp>
      <p:sp>
        <p:nvSpPr>
          <p:cNvPr id="34" name="33 Dikdörtgen"/>
          <p:cNvSpPr/>
          <p:nvPr/>
        </p:nvSpPr>
        <p:spPr>
          <a:xfrm>
            <a:off x="179512" y="26064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latin typeface="Arial Narrow" pitchFamily="34" charset="0"/>
              </a:rPr>
              <a:t>Dünya’mızın Günlük Hareketinin Sonuçları Nelerdir?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48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" name="Picture 6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3">
            <a:hlinkClick r:id="rId6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6" descr="bgstar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1701899"/>
            <a:ext cx="4410922" cy="3239269"/>
          </a:xfrm>
          <a:prstGeom prst="rect">
            <a:avLst/>
          </a:prstGeom>
          <a:noFill/>
          <a:ln w="57150">
            <a:solidFill>
              <a:srgbClr val="CC0066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2061939"/>
            <a:ext cx="11906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31 Dikdörtgen"/>
          <p:cNvSpPr/>
          <p:nvPr/>
        </p:nvSpPr>
        <p:spPr>
          <a:xfrm>
            <a:off x="4427984" y="3070051"/>
            <a:ext cx="864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Arial Narrow" pitchFamily="34" charset="0"/>
              </a:rPr>
              <a:t>Güneş</a:t>
            </a: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37" name="Picture 15" descr="mundo.gif 10689 bytes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2854027"/>
            <a:ext cx="1152128" cy="1152128"/>
          </a:xfrm>
          <a:prstGeom prst="rect">
            <a:avLst/>
          </a:prstGeom>
          <a:noFill/>
        </p:spPr>
      </p:pic>
      <p:sp>
        <p:nvSpPr>
          <p:cNvPr id="40" name="39 Oval"/>
          <p:cNvSpPr/>
          <p:nvPr/>
        </p:nvSpPr>
        <p:spPr>
          <a:xfrm>
            <a:off x="7308304" y="2854027"/>
            <a:ext cx="1152128" cy="1152128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84368" y="2854027"/>
            <a:ext cx="720080" cy="125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48 Dikdörtgen"/>
          <p:cNvSpPr/>
          <p:nvPr/>
        </p:nvSpPr>
        <p:spPr>
          <a:xfrm>
            <a:off x="8244408" y="4078163"/>
            <a:ext cx="720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Arial Narrow" pitchFamily="34" charset="0"/>
              </a:rPr>
              <a:t>gece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51" name="50 Dikdörtgen"/>
          <p:cNvSpPr/>
          <p:nvPr/>
        </p:nvSpPr>
        <p:spPr>
          <a:xfrm>
            <a:off x="6804248" y="2349971"/>
            <a:ext cx="1008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Arial Narrow" pitchFamily="34" charset="0"/>
              </a:rPr>
              <a:t>gündüz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61" name="60 Serbest Form"/>
          <p:cNvSpPr/>
          <p:nvPr/>
        </p:nvSpPr>
        <p:spPr>
          <a:xfrm>
            <a:off x="7164289" y="2782019"/>
            <a:ext cx="360040" cy="654692"/>
          </a:xfrm>
          <a:custGeom>
            <a:avLst/>
            <a:gdLst>
              <a:gd name="connsiteX0" fmla="*/ 953403 w 953403"/>
              <a:gd name="connsiteY0" fmla="*/ 1230756 h 1230756"/>
              <a:gd name="connsiteX1" fmla="*/ 4334 w 953403"/>
              <a:gd name="connsiteY1" fmla="*/ 1230756 h 1230756"/>
              <a:gd name="connsiteX2" fmla="*/ 0 w 953403"/>
              <a:gd name="connsiteY2" fmla="*/ 0 h 123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3403" h="1230756">
                <a:moveTo>
                  <a:pt x="953403" y="1230756"/>
                </a:moveTo>
                <a:lnTo>
                  <a:pt x="4334" y="1230756"/>
                </a:lnTo>
                <a:cubicBezTo>
                  <a:pt x="2889" y="820504"/>
                  <a:pt x="1445" y="410252"/>
                  <a:pt x="0" y="0"/>
                </a:cubicBezTo>
              </a:path>
            </a:pathLst>
          </a:custGeom>
          <a:ln w="19050">
            <a:solidFill>
              <a:schemeClr val="bg1">
                <a:lumMod val="95000"/>
              </a:schemeClr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64 Serbest Form"/>
          <p:cNvSpPr/>
          <p:nvPr/>
        </p:nvSpPr>
        <p:spPr>
          <a:xfrm flipH="1" flipV="1">
            <a:off x="8100390" y="3430091"/>
            <a:ext cx="432049" cy="720080"/>
          </a:xfrm>
          <a:custGeom>
            <a:avLst/>
            <a:gdLst>
              <a:gd name="connsiteX0" fmla="*/ 953403 w 953403"/>
              <a:gd name="connsiteY0" fmla="*/ 1230756 h 1230756"/>
              <a:gd name="connsiteX1" fmla="*/ 4334 w 953403"/>
              <a:gd name="connsiteY1" fmla="*/ 1230756 h 1230756"/>
              <a:gd name="connsiteX2" fmla="*/ 0 w 953403"/>
              <a:gd name="connsiteY2" fmla="*/ 0 h 123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3403" h="1230756">
                <a:moveTo>
                  <a:pt x="953403" y="1230756"/>
                </a:moveTo>
                <a:lnTo>
                  <a:pt x="4334" y="1230756"/>
                </a:lnTo>
                <a:cubicBezTo>
                  <a:pt x="2889" y="820504"/>
                  <a:pt x="1445" y="410252"/>
                  <a:pt x="0" y="0"/>
                </a:cubicBezTo>
              </a:path>
            </a:pathLst>
          </a:custGeom>
          <a:ln w="19050">
            <a:solidFill>
              <a:schemeClr val="bg1">
                <a:lumMod val="95000"/>
              </a:schemeClr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9" name="68 Düz Ok Bağlayıcısı"/>
          <p:cNvCxnSpPr/>
          <p:nvPr/>
        </p:nvCxnSpPr>
        <p:spPr>
          <a:xfrm>
            <a:off x="5580112" y="3429000"/>
            <a:ext cx="864096" cy="1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Düz Ok Bağlayıcısı"/>
          <p:cNvCxnSpPr/>
          <p:nvPr/>
        </p:nvCxnSpPr>
        <p:spPr>
          <a:xfrm>
            <a:off x="5508104" y="2996952"/>
            <a:ext cx="8640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Düz Ok Bağlayıcısı"/>
          <p:cNvCxnSpPr/>
          <p:nvPr/>
        </p:nvCxnSpPr>
        <p:spPr>
          <a:xfrm>
            <a:off x="5436096" y="3861048"/>
            <a:ext cx="936104" cy="1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17 Dikdörtgen"/>
          <p:cNvSpPr/>
          <p:nvPr/>
        </p:nvSpPr>
        <p:spPr>
          <a:xfrm>
            <a:off x="467544" y="908720"/>
            <a:ext cx="3816424" cy="522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6600"/>
                </a:solidFill>
                <a:latin typeface="Arial Narrow" pitchFamily="34" charset="0"/>
              </a:rPr>
              <a:t>Dünya’nın kendi etrafında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6600"/>
                </a:solidFill>
                <a:latin typeface="Arial Narrow" pitchFamily="34" charset="0"/>
              </a:rPr>
              <a:t>dönmesi sonucunda gece ve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6600"/>
                </a:solidFill>
                <a:latin typeface="Arial Narrow" pitchFamily="34" charset="0"/>
              </a:rPr>
              <a:t>gündüz oluşur. 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tr-TR" sz="800" b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endParaRPr lang="tr-TR" sz="200" b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Arial Narrow" pitchFamily="34" charset="0"/>
              </a:rPr>
              <a:t>Dünya kendi etrafında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Arial Narrow" pitchFamily="34" charset="0"/>
              </a:rPr>
              <a:t>dönerken Güneş’e dönük olan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Arial Narrow" pitchFamily="34" charset="0"/>
              </a:rPr>
              <a:t>yüzü aydınlık olur. Burada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FF"/>
                </a:solidFill>
                <a:latin typeface="Arial Narrow" pitchFamily="34" charset="0"/>
              </a:rPr>
              <a:t>gündüz yaşanır. </a:t>
            </a:r>
          </a:p>
          <a:p>
            <a:pPr marL="342900" lvl="0" indent="-342900">
              <a:spcBef>
                <a:spcPct val="20000"/>
              </a:spcBef>
              <a:defRPr/>
            </a:pPr>
            <a:endParaRPr lang="tr-TR" sz="800" b="1" dirty="0" smtClean="0">
              <a:solidFill>
                <a:srgbClr val="0000FF"/>
              </a:solidFill>
              <a:latin typeface="Arial Narrow" pitchFamily="34" charset="0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CC0000"/>
                </a:solidFill>
                <a:latin typeface="Arial Narrow" pitchFamily="34" charset="0"/>
              </a:rPr>
              <a:t>Dünya’nın Güneş’e dönük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CC0000"/>
                </a:solidFill>
                <a:latin typeface="Arial Narrow" pitchFamily="34" charset="0"/>
              </a:rPr>
              <a:t>olmayan yüzü ise ışık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CC0000"/>
                </a:solidFill>
                <a:latin typeface="Arial Narrow" pitchFamily="34" charset="0"/>
              </a:rPr>
              <a:t>alamadığı için karanlıkta kalır.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CC0000"/>
                </a:solidFill>
                <a:latin typeface="Arial Narrow" pitchFamily="34" charset="0"/>
              </a:rPr>
              <a:t>Burada da gece yaşanır. </a:t>
            </a:r>
          </a:p>
        </p:txBody>
      </p:sp>
      <p:sp>
        <p:nvSpPr>
          <p:cNvPr id="36" name="35 Oval"/>
          <p:cNvSpPr/>
          <p:nvPr/>
        </p:nvSpPr>
        <p:spPr>
          <a:xfrm>
            <a:off x="323528" y="105273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37 Oval"/>
          <p:cNvSpPr/>
          <p:nvPr/>
        </p:nvSpPr>
        <p:spPr>
          <a:xfrm>
            <a:off x="323528" y="256490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38 Oval"/>
          <p:cNvSpPr/>
          <p:nvPr/>
        </p:nvSpPr>
        <p:spPr>
          <a:xfrm>
            <a:off x="323528" y="443711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15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58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>
            <a:hlinkClick r:id="rId2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72035"/>
            <a:ext cx="576000" cy="58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8000" y="6280006"/>
            <a:ext cx="576000" cy="5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10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BİLGİ KUTUSU 1</a:t>
            </a:r>
            <a:endParaRPr lang="tr-TR" sz="2800" b="1" dirty="0" smtClean="0"/>
          </a:p>
        </p:txBody>
      </p:sp>
      <p:pic>
        <p:nvPicPr>
          <p:cNvPr id="12" name="Picture 3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5062" y="0"/>
            <a:ext cx="61893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Dikdörtgen"/>
          <p:cNvSpPr/>
          <p:nvPr/>
        </p:nvSpPr>
        <p:spPr>
          <a:xfrm>
            <a:off x="683568" y="2132856"/>
            <a:ext cx="3312368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800" dirty="0" smtClean="0">
                <a:solidFill>
                  <a:srgbClr val="D60093"/>
                </a:solidFill>
                <a:latin typeface="Arial Narrow" pitchFamily="34" charset="0"/>
              </a:rPr>
              <a:t>Güneş’in doğduğu yön doğu, battığı yön batı olarak adlandırılır. Bu adlandırma sayesinde yönler bulunabilir. </a:t>
            </a:r>
          </a:p>
        </p:txBody>
      </p:sp>
      <p:pic>
        <p:nvPicPr>
          <p:cNvPr id="17" name="Picture 6" descr="bgstar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1701899"/>
            <a:ext cx="4410922" cy="3239269"/>
          </a:xfrm>
          <a:prstGeom prst="rect">
            <a:avLst/>
          </a:prstGeom>
          <a:noFill/>
          <a:ln w="57150">
            <a:solidFill>
              <a:srgbClr val="CC0066"/>
            </a:solidFill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2061939"/>
            <a:ext cx="11906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Dikdörtgen"/>
          <p:cNvSpPr/>
          <p:nvPr/>
        </p:nvSpPr>
        <p:spPr>
          <a:xfrm>
            <a:off x="4427984" y="3070051"/>
            <a:ext cx="8640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Arial Narrow" pitchFamily="34" charset="0"/>
              </a:rPr>
              <a:t>Güneş</a:t>
            </a:r>
            <a:endParaRPr lang="tr-TR" sz="2000" b="1" dirty="0">
              <a:solidFill>
                <a:schemeClr val="bg1"/>
              </a:solidFill>
            </a:endParaRPr>
          </a:p>
        </p:txBody>
      </p:sp>
      <p:pic>
        <p:nvPicPr>
          <p:cNvPr id="21" name="Picture 15" descr="mundo.gif 10689 bytes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2854027"/>
            <a:ext cx="1152128" cy="1152128"/>
          </a:xfrm>
          <a:prstGeom prst="rect">
            <a:avLst/>
          </a:prstGeom>
          <a:noFill/>
        </p:spPr>
      </p:pic>
      <p:sp>
        <p:nvSpPr>
          <p:cNvPr id="22" name="21 Oval"/>
          <p:cNvSpPr/>
          <p:nvPr/>
        </p:nvSpPr>
        <p:spPr>
          <a:xfrm>
            <a:off x="7308304" y="2854027"/>
            <a:ext cx="1152128" cy="1152128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84368" y="2854027"/>
            <a:ext cx="720080" cy="125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25 Dikdörtgen"/>
          <p:cNvSpPr/>
          <p:nvPr/>
        </p:nvSpPr>
        <p:spPr>
          <a:xfrm>
            <a:off x="8244408" y="4078163"/>
            <a:ext cx="7200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Arial Narrow" pitchFamily="34" charset="0"/>
              </a:rPr>
              <a:t>gece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7" name="26 Dikdörtgen"/>
          <p:cNvSpPr/>
          <p:nvPr/>
        </p:nvSpPr>
        <p:spPr>
          <a:xfrm>
            <a:off x="6804248" y="2349971"/>
            <a:ext cx="10081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dirty="0" smtClean="0">
                <a:solidFill>
                  <a:schemeClr val="bg1"/>
                </a:solidFill>
                <a:latin typeface="Arial Narrow" pitchFamily="34" charset="0"/>
              </a:rPr>
              <a:t>gündüz</a:t>
            </a:r>
            <a:endParaRPr lang="tr-TR" sz="2000" b="1" dirty="0">
              <a:solidFill>
                <a:schemeClr val="bg1"/>
              </a:solidFill>
            </a:endParaRPr>
          </a:p>
        </p:txBody>
      </p:sp>
      <p:sp>
        <p:nvSpPr>
          <p:cNvPr id="28" name="27 Serbest Form"/>
          <p:cNvSpPr/>
          <p:nvPr/>
        </p:nvSpPr>
        <p:spPr>
          <a:xfrm>
            <a:off x="7164289" y="2782019"/>
            <a:ext cx="360040" cy="654692"/>
          </a:xfrm>
          <a:custGeom>
            <a:avLst/>
            <a:gdLst>
              <a:gd name="connsiteX0" fmla="*/ 953403 w 953403"/>
              <a:gd name="connsiteY0" fmla="*/ 1230756 h 1230756"/>
              <a:gd name="connsiteX1" fmla="*/ 4334 w 953403"/>
              <a:gd name="connsiteY1" fmla="*/ 1230756 h 1230756"/>
              <a:gd name="connsiteX2" fmla="*/ 0 w 953403"/>
              <a:gd name="connsiteY2" fmla="*/ 0 h 123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3403" h="1230756">
                <a:moveTo>
                  <a:pt x="953403" y="1230756"/>
                </a:moveTo>
                <a:lnTo>
                  <a:pt x="4334" y="1230756"/>
                </a:lnTo>
                <a:cubicBezTo>
                  <a:pt x="2889" y="820504"/>
                  <a:pt x="1445" y="410252"/>
                  <a:pt x="0" y="0"/>
                </a:cubicBezTo>
              </a:path>
            </a:pathLst>
          </a:custGeom>
          <a:ln w="19050">
            <a:solidFill>
              <a:schemeClr val="bg1">
                <a:lumMod val="95000"/>
              </a:schemeClr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30 Serbest Form"/>
          <p:cNvSpPr/>
          <p:nvPr/>
        </p:nvSpPr>
        <p:spPr>
          <a:xfrm flipH="1" flipV="1">
            <a:off x="8100390" y="3430091"/>
            <a:ext cx="432049" cy="720080"/>
          </a:xfrm>
          <a:custGeom>
            <a:avLst/>
            <a:gdLst>
              <a:gd name="connsiteX0" fmla="*/ 953403 w 953403"/>
              <a:gd name="connsiteY0" fmla="*/ 1230756 h 1230756"/>
              <a:gd name="connsiteX1" fmla="*/ 4334 w 953403"/>
              <a:gd name="connsiteY1" fmla="*/ 1230756 h 1230756"/>
              <a:gd name="connsiteX2" fmla="*/ 0 w 953403"/>
              <a:gd name="connsiteY2" fmla="*/ 0 h 123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53403" h="1230756">
                <a:moveTo>
                  <a:pt x="953403" y="1230756"/>
                </a:moveTo>
                <a:lnTo>
                  <a:pt x="4334" y="1230756"/>
                </a:lnTo>
                <a:cubicBezTo>
                  <a:pt x="2889" y="820504"/>
                  <a:pt x="1445" y="410252"/>
                  <a:pt x="0" y="0"/>
                </a:cubicBezTo>
              </a:path>
            </a:pathLst>
          </a:custGeom>
          <a:ln w="19050">
            <a:solidFill>
              <a:schemeClr val="bg1">
                <a:lumMod val="95000"/>
              </a:schemeClr>
            </a:solidFill>
            <a:headEnd type="oval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32" name="31 Düz Ok Bağlayıcısı"/>
          <p:cNvCxnSpPr/>
          <p:nvPr/>
        </p:nvCxnSpPr>
        <p:spPr>
          <a:xfrm>
            <a:off x="5580112" y="3429000"/>
            <a:ext cx="864096" cy="1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Düz Ok Bağlayıcısı"/>
          <p:cNvCxnSpPr/>
          <p:nvPr/>
        </p:nvCxnSpPr>
        <p:spPr>
          <a:xfrm>
            <a:off x="5508104" y="2996952"/>
            <a:ext cx="864096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Düz Ok Bağlayıcısı"/>
          <p:cNvCxnSpPr/>
          <p:nvPr/>
        </p:nvCxnSpPr>
        <p:spPr>
          <a:xfrm>
            <a:off x="5436096" y="3861048"/>
            <a:ext cx="936104" cy="1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8487184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1905000" cy="1905000"/>
          </a:xfrm>
          <a:prstGeom prst="rect">
            <a:avLst/>
          </a:prstGeom>
          <a:noFill/>
        </p:spPr>
      </p:pic>
      <p:pic>
        <p:nvPicPr>
          <p:cNvPr id="18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509120"/>
            <a:ext cx="1905000" cy="1905000"/>
          </a:xfrm>
          <a:prstGeom prst="rect">
            <a:avLst/>
          </a:prstGeom>
          <a:noFill/>
        </p:spPr>
      </p:pic>
      <p:sp>
        <p:nvSpPr>
          <p:cNvPr id="17" name="16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83979"/>
            <a:ext cx="576000" cy="57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8384" y="6276389"/>
            <a:ext cx="575616" cy="58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23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24 Metin kutusu"/>
          <p:cNvSpPr txBox="1"/>
          <p:nvPr/>
        </p:nvSpPr>
        <p:spPr>
          <a:xfrm rot="16200000">
            <a:off x="-412452" y="3229321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59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23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endParaRPr lang="tr-TR" sz="2600" dirty="0"/>
          </a:p>
        </p:txBody>
      </p:sp>
      <p:sp>
        <p:nvSpPr>
          <p:cNvPr id="15" name="14 Dikdörtgen"/>
          <p:cNvSpPr/>
          <p:nvPr/>
        </p:nvSpPr>
        <p:spPr>
          <a:xfrm>
            <a:off x="179512" y="260648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  <a:latin typeface="Arial Narrow" pitchFamily="34" charset="0"/>
              </a:rPr>
              <a:t>Dünya’mızın Günlük Hareketinin Sonuçları Nelerdir?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23" name="Picture 3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1172" y="0"/>
            <a:ext cx="612828" cy="54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15 Dikdörtgen"/>
          <p:cNvSpPr/>
          <p:nvPr/>
        </p:nvSpPr>
        <p:spPr>
          <a:xfrm>
            <a:off x="1763688" y="980728"/>
            <a:ext cx="5544616" cy="51125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18 Dikdörtgen"/>
          <p:cNvSpPr/>
          <p:nvPr/>
        </p:nvSpPr>
        <p:spPr>
          <a:xfrm>
            <a:off x="2123728" y="1124744"/>
            <a:ext cx="504056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 Gün içinde gölge boylarının değişmesinin nedeni de Dünya’nın kendi etrafında dönmesidir. </a:t>
            </a:r>
          </a:p>
          <a:p>
            <a:pPr>
              <a:lnSpc>
                <a:spcPts val="3600"/>
              </a:lnSpc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tr-TR" sz="2400" dirty="0" smtClean="0">
                <a:solidFill>
                  <a:srgbClr val="D60093"/>
                </a:solidFill>
                <a:latin typeface="Arial Narrow" pitchFamily="34" charset="0"/>
              </a:rPr>
              <a:t>Güneş ışınlarının Dünya’mıza dik geldiği öğle saatlerinde gölge boyu kısadır. </a:t>
            </a:r>
          </a:p>
          <a:p>
            <a:pPr>
              <a:lnSpc>
                <a:spcPts val="3600"/>
              </a:lnSpc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tr-TR" sz="2400" dirty="0" smtClean="0">
                <a:solidFill>
                  <a:srgbClr val="9900CC"/>
                </a:solidFill>
                <a:latin typeface="Arial Narrow" pitchFamily="34" charset="0"/>
              </a:rPr>
              <a:t>Sabah ve akşam saatlerinde ise gölge boyu uzundur. </a:t>
            </a:r>
          </a:p>
          <a:p>
            <a:pPr>
              <a:lnSpc>
                <a:spcPts val="3600"/>
              </a:lnSpc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 </a:t>
            </a:r>
            <a:r>
              <a:rPr lang="tr-TR" sz="2400" dirty="0" smtClean="0">
                <a:solidFill>
                  <a:srgbClr val="008000"/>
                </a:solidFill>
                <a:latin typeface="Arial Narrow" pitchFamily="34" charset="0"/>
              </a:rPr>
              <a:t>Gün içinde Güneş’i farklı konumlarda görmemizin nedeni de Dünya’nın kendi etrafında yaptığı dönme hareketidir. </a:t>
            </a:r>
          </a:p>
        </p:txBody>
      </p:sp>
    </p:spTree>
    <p:extLst>
      <p:ext uri="{BB962C8B-B14F-4D97-AF65-F5344CB8AC3E}">
        <p14:creationId xmlns:p14="http://schemas.microsoft.com/office/powerpoint/2010/main" xmlns="" val="328996396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Katlanmış Nesne"/>
          <p:cNvSpPr/>
          <p:nvPr/>
        </p:nvSpPr>
        <p:spPr>
          <a:xfrm>
            <a:off x="971600" y="1340768"/>
            <a:ext cx="7560840" cy="3960440"/>
          </a:xfrm>
          <a:prstGeom prst="foldedCorner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3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5144"/>
            <a:ext cx="1905000" cy="1905000"/>
          </a:xfrm>
          <a:prstGeom prst="rect">
            <a:avLst/>
          </a:prstGeom>
          <a:noFill/>
        </p:spPr>
      </p:pic>
      <p:pic>
        <p:nvPicPr>
          <p:cNvPr id="18" name="Picture 16" descr="firewrk6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4509120"/>
            <a:ext cx="1905000" cy="1905000"/>
          </a:xfrm>
          <a:prstGeom prst="rect">
            <a:avLst/>
          </a:prstGeom>
          <a:noFill/>
        </p:spPr>
      </p:pic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043608" y="1700808"/>
            <a:ext cx="712879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tr-TR" sz="6600" b="1" dirty="0" smtClean="0">
                <a:solidFill>
                  <a:srgbClr val="FF0000"/>
                </a:solidFill>
                <a:effectLst/>
                <a:latin typeface="Arial Narrow" pitchFamily="34" charset="0"/>
              </a:rPr>
              <a:t>Dünyamızın Güneş </a:t>
            </a:r>
          </a:p>
          <a:p>
            <a:pPr algn="ctr"/>
            <a:r>
              <a:rPr lang="tr-TR" sz="6600" b="1" dirty="0" smtClean="0">
                <a:solidFill>
                  <a:srgbClr val="FF0000"/>
                </a:solidFill>
                <a:effectLst/>
                <a:latin typeface="Arial Narrow" pitchFamily="34" charset="0"/>
              </a:rPr>
              <a:t>Etrafında Dönüşü</a:t>
            </a:r>
            <a:endParaRPr lang="tr-TR" sz="6600" b="1" dirty="0">
              <a:solidFill>
                <a:srgbClr val="FF3300"/>
              </a:solidFill>
              <a:effectLst/>
              <a:latin typeface="Arial Narrow" pitchFamily="34" charset="0"/>
            </a:endParaRPr>
          </a:p>
        </p:txBody>
      </p:sp>
      <p:pic>
        <p:nvPicPr>
          <p:cNvPr id="12" name="Picture 4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936" y="6281936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>
            <a:hlinkClick r:id="rId5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14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66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15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60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5">
            <a:hlinkClick r:id="" action="ppaction://hlinkshowjump?jump=previous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288022"/>
            <a:ext cx="576000" cy="56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440" y="0"/>
            <a:ext cx="611560" cy="56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Dünyamızın Güneş Etrafında Dönüşü:</a:t>
            </a:r>
            <a:endParaRPr lang="tr-TR" sz="2800" b="1" dirty="0"/>
          </a:p>
        </p:txBody>
      </p:sp>
      <p:sp>
        <p:nvSpPr>
          <p:cNvPr id="24" name="23 Dikdörtgen"/>
          <p:cNvSpPr/>
          <p:nvPr/>
        </p:nvSpPr>
        <p:spPr>
          <a:xfrm>
            <a:off x="720080" y="4725144"/>
            <a:ext cx="82444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Dünya’mızın Güneş’in etrafındaki hareketine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dolanma hareketi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denir. </a:t>
            </a:r>
          </a:p>
        </p:txBody>
      </p:sp>
      <p:pic>
        <p:nvPicPr>
          <p:cNvPr id="32" name="Picture 6" descr="bgsta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7056784" cy="3467905"/>
          </a:xfrm>
          <a:prstGeom prst="rect">
            <a:avLst/>
          </a:prstGeom>
          <a:noFill/>
          <a:ln w="57150">
            <a:solidFill>
              <a:srgbClr val="CC0066"/>
            </a:solidFill>
          </a:ln>
        </p:spPr>
      </p:pic>
      <p:sp>
        <p:nvSpPr>
          <p:cNvPr id="33" name="Rectangle 3"/>
          <p:cNvSpPr txBox="1">
            <a:spLocks noChangeArrowheads="1"/>
          </p:cNvSpPr>
          <p:nvPr/>
        </p:nvSpPr>
        <p:spPr>
          <a:xfrm>
            <a:off x="467544" y="1700808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35" name="Picture 15" descr="mundo.gif 10689 byte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556792"/>
            <a:ext cx="504056" cy="504056"/>
          </a:xfrm>
          <a:prstGeom prst="rect">
            <a:avLst/>
          </a:prstGeom>
          <a:noFill/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844824"/>
            <a:ext cx="1438149" cy="141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>
            <a:hlinkClick r:id="rId6" action="ppaction://hlinksldjump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6381328"/>
            <a:ext cx="273630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>
            <a:hlinkClick r:id="" action="ppaction://hlinkshowjump?jump=previousslide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309320"/>
            <a:ext cx="543043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>
            <a:hlinkClick r:id="" action="ppaction://hlinkshowjump?jump=nextslide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600957" y="6309320"/>
            <a:ext cx="543043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>
            <a:hlinkClick r:id="" action="ppaction://hlinkshowjump?jump=endshow" highlightClick="1">
              <a:snd r:embed="rId7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25699" y="0"/>
            <a:ext cx="61830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19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00FF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20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61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Oval"/>
          <p:cNvSpPr/>
          <p:nvPr/>
        </p:nvSpPr>
        <p:spPr>
          <a:xfrm>
            <a:off x="539552" y="4941168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22 Oval"/>
          <p:cNvSpPr/>
          <p:nvPr/>
        </p:nvSpPr>
        <p:spPr>
          <a:xfrm>
            <a:off x="539552" y="5445224"/>
            <a:ext cx="144016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24 Dikdörtgen"/>
          <p:cNvSpPr/>
          <p:nvPr/>
        </p:nvSpPr>
        <p:spPr>
          <a:xfrm>
            <a:off x="683568" y="5187594"/>
            <a:ext cx="82089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Dünya’mız, Güneş’in etrafındaki dolanımını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365 gün 6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saatte tamamlar. </a:t>
            </a: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2.59259E-6 C 0.17482 2.59259E-6 0.31111 0.06805 0.31111 0.15231 C 0.31111 0.23611 0.17482 0.30486 0.00781 0.30486 C -0.15921 0.30486 -0.29462 0.23611 -0.29462 0.15231 C -0.29462 0.06805 -0.15921 2.59259E-6 0.00781 2.59259E-6 Z " pathEditMode="relative" rAng="0" ptsTypes="fffff">
                                      <p:cBhvr>
                                        <p:cTn id="16" dur="2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2" grpId="0" animBg="1"/>
      <p:bldP spid="23" grpId="0" animBg="1"/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32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99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33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62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1">
            <a:hlinkClick r:id="rId3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6381328"/>
            <a:ext cx="2636937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>
            <a:hlinkClick r:id="" action="ppaction://hlinkshowjump?jump=previousslide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6309321"/>
            <a:ext cx="544973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4">
            <a:hlinkClick r:id="" action="ppaction://hlinkshowjump?jump=nextslide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9003" y="6309320"/>
            <a:ext cx="544997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Dünyamızın Güneş Etrafında Dönüşü:</a:t>
            </a:r>
            <a:endParaRPr lang="tr-TR" sz="2800" b="1" dirty="0"/>
          </a:p>
        </p:txBody>
      </p:sp>
      <p:pic>
        <p:nvPicPr>
          <p:cNvPr id="14" name="Picture 2">
            <a:hlinkClick r:id="" action="ppaction://hlinkshowjump?jump=endshow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95928" y="0"/>
            <a:ext cx="648072" cy="57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Dikdörtgen"/>
          <p:cNvSpPr/>
          <p:nvPr/>
        </p:nvSpPr>
        <p:spPr>
          <a:xfrm>
            <a:off x="1907704" y="1124744"/>
            <a:ext cx="4968552" cy="489654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15 Dikdörtgen"/>
          <p:cNvSpPr/>
          <p:nvPr/>
        </p:nvSpPr>
        <p:spPr>
          <a:xfrm>
            <a:off x="1979712" y="1196752"/>
            <a:ext cx="48965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Dolanma Hareketi ve Sonuçları </a:t>
            </a:r>
          </a:p>
          <a:p>
            <a:endParaRPr lang="tr-TR" sz="24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Dünya’mızın Güneş’in etrafındaki   </a:t>
            </a:r>
          </a:p>
          <a:p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   hareketine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dolanma hareketi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denir. </a:t>
            </a:r>
          </a:p>
          <a:p>
            <a:endParaRPr lang="tr-TR" sz="24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Dünya’mız, Güneş’in etrafındaki </a:t>
            </a:r>
          </a:p>
          <a:p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   dolanımını 365 gün 6 saatte tamamlar. </a:t>
            </a:r>
          </a:p>
          <a:p>
            <a:endParaRPr lang="tr-TR" sz="24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Bu süreye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bir yıl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adı verilir. </a:t>
            </a:r>
          </a:p>
          <a:p>
            <a:endParaRPr lang="tr-TR" sz="24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Dünya’mızın Güneş’in etrafında bir tam </a:t>
            </a:r>
          </a:p>
          <a:p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    dolanımına 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yıllık hareket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denir.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615740"/>
      </p:ext>
    </p:extLst>
  </p:cSld>
  <p:clrMapOvr>
    <a:masterClrMapping/>
  </p:clrMapOvr>
  <p:transition spd="med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14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15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63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2">
            <a:hlinkClick r:id="rId2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72035"/>
            <a:ext cx="576000" cy="58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8000" y="6280006"/>
            <a:ext cx="576000" cy="5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Dikdörtgen"/>
          <p:cNvSpPr/>
          <p:nvPr/>
        </p:nvSpPr>
        <p:spPr>
          <a:xfrm>
            <a:off x="1907704" y="1124744"/>
            <a:ext cx="4824536" cy="48965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29 Dikdörtgen"/>
          <p:cNvSpPr/>
          <p:nvPr/>
        </p:nvSpPr>
        <p:spPr>
          <a:xfrm>
            <a:off x="2051720" y="1484784"/>
            <a:ext cx="46085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9900CC"/>
                </a:solidFill>
                <a:latin typeface="Arial Narrow" pitchFamily="34" charset="0"/>
              </a:rPr>
              <a:t> </a:t>
            </a:r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Bir yıl 365 gün 6 saattir. </a:t>
            </a:r>
          </a:p>
          <a:p>
            <a:endParaRPr lang="tr-TR" sz="2400" dirty="0" smtClean="0">
              <a:solidFill>
                <a:srgbClr val="CC0066"/>
              </a:solidFill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 6 saatlik süre 4 yılda bir, 1 gün eder. </a:t>
            </a:r>
          </a:p>
          <a:p>
            <a:endParaRPr lang="tr-TR" sz="2400" dirty="0" smtClean="0">
              <a:solidFill>
                <a:srgbClr val="CC0066"/>
              </a:solidFill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 Bu 1 gün, 4 yılda bir şubat ayına  </a:t>
            </a:r>
          </a:p>
          <a:p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   eklenir. </a:t>
            </a:r>
          </a:p>
          <a:p>
            <a:endParaRPr lang="tr-TR" sz="2400" dirty="0" smtClean="0">
              <a:solidFill>
                <a:srgbClr val="CC0066"/>
              </a:solidFill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 Şubat ayı 4 yılda bir 29 gün olur. </a:t>
            </a:r>
          </a:p>
          <a:p>
            <a:endParaRPr lang="tr-TR" sz="2400" dirty="0" smtClean="0">
              <a:solidFill>
                <a:srgbClr val="CC0066"/>
              </a:solidFill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 Şubat ayının 29 gün olduğu yıla artık </a:t>
            </a:r>
          </a:p>
          <a:p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   yıl adı verilir. </a:t>
            </a:r>
            <a:endParaRPr lang="tr-TR" sz="2400" dirty="0">
              <a:solidFill>
                <a:srgbClr val="CC0066"/>
              </a:solidFill>
              <a:latin typeface="Arial Narrow" pitchFamily="34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BİLGİ KUTUSU 1</a:t>
            </a:r>
            <a:endParaRPr lang="tr-TR" sz="2800" b="1" dirty="0" smtClean="0"/>
          </a:p>
        </p:txBody>
      </p:sp>
      <p:pic>
        <p:nvPicPr>
          <p:cNvPr id="12" name="Picture 3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5062" y="0"/>
            <a:ext cx="61893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68487184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6" name="15 Dikdörtgen"/>
          <p:cNvSpPr/>
          <p:nvPr/>
        </p:nvSpPr>
        <p:spPr>
          <a:xfrm>
            <a:off x="1043608" y="5517232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Güneş ve kendi çevresinde dönerek hareket eder.</a:t>
            </a:r>
          </a:p>
        </p:txBody>
      </p:sp>
      <p:sp>
        <p:nvSpPr>
          <p:cNvPr id="24" name="23 Dikdörtgen"/>
          <p:cNvSpPr/>
          <p:nvPr/>
        </p:nvSpPr>
        <p:spPr>
          <a:xfrm>
            <a:off x="1043608" y="450912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Dünya; Güneş Sisteminde bulunan sekiz gezegenden biridir.</a:t>
            </a:r>
          </a:p>
        </p:txBody>
      </p:sp>
      <p:sp>
        <p:nvSpPr>
          <p:cNvPr id="26" name="25 Dikdörtgen"/>
          <p:cNvSpPr/>
          <p:nvPr/>
        </p:nvSpPr>
        <p:spPr>
          <a:xfrm>
            <a:off x="1043608" y="5013176"/>
            <a:ext cx="53308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Güneş’e yakınlık bakımından 3.gezegendir.</a:t>
            </a:r>
          </a:p>
        </p:txBody>
      </p:sp>
      <p:sp>
        <p:nvSpPr>
          <p:cNvPr id="28" name="27 Oval"/>
          <p:cNvSpPr/>
          <p:nvPr/>
        </p:nvSpPr>
        <p:spPr>
          <a:xfrm>
            <a:off x="899992" y="465313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28 Oval"/>
          <p:cNvSpPr/>
          <p:nvPr/>
        </p:nvSpPr>
        <p:spPr>
          <a:xfrm>
            <a:off x="899592" y="51840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30 Oval"/>
          <p:cNvSpPr/>
          <p:nvPr/>
        </p:nvSpPr>
        <p:spPr>
          <a:xfrm>
            <a:off x="899992" y="568799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980728"/>
            <a:ext cx="6840760" cy="3380077"/>
          </a:xfrm>
          <a:prstGeom prst="rect">
            <a:avLst/>
          </a:prstGeom>
          <a:noFill/>
          <a:ln w="5715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32" name="31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BİLGİ KUTUSU 2</a:t>
            </a:r>
            <a:endParaRPr lang="tr-TR" sz="2800" b="1" dirty="0" smtClean="0"/>
          </a:p>
        </p:txBody>
      </p:sp>
      <p:pic>
        <p:nvPicPr>
          <p:cNvPr id="37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3375" y="6309320"/>
            <a:ext cx="55062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309320"/>
            <a:ext cx="55063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>
            <a:hlinkClick r:id="rId8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78224" y="0"/>
            <a:ext cx="565776" cy="49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2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32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64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  <p:bldP spid="26" grpId="0"/>
      <p:bldP spid="28" grpId="0" animBg="1"/>
      <p:bldP spid="29" grpId="0" animBg="1"/>
      <p:bldP spid="31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22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24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65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7" name="26 Dikdörtgen"/>
          <p:cNvSpPr/>
          <p:nvPr/>
        </p:nvSpPr>
        <p:spPr>
          <a:xfrm>
            <a:off x="1619672" y="1196752"/>
            <a:ext cx="5832648" cy="2808312"/>
          </a:xfrm>
          <a:prstGeom prst="rect">
            <a:avLst/>
          </a:prstGeom>
          <a:solidFill>
            <a:srgbClr val="000000"/>
          </a:solidFill>
          <a:ln w="571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27 Dikdörtgen"/>
          <p:cNvSpPr/>
          <p:nvPr/>
        </p:nvSpPr>
        <p:spPr>
          <a:xfrm>
            <a:off x="971600" y="4365104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Dünya’nın Güneşe olan uzaklığı yaklaşık 150 milyon </a:t>
            </a:r>
            <a:r>
              <a:rPr lang="tr-TR" sz="2400" b="1" dirty="0" err="1" smtClean="0">
                <a:solidFill>
                  <a:srgbClr val="0000CC"/>
                </a:solidFill>
                <a:latin typeface="Arial Narrow" pitchFamily="34" charset="0"/>
              </a:rPr>
              <a:t>km’dir</a:t>
            </a: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. </a:t>
            </a: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772816"/>
            <a:ext cx="5076056" cy="161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3" name="32 Düz Ok Bağlayıcısı"/>
          <p:cNvCxnSpPr/>
          <p:nvPr/>
        </p:nvCxnSpPr>
        <p:spPr>
          <a:xfrm>
            <a:off x="3203848" y="2636912"/>
            <a:ext cx="2520280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Dikdörtgen"/>
          <p:cNvSpPr/>
          <p:nvPr/>
        </p:nvSpPr>
        <p:spPr>
          <a:xfrm>
            <a:off x="3779912" y="2276872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D60093"/>
                </a:solidFill>
                <a:latin typeface="Arial Narrow" pitchFamily="34" charset="0"/>
              </a:rPr>
              <a:t>150 milyon km</a:t>
            </a:r>
            <a:endParaRPr lang="tr-TR" dirty="0"/>
          </a:p>
        </p:txBody>
      </p:sp>
      <p:sp>
        <p:nvSpPr>
          <p:cNvPr id="37" name="36 Dikdörtgen"/>
          <p:cNvSpPr/>
          <p:nvPr/>
        </p:nvSpPr>
        <p:spPr>
          <a:xfrm>
            <a:off x="2123728" y="3284984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D60093"/>
                </a:solidFill>
                <a:latin typeface="Arial Narrow" pitchFamily="34" charset="0"/>
              </a:rPr>
              <a:t>Güneş</a:t>
            </a:r>
            <a:endParaRPr lang="tr-TR" dirty="0"/>
          </a:p>
        </p:txBody>
      </p:sp>
      <p:sp>
        <p:nvSpPr>
          <p:cNvPr id="38" name="37 Dikdörtgen"/>
          <p:cNvSpPr/>
          <p:nvPr/>
        </p:nvSpPr>
        <p:spPr>
          <a:xfrm>
            <a:off x="5868144" y="3140968"/>
            <a:ext cx="763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D60093"/>
                </a:solidFill>
                <a:latin typeface="Arial Narrow" pitchFamily="34" charset="0"/>
              </a:rPr>
              <a:t>Dünya</a:t>
            </a:r>
            <a:endParaRPr lang="tr-TR" dirty="0"/>
          </a:p>
        </p:txBody>
      </p:sp>
      <p:sp>
        <p:nvSpPr>
          <p:cNvPr id="40" name="39 Dikdörtgen"/>
          <p:cNvSpPr/>
          <p:nvPr/>
        </p:nvSpPr>
        <p:spPr>
          <a:xfrm>
            <a:off x="1115616" y="4869160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Dünyamızın yaşı 4,6 milyar yıldır.</a:t>
            </a:r>
          </a:p>
        </p:txBody>
      </p:sp>
      <p:sp>
        <p:nvSpPr>
          <p:cNvPr id="41" name="40 Dikdörtgen"/>
          <p:cNvSpPr/>
          <p:nvPr/>
        </p:nvSpPr>
        <p:spPr>
          <a:xfrm>
            <a:off x="1115616" y="5373216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Dünyamızın yüzölçümü 510 km²</a:t>
            </a:r>
          </a:p>
        </p:txBody>
      </p:sp>
      <p:sp>
        <p:nvSpPr>
          <p:cNvPr id="35" name="34 Oval"/>
          <p:cNvSpPr/>
          <p:nvPr/>
        </p:nvSpPr>
        <p:spPr>
          <a:xfrm>
            <a:off x="971600" y="45360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42 Oval"/>
          <p:cNvSpPr/>
          <p:nvPr/>
        </p:nvSpPr>
        <p:spPr>
          <a:xfrm>
            <a:off x="971600" y="50400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4" name="43 Oval"/>
          <p:cNvSpPr/>
          <p:nvPr/>
        </p:nvSpPr>
        <p:spPr>
          <a:xfrm>
            <a:off x="972000" y="55440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33 Dikdörtgen"/>
          <p:cNvSpPr/>
          <p:nvPr/>
        </p:nvSpPr>
        <p:spPr>
          <a:xfrm>
            <a:off x="180000" y="188640"/>
            <a:ext cx="8784000" cy="43204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6" name="45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BİLGİ KUTUSU 3</a:t>
            </a:r>
            <a:endParaRPr lang="tr-TR" sz="2800" b="1" dirty="0" smtClean="0"/>
          </a:p>
        </p:txBody>
      </p:sp>
      <p:pic>
        <p:nvPicPr>
          <p:cNvPr id="26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2">
            <a:hlinkClick r:id="rId6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6369000"/>
            <a:ext cx="2808312" cy="4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36" grpId="0"/>
      <p:bldP spid="37" grpId="0"/>
      <p:bldP spid="38" grpId="0"/>
      <p:bldP spid="40" grpId="0"/>
      <p:bldP spid="41" grpId="0"/>
      <p:bldP spid="35" grpId="0" animBg="1"/>
      <p:bldP spid="43" grpId="0" animBg="1"/>
      <p:bldP spid="44" grpId="0" animBg="1"/>
      <p:bldP spid="4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30963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8" name="27 Oval"/>
          <p:cNvSpPr/>
          <p:nvPr/>
        </p:nvSpPr>
        <p:spPr>
          <a:xfrm>
            <a:off x="467544" y="100811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28 Oval"/>
          <p:cNvSpPr/>
          <p:nvPr/>
        </p:nvSpPr>
        <p:spPr>
          <a:xfrm>
            <a:off x="467544" y="19354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30 Oval"/>
          <p:cNvSpPr/>
          <p:nvPr/>
        </p:nvSpPr>
        <p:spPr>
          <a:xfrm>
            <a:off x="467544" y="28354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7" name="Picture 4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64807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3375" y="6480720"/>
            <a:ext cx="55062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480720"/>
            <a:ext cx="550632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78224" y="0"/>
            <a:ext cx="565776" cy="492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26 Dikdörtgen"/>
          <p:cNvSpPr/>
          <p:nvPr/>
        </p:nvSpPr>
        <p:spPr>
          <a:xfrm>
            <a:off x="683568" y="360040"/>
            <a:ext cx="82809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600" b="1" dirty="0" smtClean="0">
                <a:solidFill>
                  <a:srgbClr val="FF0000"/>
                </a:solidFill>
                <a:latin typeface="Arial Narrow" pitchFamily="34" charset="0"/>
              </a:rPr>
              <a:t>NELER ÖĞRENDİK?</a:t>
            </a:r>
          </a:p>
          <a:p>
            <a:pPr>
              <a:lnSpc>
                <a:spcPts val="37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Dünya’mızın iki türlü hareketi vardır: 1. Kendi etrafında dönme hareketi. 2. Güneş’in etrafında dolanma hareketi. </a:t>
            </a:r>
          </a:p>
          <a:p>
            <a:pPr>
              <a:lnSpc>
                <a:spcPts val="37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Dünya’mızın kendi etrafında dönme süresi 24 saattir. Bu süreye 1 gün denir. </a:t>
            </a:r>
          </a:p>
          <a:p>
            <a:pPr>
              <a:lnSpc>
                <a:spcPts val="37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Dünya’mızın kendi etrafında dönmesi sonucunda gece ve gündüz oluşur. Dünya’mızın bu hareketine </a:t>
            </a: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günlük hareket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denir.</a:t>
            </a:r>
          </a:p>
          <a:p>
            <a:pPr>
              <a:lnSpc>
                <a:spcPts val="37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Dünya kendi etrafında batıdan doğuya doğru döner. </a:t>
            </a:r>
          </a:p>
          <a:p>
            <a:pPr>
              <a:lnSpc>
                <a:spcPts val="37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Dünya'nın kendi etrafında dönme hareketinin sonucunda günlük </a:t>
            </a: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sıcaklık farkları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oluşur. </a:t>
            </a:r>
          </a:p>
          <a:p>
            <a:pPr>
              <a:lnSpc>
                <a:spcPts val="37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Dünya’mızın Güneş’in etrafında dolanması </a:t>
            </a: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365 gün 6 saat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sürer. Dünya’mızın Güneş etrafında dolandığı süreye </a:t>
            </a: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bir yıl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denir. Dünya’mızın Güneş etrafındaki hareketine </a:t>
            </a: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yıllık hareket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denir.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35" name="34 Oval"/>
          <p:cNvSpPr/>
          <p:nvPr/>
        </p:nvSpPr>
        <p:spPr>
          <a:xfrm>
            <a:off x="468000" y="37714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35 Oval"/>
          <p:cNvSpPr/>
          <p:nvPr/>
        </p:nvSpPr>
        <p:spPr>
          <a:xfrm>
            <a:off x="467544" y="424847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8" name="37 Oval"/>
          <p:cNvSpPr/>
          <p:nvPr/>
        </p:nvSpPr>
        <p:spPr>
          <a:xfrm>
            <a:off x="467544" y="518457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9" name="38 Oval"/>
          <p:cNvSpPr/>
          <p:nvPr/>
        </p:nvSpPr>
        <p:spPr>
          <a:xfrm>
            <a:off x="468000" y="56434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0" name="39 Oval"/>
          <p:cNvSpPr/>
          <p:nvPr/>
        </p:nvSpPr>
        <p:spPr>
          <a:xfrm>
            <a:off x="467544" y="612068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Kayaçlar</a:t>
            </a:r>
            <a:endParaRPr lang="tr-TR" sz="2800" b="1" dirty="0"/>
          </a:p>
        </p:txBody>
      </p:sp>
      <p:pic>
        <p:nvPicPr>
          <p:cNvPr id="2052" name="Picture 4" descr="http://www.resimara.com/wp-content/uploads/04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5024"/>
            <a:ext cx="3896012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-3771800"/>
            <a:ext cx="3960440" cy="4785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27 Dikdörtgen"/>
          <p:cNvSpPr/>
          <p:nvPr/>
        </p:nvSpPr>
        <p:spPr>
          <a:xfrm>
            <a:off x="1331640" y="-2835696"/>
            <a:ext cx="2592288" cy="259147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0000CC"/>
                </a:solidFill>
                <a:latin typeface="Arial Narrow" pitchFamily="34" charset="0"/>
              </a:rPr>
              <a:t>Yer kabuğunun 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0000CC"/>
                </a:solidFill>
                <a:latin typeface="Arial Narrow" pitchFamily="34" charset="0"/>
              </a:rPr>
              <a:t>yapısını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0000CC"/>
                </a:solidFill>
                <a:latin typeface="Arial Narrow" pitchFamily="34" charset="0"/>
              </a:rPr>
              <a:t>oluşturan taş ve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0000CC"/>
                </a:solidFill>
                <a:latin typeface="Arial Narrow" pitchFamily="34" charset="0"/>
              </a:rPr>
              <a:t>kayalara KAYAÇ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0000CC"/>
                </a:solidFill>
                <a:latin typeface="Arial Narrow" pitchFamily="34" charset="0"/>
              </a:rPr>
              <a:t> denir.</a:t>
            </a:r>
          </a:p>
        </p:txBody>
      </p:sp>
      <p:sp>
        <p:nvSpPr>
          <p:cNvPr id="17" name="16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9900CC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17 Metin kutusu"/>
          <p:cNvSpPr txBox="1"/>
          <p:nvPr/>
        </p:nvSpPr>
        <p:spPr>
          <a:xfrm rot="16200000">
            <a:off x="-356506" y="327539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4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>
            <a:hlinkClick r:id="" action="ppaction://hlinkshowjump?jump=endshow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5194" y="0"/>
            <a:ext cx="608806" cy="532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4">
            <a:hlinkClick r:id="" action="ppaction://hlinkshowjump?jump=previousslide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6320361"/>
            <a:ext cx="539552" cy="53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>
            <a:hlinkClick r:id="" action="ppaction://hlinkshowjump?jump=nextslide" highlightClick="1">
              <a:snd r:embed="rId5" name="click.wav"/>
            </a:hlinkClick>
            <a:hlinkHover r:id="" action="ppaction://noaction" highlightClick="1">
              <a:snd r:embed="rId5" name="click.wav"/>
            </a:hlinkHover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91415" y="6309320"/>
            <a:ext cx="552585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2">
            <a:hlinkClick r:id="rId9" action="ppaction://hlinksldjump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6450429"/>
            <a:ext cx="2880320" cy="40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6016" y="980728"/>
            <a:ext cx="3888432" cy="2468846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4908 L -0.00451 0.08033 L -0.01614 0.11968 L -0.03246 0.15301 L -0.06614 0.19398 L -0.10885 0.23125 L -0.12066 0.25486 L -0.12951 0.31181 L -0.12951 0.33912 L -0.12361 0.36065 L -0.09409 0.39213 L -0.04409 0.40787 L 0.00434 0.41968 L 0.04844 0.43727 L 0.0632 0.46852 L 0.06476 0.5294 L 0.05591 0.56667 L 0.03386 0.60185 L -0.01475 0.62732 L -0.0309 0.64121 L -0.0427 0.68426 L -0.03385 0.74908 L -0.0059 0.77246 " pathEditMode="relative" ptsTypes="AAAAAAAAAAAAAAAAAAAAAAAA">
                                      <p:cBhvr>
                                        <p:cTn id="6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4908 L -0.00451 0.08033 L -0.01614 0.11968 L -0.03246 0.15301 L -0.06614 0.19398 L -0.10885 0.23125 L -0.12066 0.25486 L -0.12951 0.31181 L -0.12951 0.33912 L -0.12361 0.36065 L -0.09409 0.39213 L -0.04409 0.40787 L 0.00434 0.41968 L 0.04844 0.43727 L 0.0632 0.46852 L 0.06476 0.5294 L 0.05591 0.56667 L 0.03386 0.60185 L -0.01475 0.62732 L -0.0309 0.64121 L -0.0427 0.68426 L -0.03385 0.74908 L -0.0059 0.77246 " pathEditMode="relative" ptsTypes="AAAAAAAAAAAAAAAAAAAAAAAA">
                                      <p:cBhvr>
                                        <p:cTn id="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tr-TR" sz="800" b="1" dirty="0" smtClean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2" name="2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23 Metin kutusu"/>
          <p:cNvSpPr txBox="1"/>
          <p:nvPr/>
        </p:nvSpPr>
        <p:spPr>
          <a:xfrm rot="16200000">
            <a:off x="-427839" y="3193381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67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575048" y="2708920"/>
            <a:ext cx="82454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  <a:buFont typeface="Wingdings" pitchFamily="2" charset="2"/>
              <a:buChar char="Ø"/>
            </a:pP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     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Dünya’mız kendi etrafında ............................doğuya doğru döner. Bu dönüşünü .................. saatte tamamlar. Bir dönüşü için geçen bu süreye ......................... denir. Dünya’mızın bu hareketi sonucunda ................................ oluşur.</a:t>
            </a:r>
          </a:p>
          <a:p>
            <a:pPr>
              <a:lnSpc>
                <a:spcPts val="4000"/>
              </a:lnSpc>
              <a:buFont typeface="Wingdings" pitchFamily="2" charset="2"/>
              <a:buChar char="Ø"/>
            </a:pP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  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    Dünya’mız, Güneş’in etrafındaki dolanımını ................. gün ................. saatte tamamlar. Bu süreye ................ denir.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3635896" y="2060848"/>
            <a:ext cx="11521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bir gün</a:t>
            </a:r>
            <a:endParaRPr lang="tr-TR" sz="2400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18" name="17 Dikdörtgen"/>
          <p:cNvSpPr/>
          <p:nvPr/>
        </p:nvSpPr>
        <p:spPr>
          <a:xfrm>
            <a:off x="5436096" y="2060848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00B050"/>
                </a:solidFill>
                <a:latin typeface="Arial Narrow" pitchFamily="34" charset="0"/>
              </a:rPr>
              <a:t>batıdan</a:t>
            </a:r>
            <a:endParaRPr lang="tr-TR" sz="2400" dirty="0">
              <a:solidFill>
                <a:srgbClr val="00B050"/>
              </a:solidFill>
            </a:endParaRPr>
          </a:p>
        </p:txBody>
      </p:sp>
      <p:sp>
        <p:nvSpPr>
          <p:cNvPr id="19" name="18 Dikdörtgen"/>
          <p:cNvSpPr/>
          <p:nvPr/>
        </p:nvSpPr>
        <p:spPr>
          <a:xfrm>
            <a:off x="4067944" y="1628800"/>
            <a:ext cx="5373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CC0099"/>
                </a:solidFill>
                <a:latin typeface="Arial Narrow" pitchFamily="34" charset="0"/>
              </a:rPr>
              <a:t>24 </a:t>
            </a:r>
            <a:endParaRPr lang="tr-TR" sz="2400" dirty="0">
              <a:solidFill>
                <a:srgbClr val="CC0099"/>
              </a:solidFill>
            </a:endParaRPr>
          </a:p>
        </p:txBody>
      </p:sp>
      <p:sp>
        <p:nvSpPr>
          <p:cNvPr id="20" name="19 Dikdörtgen"/>
          <p:cNvSpPr/>
          <p:nvPr/>
        </p:nvSpPr>
        <p:spPr>
          <a:xfrm>
            <a:off x="1691680" y="1628800"/>
            <a:ext cx="11015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365 gün</a:t>
            </a:r>
          </a:p>
        </p:txBody>
      </p:sp>
      <p:sp>
        <p:nvSpPr>
          <p:cNvPr id="21" name="20 Dikdörtgen"/>
          <p:cNvSpPr/>
          <p:nvPr/>
        </p:nvSpPr>
        <p:spPr>
          <a:xfrm>
            <a:off x="7452320" y="2060848"/>
            <a:ext cx="788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bir yıl</a:t>
            </a:r>
            <a:endParaRPr lang="tr-T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22 Dikdörtgen"/>
          <p:cNvSpPr/>
          <p:nvPr/>
        </p:nvSpPr>
        <p:spPr>
          <a:xfrm>
            <a:off x="2051720" y="2060848"/>
            <a:ext cx="8755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990000"/>
                </a:solidFill>
                <a:latin typeface="Arial Narrow" pitchFamily="34" charset="0"/>
              </a:rPr>
              <a:t>6 saat</a:t>
            </a:r>
            <a:endParaRPr lang="tr-TR" sz="2400" dirty="0">
              <a:solidFill>
                <a:srgbClr val="990000"/>
              </a:solidFill>
            </a:endParaRPr>
          </a:p>
        </p:txBody>
      </p:sp>
      <p:sp>
        <p:nvSpPr>
          <p:cNvPr id="25" name="24 Dikdörtgen"/>
          <p:cNvSpPr/>
          <p:nvPr/>
        </p:nvSpPr>
        <p:spPr>
          <a:xfrm>
            <a:off x="5220072" y="1628800"/>
            <a:ext cx="1975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gece ve gündüz</a:t>
            </a:r>
            <a:endParaRPr lang="tr-TR" sz="2400" dirty="0">
              <a:solidFill>
                <a:srgbClr val="CC0066"/>
              </a:solidFill>
            </a:endParaRPr>
          </a:p>
        </p:txBody>
      </p:sp>
      <p:sp>
        <p:nvSpPr>
          <p:cNvPr id="27" name="26 Yuvarlatılmış Dikdörtgen"/>
          <p:cNvSpPr/>
          <p:nvPr/>
        </p:nvSpPr>
        <p:spPr>
          <a:xfrm>
            <a:off x="899592" y="1628800"/>
            <a:ext cx="7632848" cy="936104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28" name="27 Dikdörtgen"/>
          <p:cNvSpPr/>
          <p:nvPr/>
        </p:nvSpPr>
        <p:spPr>
          <a:xfrm>
            <a:off x="539552" y="1340768"/>
            <a:ext cx="8208912" cy="4752528"/>
          </a:xfrm>
          <a:prstGeom prst="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28 Dikdörtgen"/>
          <p:cNvSpPr/>
          <p:nvPr/>
        </p:nvSpPr>
        <p:spPr>
          <a:xfrm>
            <a:off x="179512" y="365755"/>
            <a:ext cx="87849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    </a:t>
            </a:r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ÇALIŞMA:</a:t>
            </a: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  </a:t>
            </a: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Aşağıdaki cümleleri, verilen kavramlardan uygun olanıyla   </a:t>
            </a:r>
          </a:p>
          <a:p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    tamamlayalım.</a:t>
            </a:r>
            <a:endParaRPr lang="tr-TR" sz="2400" dirty="0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32" name="Picture 4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83979"/>
            <a:ext cx="576000" cy="574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7212" y="6309320"/>
            <a:ext cx="54678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16">
            <a:hlinkClick r:id="rId6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32440" y="1"/>
            <a:ext cx="611560" cy="545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42045021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22109E-6 L -0.09566 0.1029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" y="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6105E-6 L -0.16319 0.2391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" y="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2109E-6 L -0.22049 0.24977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6105E-6 L -0.49375 0.3859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1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6105E-6 L 0.49879 0.45953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" y="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22109E-6 L -0.14236 0.46993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" y="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2109E-6 L -0.23993 0.46993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" y="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30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prstClr val="white"/>
              </a:solidFill>
            </a:endParaRPr>
          </a:p>
        </p:txBody>
      </p:sp>
      <p:sp>
        <p:nvSpPr>
          <p:cNvPr id="39" name="38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66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47 Metin kutusu"/>
          <p:cNvSpPr txBox="1"/>
          <p:nvPr/>
        </p:nvSpPr>
        <p:spPr>
          <a:xfrm rot="16200000">
            <a:off x="-427839" y="3193381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68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" name="Picture 4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7936" y="6281936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3">
            <a:hlinkClick r:id="rId4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6306065"/>
            <a:ext cx="2736304" cy="55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" name="Picture 5">
            <a:hlinkClick r:id="" action="ppaction://hlinkshowjump?jump=previousslide" highlightClick="1">
              <a:snd r:embed="rId2" name="click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87958"/>
            <a:ext cx="576064" cy="57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" name="58 Dikdörtgen"/>
          <p:cNvSpPr/>
          <p:nvPr/>
        </p:nvSpPr>
        <p:spPr>
          <a:xfrm>
            <a:off x="467544" y="2276872"/>
            <a:ext cx="8496944" cy="3990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• </a:t>
            </a: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Dünya’mızın kendi etrafında tam bir devir yapmasına ..........................   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  diyoruz. 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• Dünya’mız, kendi etrafında .................................doğru döner. 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• Dünya’mızın güneş etrafındaki bir tam dolanımına ...................... diyoruz. 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• Dünya’mız ............................. dönerken bir yandan da Güneş’in   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   etrafında dolanır. 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• Dünya kendi etrafında dönerken Güneş ışığı alan tarafında .................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  yaşanırken;  karanlıkta kalan kısmında ....................yaşanır.</a:t>
            </a:r>
            <a:endParaRPr lang="tr-TR" sz="2400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60" name="59 Dikdörtgen"/>
          <p:cNvSpPr/>
          <p:nvPr/>
        </p:nvSpPr>
        <p:spPr>
          <a:xfrm>
            <a:off x="6228184" y="1196752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chemeClr val="accent5">
                    <a:lumMod val="50000"/>
                  </a:schemeClr>
                </a:solidFill>
                <a:latin typeface="Arial Narrow" pitchFamily="34" charset="0"/>
              </a:rPr>
              <a:t>batıdan doğuya</a:t>
            </a:r>
            <a:endParaRPr lang="tr-TR" sz="2400" dirty="0">
              <a:solidFill>
                <a:schemeClr val="accent5">
                  <a:lumMod val="5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62" name="61 Dikdörtgen"/>
          <p:cNvSpPr/>
          <p:nvPr/>
        </p:nvSpPr>
        <p:spPr>
          <a:xfrm>
            <a:off x="755576" y="1196752"/>
            <a:ext cx="1677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00B050"/>
                </a:solidFill>
                <a:latin typeface="Arial Narrow" pitchFamily="34" charset="0"/>
              </a:rPr>
              <a:t>yıllık hareket </a:t>
            </a:r>
            <a:endParaRPr lang="tr-TR" sz="2400" dirty="0">
              <a:solidFill>
                <a:srgbClr val="00B050"/>
              </a:solidFill>
            </a:endParaRPr>
          </a:p>
        </p:txBody>
      </p:sp>
      <p:sp>
        <p:nvSpPr>
          <p:cNvPr id="63" name="62 Dikdörtgen"/>
          <p:cNvSpPr/>
          <p:nvPr/>
        </p:nvSpPr>
        <p:spPr>
          <a:xfrm>
            <a:off x="3563888" y="1196752"/>
            <a:ext cx="1861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CC0099"/>
                </a:solidFill>
                <a:latin typeface="Arial Narrow" pitchFamily="34" charset="0"/>
              </a:rPr>
              <a:t>kendi etrafında</a:t>
            </a:r>
            <a:endParaRPr lang="tr-TR" sz="2400" dirty="0">
              <a:solidFill>
                <a:srgbClr val="CC0099"/>
              </a:solidFill>
            </a:endParaRPr>
          </a:p>
        </p:txBody>
      </p:sp>
      <p:sp>
        <p:nvSpPr>
          <p:cNvPr id="64" name="63 Dikdörtgen"/>
          <p:cNvSpPr/>
          <p:nvPr/>
        </p:nvSpPr>
        <p:spPr>
          <a:xfrm>
            <a:off x="3339351" y="1628800"/>
            <a:ext cx="1016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chemeClr val="accent6">
                    <a:lumMod val="50000"/>
                  </a:schemeClr>
                </a:solidFill>
                <a:latin typeface="Arial Narrow" pitchFamily="34" charset="0"/>
              </a:rPr>
              <a:t>gündüz</a:t>
            </a:r>
          </a:p>
        </p:txBody>
      </p:sp>
      <p:sp>
        <p:nvSpPr>
          <p:cNvPr id="66" name="65 Dikdörtgen"/>
          <p:cNvSpPr/>
          <p:nvPr/>
        </p:nvSpPr>
        <p:spPr>
          <a:xfrm>
            <a:off x="5189753" y="1628800"/>
            <a:ext cx="7344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990000"/>
                </a:solidFill>
                <a:latin typeface="Arial Narrow" pitchFamily="34" charset="0"/>
              </a:rPr>
              <a:t>gece</a:t>
            </a:r>
            <a:endParaRPr lang="tr-TR" sz="2400" dirty="0">
              <a:solidFill>
                <a:srgbClr val="990000"/>
              </a:solidFill>
            </a:endParaRPr>
          </a:p>
        </p:txBody>
      </p:sp>
      <p:sp>
        <p:nvSpPr>
          <p:cNvPr id="67" name="66 Dikdörtgen"/>
          <p:cNvSpPr/>
          <p:nvPr/>
        </p:nvSpPr>
        <p:spPr>
          <a:xfrm>
            <a:off x="755576" y="1700808"/>
            <a:ext cx="1917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400" dirty="0" smtClean="0">
                <a:solidFill>
                  <a:srgbClr val="CC0066"/>
                </a:solidFill>
                <a:latin typeface="Arial Narrow" pitchFamily="34" charset="0"/>
              </a:rPr>
              <a:t>günlük hareket </a:t>
            </a:r>
            <a:endParaRPr lang="tr-TR" sz="2400" dirty="0">
              <a:solidFill>
                <a:srgbClr val="CC0066"/>
              </a:solidFill>
            </a:endParaRPr>
          </a:p>
        </p:txBody>
      </p:sp>
      <p:sp>
        <p:nvSpPr>
          <p:cNvPr id="68" name="67 Yuvarlatılmış Dikdörtgen"/>
          <p:cNvSpPr/>
          <p:nvPr/>
        </p:nvSpPr>
        <p:spPr>
          <a:xfrm>
            <a:off x="683568" y="1196752"/>
            <a:ext cx="7632848" cy="936104"/>
          </a:xfrm>
          <a:prstGeom prst="roundRect">
            <a:avLst/>
          </a:prstGeom>
          <a:noFill/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/>
          </a:p>
        </p:txBody>
      </p:sp>
      <p:sp>
        <p:nvSpPr>
          <p:cNvPr id="21" name="20 Dikdörtgen"/>
          <p:cNvSpPr/>
          <p:nvPr/>
        </p:nvSpPr>
        <p:spPr>
          <a:xfrm>
            <a:off x="323528" y="26064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     </a:t>
            </a:r>
            <a:r>
              <a:rPr lang="tr-TR" sz="2400" b="1" dirty="0" smtClean="0">
                <a:solidFill>
                  <a:srgbClr val="FF0000"/>
                </a:solidFill>
                <a:latin typeface="Arial Narrow" pitchFamily="34" charset="0"/>
              </a:rPr>
              <a:t>ÇALIŞMA:</a:t>
            </a:r>
            <a:r>
              <a:rPr lang="tr-TR" sz="2400" dirty="0" smtClean="0">
                <a:solidFill>
                  <a:srgbClr val="FF0000"/>
                </a:solidFill>
                <a:latin typeface="Arial Narrow" pitchFamily="34" charset="0"/>
              </a:rPr>
              <a:t>  </a:t>
            </a:r>
            <a:r>
              <a:rPr lang="tr-TR" sz="2400" dirty="0" smtClean="0">
                <a:solidFill>
                  <a:srgbClr val="0000FF"/>
                </a:solidFill>
                <a:latin typeface="Arial Narrow" pitchFamily="34" charset="0"/>
              </a:rPr>
              <a:t>Aşağıdaki cümleleri, verilen kavramlardan uygun olanıyla tamamlayalım.</a:t>
            </a:r>
            <a:endParaRPr lang="tr-TR" sz="2400" dirty="0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22" name="Picture 6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5928" y="0"/>
            <a:ext cx="648072" cy="56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09158E-6 L 0.64323 0.0925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6.56799E-7 L -0.25591 0.3020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" y="1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6.56799E-7 L 0.60138 0.3755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" y="1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56799E-7 L -0.16475 0.44889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" y="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6105E-6 L 0.4415 0.52244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2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 0.26018 L 0.0184 0.593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/>
      <p:bldP spid="63" grpId="0"/>
      <p:bldP spid="64" grpId="0"/>
      <p:bldP spid="66" grpId="0"/>
      <p:bldP spid="6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>
                <a:solidFill>
                  <a:prstClr val="white"/>
                </a:solidFill>
              </a:rPr>
              <a:t> </a:t>
            </a:r>
            <a:endParaRPr lang="tr-TR" dirty="0">
              <a:solidFill>
                <a:prstClr val="white"/>
              </a:solidFill>
            </a:endParaRPr>
          </a:p>
        </p:txBody>
      </p:sp>
      <p:sp>
        <p:nvSpPr>
          <p:cNvPr id="27" name="26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29 Metin kutusu"/>
          <p:cNvSpPr txBox="1"/>
          <p:nvPr/>
        </p:nvSpPr>
        <p:spPr>
          <a:xfrm rot="16200000">
            <a:off x="-427839" y="3193381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69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2">
            <a:hlinkClick r:id="rId2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6000" y="6453336"/>
            <a:ext cx="295232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4">
            <a:hlinkClick r:id="" action="ppaction://hlinkshowjump?jump=previous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72034"/>
            <a:ext cx="576000" cy="58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5">
            <a:hlinkClick r:id="" action="ppaction://hlinkshowjump?jump=nextslide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8383" y="6274388"/>
            <a:ext cx="575617" cy="58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41 Dikdörtgen"/>
          <p:cNvSpPr/>
          <p:nvPr/>
        </p:nvSpPr>
        <p:spPr>
          <a:xfrm>
            <a:off x="683568" y="1231642"/>
            <a:ext cx="8280920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Aşağıdaki ifadelerin başına doğru ise “D”, yanlış ise “Y” harfi koyalım.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43" name="42 Dikdörtgen"/>
          <p:cNvSpPr/>
          <p:nvPr/>
        </p:nvSpPr>
        <p:spPr>
          <a:xfrm>
            <a:off x="611560" y="2204864"/>
            <a:ext cx="8532440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700"/>
              </a:lnSpc>
            </a:pPr>
            <a:r>
              <a:rPr lang="tr-TR" sz="2500" dirty="0" smtClean="0">
                <a:solidFill>
                  <a:srgbClr val="0000CC"/>
                </a:solidFill>
                <a:latin typeface="Arial Narrow" pitchFamily="34" charset="0"/>
              </a:rPr>
              <a:t>1. (   ) Üzerinde yaşadığımız Dünya hareketsizdir.</a:t>
            </a:r>
          </a:p>
          <a:p>
            <a:pPr>
              <a:lnSpc>
                <a:spcPts val="3700"/>
              </a:lnSpc>
            </a:pPr>
            <a:r>
              <a:rPr lang="tr-TR" sz="2500" dirty="0" smtClean="0">
                <a:solidFill>
                  <a:srgbClr val="0000CC"/>
                </a:solidFill>
                <a:latin typeface="Arial Narrow" pitchFamily="34" charset="0"/>
              </a:rPr>
              <a:t>2. (   ) Dünya’mız kendi etrafında dönerken Güneş ışığı almayan  </a:t>
            </a:r>
          </a:p>
          <a:p>
            <a:pPr>
              <a:lnSpc>
                <a:spcPts val="3700"/>
              </a:lnSpc>
            </a:pPr>
            <a:r>
              <a:rPr lang="tr-TR" sz="2500" dirty="0" smtClean="0">
                <a:solidFill>
                  <a:srgbClr val="0000CC"/>
                </a:solidFill>
                <a:latin typeface="Arial Narrow" pitchFamily="34" charset="0"/>
              </a:rPr>
              <a:t>           tarafında gece oluşur.</a:t>
            </a:r>
          </a:p>
          <a:p>
            <a:pPr>
              <a:lnSpc>
                <a:spcPts val="3700"/>
              </a:lnSpc>
            </a:pPr>
            <a:r>
              <a:rPr lang="tr-TR" sz="2500" dirty="0" smtClean="0">
                <a:solidFill>
                  <a:srgbClr val="0000CC"/>
                </a:solidFill>
                <a:latin typeface="Arial Narrow" pitchFamily="34" charset="0"/>
              </a:rPr>
              <a:t>3. (   ) Dünya’mızın kendi etrafında dönmesiyle gündüz ve gece oluşur.</a:t>
            </a:r>
          </a:p>
          <a:p>
            <a:pPr>
              <a:lnSpc>
                <a:spcPts val="3700"/>
              </a:lnSpc>
            </a:pPr>
            <a:r>
              <a:rPr lang="tr-TR" sz="2500" dirty="0" smtClean="0">
                <a:solidFill>
                  <a:srgbClr val="0000CC"/>
                </a:solidFill>
                <a:latin typeface="Arial Narrow" pitchFamily="34" charset="0"/>
              </a:rPr>
              <a:t>4. (   ) Dünya’mızın kendi etrafında dönme süresi 365 gün 6 saattir.</a:t>
            </a:r>
          </a:p>
          <a:p>
            <a:pPr>
              <a:lnSpc>
                <a:spcPts val="3700"/>
              </a:lnSpc>
            </a:pPr>
            <a:r>
              <a:rPr lang="tr-TR" sz="2500" dirty="0" smtClean="0">
                <a:solidFill>
                  <a:srgbClr val="0000CC"/>
                </a:solidFill>
                <a:latin typeface="Arial Narrow" pitchFamily="34" charset="0"/>
              </a:rPr>
              <a:t>5. (   ) Dünya’mızın Güneş’in etrafında dolanma süresi 24 saattir.</a:t>
            </a:r>
          </a:p>
          <a:p>
            <a:pPr>
              <a:lnSpc>
                <a:spcPts val="3700"/>
              </a:lnSpc>
            </a:pPr>
            <a:r>
              <a:rPr lang="tr-TR" sz="2500" dirty="0" smtClean="0">
                <a:solidFill>
                  <a:srgbClr val="0000CC"/>
                </a:solidFill>
                <a:latin typeface="Arial Narrow" pitchFamily="34" charset="0"/>
              </a:rPr>
              <a:t>6. (   ) Dünya’mız hem kendi hem de Güneş etrafında hareket eder.</a:t>
            </a:r>
          </a:p>
          <a:p>
            <a:pPr>
              <a:lnSpc>
                <a:spcPts val="3700"/>
              </a:lnSpc>
            </a:pPr>
            <a:r>
              <a:rPr lang="tr-TR" sz="2500" dirty="0" smtClean="0">
                <a:solidFill>
                  <a:srgbClr val="0000CC"/>
                </a:solidFill>
                <a:latin typeface="Arial Narrow" pitchFamily="34" charset="0"/>
              </a:rPr>
              <a:t>7. (   ) Dünya’mız sürekli hareket eder.</a:t>
            </a:r>
            <a:endParaRPr lang="tr-TR" sz="25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11" name="10 Dikdörtgen"/>
          <p:cNvSpPr/>
          <p:nvPr/>
        </p:nvSpPr>
        <p:spPr>
          <a:xfrm>
            <a:off x="179512" y="188640"/>
            <a:ext cx="8784976" cy="50405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2800" dirty="0" smtClean="0">
                <a:solidFill>
                  <a:srgbClr val="FF0000"/>
                </a:solidFill>
              </a:rPr>
              <a:t>ÇALIŞMA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12" name="Picture 3">
            <a:hlinkClick r:id="" action="ppaction://hlinkshowjump?jump=endshow" highlightClick="1">
              <a:snd r:embed="rId5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27356" y="1"/>
            <a:ext cx="61664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Dikdörtgen"/>
          <p:cNvSpPr/>
          <p:nvPr/>
        </p:nvSpPr>
        <p:spPr>
          <a:xfrm>
            <a:off x="1007096" y="2280470"/>
            <a:ext cx="324544" cy="50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Y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5" name="14 Dikdörtgen"/>
          <p:cNvSpPr/>
          <p:nvPr/>
        </p:nvSpPr>
        <p:spPr>
          <a:xfrm>
            <a:off x="1007096" y="2708920"/>
            <a:ext cx="324544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6" name="15 Dikdörtgen"/>
          <p:cNvSpPr/>
          <p:nvPr/>
        </p:nvSpPr>
        <p:spPr>
          <a:xfrm>
            <a:off x="1007096" y="3645024"/>
            <a:ext cx="324544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007096" y="4149080"/>
            <a:ext cx="324544" cy="50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Y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8" name="17 Dikdörtgen"/>
          <p:cNvSpPr/>
          <p:nvPr/>
        </p:nvSpPr>
        <p:spPr>
          <a:xfrm>
            <a:off x="1007096" y="4581128"/>
            <a:ext cx="324544" cy="500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Y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19" name="18 Dikdörtgen"/>
          <p:cNvSpPr/>
          <p:nvPr/>
        </p:nvSpPr>
        <p:spPr>
          <a:xfrm>
            <a:off x="1007096" y="5085184"/>
            <a:ext cx="324544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20" name="19 Dikdörtgen"/>
          <p:cNvSpPr/>
          <p:nvPr/>
        </p:nvSpPr>
        <p:spPr>
          <a:xfrm>
            <a:off x="1007096" y="5552122"/>
            <a:ext cx="324544" cy="541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500" dirty="0" smtClean="0">
                <a:solidFill>
                  <a:srgbClr val="FF0000"/>
                </a:solidFill>
                <a:latin typeface="Arial Narrow" pitchFamily="34" charset="0"/>
              </a:rPr>
              <a:t>D</a:t>
            </a:r>
            <a:endParaRPr lang="tr-TR" sz="2500" dirty="0">
              <a:solidFill>
                <a:srgbClr val="FF000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4 Dikdörtgen"/>
          <p:cNvSpPr/>
          <p:nvPr/>
        </p:nvSpPr>
        <p:spPr>
          <a:xfrm>
            <a:off x="179512" y="188640"/>
            <a:ext cx="8784976" cy="648072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47 Yuvarlatılmış Çapraz Köşeli Dikdörtgen"/>
          <p:cNvSpPr/>
          <p:nvPr/>
        </p:nvSpPr>
        <p:spPr>
          <a:xfrm>
            <a:off x="1115616" y="1556792"/>
            <a:ext cx="6912768" cy="3744416"/>
          </a:xfrm>
          <a:prstGeom prst="round2DiagRect">
            <a:avLst/>
          </a:prstGeom>
          <a:solidFill>
            <a:schemeClr val="bg1"/>
          </a:solidFill>
          <a:ln>
            <a:solidFill>
              <a:srgbClr val="BFFF3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1115616" y="2420888"/>
            <a:ext cx="698477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tr-TR" sz="5400" b="1" dirty="0" smtClean="0">
                <a:solidFill>
                  <a:srgbClr val="FF0000"/>
                </a:solidFill>
                <a:latin typeface="Arial Narrow" pitchFamily="34" charset="0"/>
              </a:rPr>
              <a:t>Bölüm Değerlendirme Soruları 3</a:t>
            </a:r>
            <a:endParaRPr lang="tr-TR" sz="5400" b="1" dirty="0" smtClean="0">
              <a:solidFill>
                <a:srgbClr val="0000CC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7" name="Picture 3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68000" y="6284036"/>
            <a:ext cx="576000" cy="57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90084"/>
            <a:ext cx="576000" cy="56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>
            <a:hlinkClick r:id="rId5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6000" y="6381113"/>
            <a:ext cx="2952328" cy="47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2440" y="0"/>
            <a:ext cx="61156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66FF33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12 Metin kutusu"/>
          <p:cNvSpPr txBox="1"/>
          <p:nvPr/>
        </p:nvSpPr>
        <p:spPr>
          <a:xfrm rot="16200000">
            <a:off x="-427839" y="3193381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70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1115616" y="4797152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solidFill>
                  <a:srgbClr val="FF0000"/>
                </a:solidFill>
                <a:latin typeface="Monotype Corsiva" pitchFamily="66" charset="0"/>
              </a:rPr>
              <a:t>Hazırlayan:</a:t>
            </a:r>
            <a:r>
              <a:rPr lang="tr-TR" sz="2000" b="1" dirty="0" smtClean="0">
                <a:solidFill>
                  <a:srgbClr val="D60093"/>
                </a:solidFill>
                <a:latin typeface="Monotype Corsiva" pitchFamily="66" charset="0"/>
              </a:rPr>
              <a:t> </a:t>
            </a:r>
            <a:r>
              <a:rPr lang="tr-TR" sz="2000" b="1" dirty="0" smtClean="0">
                <a:solidFill>
                  <a:srgbClr val="0070C0"/>
                </a:solidFill>
                <a:latin typeface="Monotype Corsiva" pitchFamily="66" charset="0"/>
              </a:rPr>
              <a:t>Ayşe SARICI Gaziantep 30 Ağustos İlkokulu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14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1934148" y="-413869"/>
            <a:ext cx="5400599" cy="7613731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71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627784" y="1628800"/>
            <a:ext cx="3888432" cy="1944216"/>
          </a:xfrm>
          <a:prstGeom prst="roundRect">
            <a:avLst/>
          </a:prstGeom>
          <a:solidFill>
            <a:srgbClr val="FEF4EC"/>
          </a:solidFill>
          <a:ln>
            <a:solidFill>
              <a:srgbClr val="CC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22 Yuvarlatılmış Çapraz Köşeli Dikdörtgen"/>
          <p:cNvSpPr/>
          <p:nvPr/>
        </p:nvSpPr>
        <p:spPr>
          <a:xfrm>
            <a:off x="4932040" y="4797152"/>
            <a:ext cx="1872208" cy="432048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pic>
        <p:nvPicPr>
          <p:cNvPr id="16" name="Picture 5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6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>
            <a:hlinkClick r:id="rId5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Dikdörtgen"/>
          <p:cNvSpPr/>
          <p:nvPr/>
        </p:nvSpPr>
        <p:spPr>
          <a:xfrm>
            <a:off x="1115616" y="836712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1</a:t>
            </a:r>
          </a:p>
        </p:txBody>
      </p:sp>
      <p:sp>
        <p:nvSpPr>
          <p:cNvPr id="17" name="Dikdörtgen 1"/>
          <p:cNvSpPr/>
          <p:nvPr/>
        </p:nvSpPr>
        <p:spPr>
          <a:xfrm>
            <a:off x="1403648" y="1628800"/>
            <a:ext cx="6696744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                     </a:t>
            </a: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I.  Bir gün</a:t>
            </a:r>
            <a:endParaRPr lang="tr-TR" sz="1200" dirty="0" smtClean="0">
              <a:solidFill>
                <a:srgbClr val="0000CC"/>
              </a:solidFill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          II.  24  saat</a:t>
            </a:r>
            <a:endParaRPr lang="tr-TR" sz="1200" dirty="0" smtClean="0">
              <a:solidFill>
                <a:srgbClr val="0000CC"/>
              </a:solidFill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          III.  Gece – gündüz oluşması</a:t>
            </a:r>
            <a:endParaRPr lang="tr-TR" sz="1200" dirty="0" smtClean="0">
              <a:solidFill>
                <a:srgbClr val="0000CC"/>
              </a:solidFill>
              <a:latin typeface="Arial Narrow" pitchFamily="34" charset="0"/>
              <a:cs typeface="Arial" pitchFamily="34" charset="0"/>
            </a:endParaRPr>
          </a:p>
          <a:p>
            <a:pPr lvl="0" eaLnBrk="0" fontAlgn="base" hangingPunct="0">
              <a:lnSpc>
                <a:spcPts val="35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          IV.  Mevsimlerin oluşması.</a:t>
            </a:r>
          </a:p>
          <a:p>
            <a:pPr lv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</a:pPr>
            <a:endParaRPr lang="tr-TR" sz="1200" dirty="0" smtClean="0">
              <a:solidFill>
                <a:srgbClr val="0000CC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Yukarıdakilerin hangileri, Dünya’nın kendi ekseninde dönmesi ile ilgilidir ?   </a:t>
            </a:r>
            <a:endParaRPr lang="tr-TR" sz="1200" dirty="0" smtClean="0">
              <a:solidFill>
                <a:srgbClr val="0000CC"/>
              </a:solidFill>
              <a:latin typeface="Arial Narrow" pitchFamily="34" charset="0"/>
              <a:cs typeface="Arial" pitchFamily="34" charset="0"/>
            </a:endParaRPr>
          </a:p>
          <a:p>
            <a:pPr marL="457200" lvl="0" indent="-45720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A. I  –  II                              B.  I  –  II  –  III               </a:t>
            </a:r>
          </a:p>
          <a:p>
            <a:pPr marL="457200" lvl="0" indent="-457200" eaLnBrk="0" fontAlgn="base" hangingPunct="0">
              <a:lnSpc>
                <a:spcPts val="3800"/>
              </a:lnSpc>
              <a:spcBef>
                <a:spcPct val="0"/>
              </a:spcBef>
              <a:spcAft>
                <a:spcPct val="0"/>
              </a:spcAft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C. I  –  II  –  IV                    D.  I  –  II  –  III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2186179" y="-305858"/>
            <a:ext cx="5112565" cy="7397709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66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72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pic>
        <p:nvPicPr>
          <p:cNvPr id="26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Dikdörtgen"/>
          <p:cNvSpPr/>
          <p:nvPr/>
        </p:nvSpPr>
        <p:spPr>
          <a:xfrm>
            <a:off x="1419836" y="1052736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2</a:t>
            </a:r>
          </a:p>
        </p:txBody>
      </p:sp>
      <p:pic>
        <p:nvPicPr>
          <p:cNvPr id="17" name="Picture 6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5928" y="0"/>
            <a:ext cx="648072" cy="56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7936" y="6281936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>
            <a:hlinkClick r:id="rId7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6381328"/>
            <a:ext cx="273630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>
            <a:hlinkClick r:id="" action="ppaction://hlinkshowjump?jump=previous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287958"/>
            <a:ext cx="576064" cy="57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22 Yuvarlatılmış Çapraz Köşeli Dikdörtgen"/>
          <p:cNvSpPr/>
          <p:nvPr/>
        </p:nvSpPr>
        <p:spPr>
          <a:xfrm>
            <a:off x="1403648" y="4437112"/>
            <a:ext cx="5256584" cy="415498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15" name="Dikdörtgen 1"/>
          <p:cNvSpPr/>
          <p:nvPr/>
        </p:nvSpPr>
        <p:spPr>
          <a:xfrm>
            <a:off x="1403648" y="1916832"/>
            <a:ext cx="6696744" cy="3450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Ülkemizde gündüz yaşanırken bazı ülkelerde gece olmasının nedeni aşağıdakilerden hangisidir?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 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A)  Dünya’nın Güneş etrafında dolanması                               B)  Güneş’in Dünya’ya yaklaşıp uzaklaşması                         C)  Dünya’nın kendi ekseni etrafında dönmesi                       D)  Ay’ın Dünya etrafında dönmesi.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1839562" y="-463296"/>
            <a:ext cx="5517767" cy="7685740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73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Dikdörtgen"/>
          <p:cNvSpPr/>
          <p:nvPr/>
        </p:nvSpPr>
        <p:spPr>
          <a:xfrm>
            <a:off x="971600" y="836712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3</a:t>
            </a:r>
          </a:p>
        </p:txBody>
      </p:sp>
      <p:pic>
        <p:nvPicPr>
          <p:cNvPr id="17" name="Picture 2">
            <a:hlinkClick r:id="rId3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272035"/>
            <a:ext cx="576000" cy="585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8000" y="6280006"/>
            <a:ext cx="576000" cy="57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5062" y="0"/>
            <a:ext cx="618938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22 Yuvarlatılmış Çapraz Köşeli Dikdörtgen"/>
          <p:cNvSpPr/>
          <p:nvPr/>
        </p:nvSpPr>
        <p:spPr>
          <a:xfrm>
            <a:off x="1082476" y="4281477"/>
            <a:ext cx="3384376" cy="415498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15" name="Dikdörtgen 1"/>
          <p:cNvSpPr/>
          <p:nvPr/>
        </p:nvSpPr>
        <p:spPr>
          <a:xfrm>
            <a:off x="1082476" y="1905213"/>
            <a:ext cx="74168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Aşağıdakilerden hangisi Dünya’nın kendi ekseninde dönmesinin sonuçlarından biri </a:t>
            </a:r>
            <a:r>
              <a:rPr lang="tr-TR" sz="2600" u="sng" dirty="0" smtClean="0">
                <a:solidFill>
                  <a:srgbClr val="0000CC"/>
                </a:solidFill>
                <a:latin typeface="Arial Narrow" pitchFamily="34" charset="0"/>
              </a:rPr>
              <a:t>değildir?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 </a:t>
            </a:r>
          </a:p>
          <a:p>
            <a:pPr>
              <a:lnSpc>
                <a:spcPts val="3600"/>
              </a:lnSpc>
            </a:pPr>
            <a:endParaRPr lang="tr-TR" sz="26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 marL="457200" indent="-457200">
              <a:lnSpc>
                <a:spcPts val="36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A. Yerel saat farklarının oluşması</a:t>
            </a:r>
          </a:p>
          <a:p>
            <a:pPr marL="457200" indent="-457200">
              <a:lnSpc>
                <a:spcPts val="36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B. Günlük sıcaklık farkları nedeniyle taşların parçalanması</a:t>
            </a:r>
          </a:p>
          <a:p>
            <a:pPr marL="457200" indent="-457200">
              <a:lnSpc>
                <a:spcPts val="36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C. Mevsimlerin oluşması                                                                                                                                                                       </a:t>
            </a:r>
          </a:p>
          <a:p>
            <a:pPr marL="457200" indent="-457200">
              <a:lnSpc>
                <a:spcPts val="36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D. Gün içerisinde gece ve gündüzün meydana gelmesi.</a:t>
            </a:r>
            <a:endParaRPr lang="tr-TR" sz="2600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87184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>
            <a:off x="755576" y="692696"/>
            <a:ext cx="7704856" cy="5328592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74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28" name="22 Yuvarlatılmış Çapraz Köşeli Dikdörtgen"/>
          <p:cNvSpPr/>
          <p:nvPr/>
        </p:nvSpPr>
        <p:spPr>
          <a:xfrm>
            <a:off x="1331640" y="4509120"/>
            <a:ext cx="5976664" cy="415498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31" name="Dikdörtgen 1"/>
          <p:cNvSpPr/>
          <p:nvPr/>
        </p:nvSpPr>
        <p:spPr>
          <a:xfrm>
            <a:off x="1403648" y="1988840"/>
            <a:ext cx="662473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/>
              <a:t> </a:t>
            </a: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Mevsimler nasıl oluşur?</a:t>
            </a:r>
          </a:p>
          <a:p>
            <a:pPr>
              <a:lnSpc>
                <a:spcPts val="3800"/>
              </a:lnSpc>
            </a:pPr>
            <a:endParaRPr lang="tr-TR" sz="26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 marL="457200" indent="-457200">
              <a:lnSpc>
                <a:spcPts val="3800"/>
              </a:lnSpc>
            </a:pP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A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. Dünya’nın, kendi etrafında dönmesiyle</a:t>
            </a:r>
          </a:p>
          <a:p>
            <a:pPr marL="457200" indent="-457200">
              <a:lnSpc>
                <a:spcPts val="3800"/>
              </a:lnSpc>
            </a:pP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B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. Güneş’in, kendi etrafında dönmesiyle</a:t>
            </a:r>
          </a:p>
          <a:p>
            <a:pPr marL="457200" indent="-457200">
              <a:lnSpc>
                <a:spcPts val="3800"/>
              </a:lnSpc>
            </a:pP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C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. Güneş’in, Dünya’nın çevresinde dönmesiyle</a:t>
            </a:r>
          </a:p>
          <a:p>
            <a:pPr marL="457200" indent="-457200">
              <a:lnSpc>
                <a:spcPts val="3800"/>
              </a:lnSpc>
            </a:pPr>
            <a:r>
              <a:rPr lang="tr-TR" sz="2600" b="1" dirty="0" smtClean="0">
                <a:solidFill>
                  <a:srgbClr val="0000CC"/>
                </a:solidFill>
                <a:latin typeface="Arial Narrow" pitchFamily="34" charset="0"/>
              </a:rPr>
              <a:t>D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. Dünya’nın, Güneş’in çevresinde dönmesiyle</a:t>
            </a:r>
            <a:endParaRPr lang="tr-TR" sz="2600" dirty="0">
              <a:solidFill>
                <a:srgbClr val="0000CC"/>
              </a:solidFill>
              <a:latin typeface="Arial Narrow" pitchFamily="34" charset="0"/>
            </a:endParaRPr>
          </a:p>
        </p:txBody>
      </p:sp>
      <p:sp>
        <p:nvSpPr>
          <p:cNvPr id="41" name="40 Dikdörtgen"/>
          <p:cNvSpPr/>
          <p:nvPr/>
        </p:nvSpPr>
        <p:spPr>
          <a:xfrm>
            <a:off x="1331640" y="1052736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4</a:t>
            </a:r>
          </a:p>
        </p:txBody>
      </p:sp>
      <p:pic>
        <p:nvPicPr>
          <p:cNvPr id="29" name="Picture 2">
            <a:hlinkClick r:id="rId3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6000" y="6453336"/>
            <a:ext cx="295232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4">
            <a:hlinkClick r:id="" action="ppaction://hlinkshowjump?jump=previous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72034"/>
            <a:ext cx="576000" cy="58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5">
            <a:hlinkClick r:id="" action="ppaction://hlinkshowjump?jump=nextslide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8383" y="6274388"/>
            <a:ext cx="575617" cy="58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>
            <a:hlinkClick r:id="" action="ppaction://hlinkshowjump?jump=endshow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7356" y="1"/>
            <a:ext cx="61664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>
            <a:off x="899592" y="764704"/>
            <a:ext cx="7488832" cy="5040560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75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27 Dikdörtgen"/>
          <p:cNvSpPr/>
          <p:nvPr/>
        </p:nvSpPr>
        <p:spPr>
          <a:xfrm>
            <a:off x="1547664" y="1042084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5</a:t>
            </a:r>
          </a:p>
        </p:txBody>
      </p:sp>
      <p:sp>
        <p:nvSpPr>
          <p:cNvPr id="21" name="22 Yuvarlatılmış Çapraz Köşeli Dikdörtgen"/>
          <p:cNvSpPr/>
          <p:nvPr/>
        </p:nvSpPr>
        <p:spPr>
          <a:xfrm>
            <a:off x="1331640" y="4642484"/>
            <a:ext cx="5832648" cy="864096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pic>
        <p:nvPicPr>
          <p:cNvPr id="15" name="Picture 4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936" y="6277865"/>
            <a:ext cx="576064" cy="58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83957"/>
            <a:ext cx="576064" cy="574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3">
            <a:hlinkClick r:id="rId6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6309320"/>
            <a:ext cx="288032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15176" y="1"/>
            <a:ext cx="62882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Dikdörtgen 15"/>
          <p:cNvSpPr/>
          <p:nvPr/>
        </p:nvSpPr>
        <p:spPr>
          <a:xfrm>
            <a:off x="1331640" y="1906180"/>
            <a:ext cx="7128792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Dünya kendi ekseni etrafında dönmeseydi aşağıdaki-</a:t>
            </a:r>
          </a:p>
          <a:p>
            <a:pPr>
              <a:lnSpc>
                <a:spcPts val="3500"/>
              </a:lnSpc>
            </a:pPr>
            <a:r>
              <a:rPr lang="tr-TR" sz="2600" dirty="0" err="1" smtClean="0">
                <a:solidFill>
                  <a:srgbClr val="0000CC"/>
                </a:solidFill>
                <a:latin typeface="Arial Narrow" pitchFamily="34" charset="0"/>
              </a:rPr>
              <a:t>lerden</a:t>
            </a: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 hangisi gerçekleşirdi ?  </a:t>
            </a:r>
          </a:p>
          <a:p>
            <a:pPr>
              <a:lnSpc>
                <a:spcPts val="3500"/>
              </a:lnSpc>
            </a:pPr>
            <a:endParaRPr lang="tr-TR" sz="88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 marL="514350" indent="-514350">
              <a:lnSpc>
                <a:spcPts val="35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A. Hep gece olurdu. </a:t>
            </a:r>
          </a:p>
          <a:p>
            <a:pPr marL="514350" indent="-514350">
              <a:lnSpc>
                <a:spcPts val="35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B. Hep gündüz olurdu. </a:t>
            </a:r>
          </a:p>
          <a:p>
            <a:pPr marL="514350" indent="-514350">
              <a:lnSpc>
                <a:spcPts val="35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C. Hep aynı mevsim olurdu. </a:t>
            </a:r>
          </a:p>
          <a:p>
            <a:pPr marL="514350" indent="-514350">
              <a:lnSpc>
                <a:spcPts val="35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D. Güneş’e bakan tarafında hep gündüz ,diğer</a:t>
            </a:r>
          </a:p>
          <a:p>
            <a:pPr marL="514350" indent="-514350">
              <a:lnSpc>
                <a:spcPts val="3500"/>
              </a:lnSpc>
            </a:pPr>
            <a:r>
              <a:rPr lang="tr-TR" sz="2600" dirty="0" smtClean="0">
                <a:solidFill>
                  <a:srgbClr val="0000CC"/>
                </a:solidFill>
                <a:latin typeface="Arial Narrow" pitchFamily="34" charset="0"/>
              </a:rPr>
              <a:t>tarafında hep gece olurdu.</a:t>
            </a:r>
            <a:endParaRPr lang="tr-TR" sz="2600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1898144" y="-449874"/>
            <a:ext cx="5472608" cy="7613731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76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6" name="Yuvarlatılmış Dikdörtgen 5"/>
          <p:cNvSpPr/>
          <p:nvPr/>
        </p:nvSpPr>
        <p:spPr>
          <a:xfrm>
            <a:off x="1763688" y="1484784"/>
            <a:ext cx="5400600" cy="1512168"/>
          </a:xfrm>
          <a:prstGeom prst="roundRect">
            <a:avLst/>
          </a:prstGeom>
          <a:solidFill>
            <a:srgbClr val="FEF4EC"/>
          </a:solidFill>
          <a:ln>
            <a:solidFill>
              <a:srgbClr val="CCCC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22 Yuvarlatılmış Çapraz Köşeli Dikdörtgen"/>
          <p:cNvSpPr/>
          <p:nvPr/>
        </p:nvSpPr>
        <p:spPr>
          <a:xfrm>
            <a:off x="1691680" y="4797152"/>
            <a:ext cx="1656184" cy="343490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pic>
        <p:nvPicPr>
          <p:cNvPr id="16" name="Picture 5">
            <a:hlinkClick r:id="" action="ppaction://hlinkshowjump?jump=next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6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3">
            <a:hlinkClick r:id="rId5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Dikdörtgen"/>
          <p:cNvSpPr/>
          <p:nvPr/>
        </p:nvSpPr>
        <p:spPr>
          <a:xfrm>
            <a:off x="1403648" y="764704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6</a:t>
            </a:r>
          </a:p>
        </p:txBody>
      </p:sp>
      <p:sp>
        <p:nvSpPr>
          <p:cNvPr id="17" name="Dikdörtgen 1"/>
          <p:cNvSpPr/>
          <p:nvPr/>
        </p:nvSpPr>
        <p:spPr>
          <a:xfrm>
            <a:off x="1259632" y="1484784"/>
            <a:ext cx="712879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tr-TR" sz="2400" dirty="0" smtClean="0">
                <a:latin typeface="Arial Narrow" pitchFamily="34" charset="0"/>
              </a:rPr>
              <a:t>         I. Mevsimler arası sıcaklık farkı meydana gelir.</a:t>
            </a:r>
          </a:p>
          <a:p>
            <a:pPr>
              <a:lnSpc>
                <a:spcPts val="3600"/>
              </a:lnSpc>
            </a:pPr>
            <a:r>
              <a:rPr lang="tr-TR" sz="2400" dirty="0" smtClean="0">
                <a:latin typeface="Arial Narrow" pitchFamily="34" charset="0"/>
              </a:rPr>
              <a:t>         II. Gece ve gündüz uzunlukları değişir.</a:t>
            </a:r>
          </a:p>
          <a:p>
            <a:pPr>
              <a:lnSpc>
                <a:spcPts val="3600"/>
              </a:lnSpc>
            </a:pPr>
            <a:r>
              <a:rPr lang="tr-TR" sz="2400" dirty="0" smtClean="0">
                <a:latin typeface="Arial Narrow" pitchFamily="34" charset="0"/>
              </a:rPr>
              <a:t>         III. Gün içerisindeki gölge boyu değişir.</a:t>
            </a:r>
          </a:p>
          <a:p>
            <a:pPr>
              <a:lnSpc>
                <a:spcPts val="3600"/>
              </a:lnSpc>
            </a:pPr>
            <a:endParaRPr lang="tr-TR" sz="2400" dirty="0" smtClean="0">
              <a:latin typeface="Arial Narrow" pitchFamily="34" charset="0"/>
            </a:endParaRPr>
          </a:p>
          <a:p>
            <a:pPr>
              <a:lnSpc>
                <a:spcPts val="3600"/>
              </a:lnSpc>
            </a:pPr>
            <a:r>
              <a:rPr lang="tr-TR" sz="2400" dirty="0" smtClean="0">
                <a:latin typeface="Arial Narrow" pitchFamily="34" charset="0"/>
              </a:rPr>
              <a:t>       Yukarıda verilen olaylardan, Dünya’nın Güneş etrafında dolanma hareketi sonucu olanlara “D” ,olmayanlara   “Y”  yazarsak aşağıdakilerden hangisi doğru olur ?</a:t>
            </a:r>
          </a:p>
          <a:p>
            <a:pPr>
              <a:lnSpc>
                <a:spcPts val="3600"/>
              </a:lnSpc>
            </a:pPr>
            <a:r>
              <a:rPr lang="tr-TR" sz="2400" b="1" dirty="0" smtClean="0">
                <a:latin typeface="Arial Narrow" pitchFamily="34" charset="0"/>
              </a:rPr>
              <a:t>        A)</a:t>
            </a:r>
            <a:r>
              <a:rPr lang="tr-TR" sz="2400" dirty="0" smtClean="0">
                <a:latin typeface="Arial Narrow" pitchFamily="34" charset="0"/>
              </a:rPr>
              <a:t> D – D - Y                      </a:t>
            </a:r>
            <a:r>
              <a:rPr lang="tr-TR" sz="2400" b="1" dirty="0" smtClean="0">
                <a:latin typeface="Arial Narrow" pitchFamily="34" charset="0"/>
              </a:rPr>
              <a:t>B)</a:t>
            </a:r>
            <a:r>
              <a:rPr lang="tr-TR" sz="2400" dirty="0" smtClean="0">
                <a:latin typeface="Arial Narrow" pitchFamily="34" charset="0"/>
              </a:rPr>
              <a:t> Y – Y - D                  </a:t>
            </a:r>
          </a:p>
          <a:p>
            <a:pPr>
              <a:lnSpc>
                <a:spcPts val="3600"/>
              </a:lnSpc>
            </a:pPr>
            <a:r>
              <a:rPr lang="tr-TR" sz="2400" dirty="0" smtClean="0">
                <a:latin typeface="Arial Narrow" pitchFamily="34" charset="0"/>
              </a:rPr>
              <a:t>        </a:t>
            </a:r>
            <a:r>
              <a:rPr lang="tr-TR" sz="2400" b="1" dirty="0" smtClean="0">
                <a:latin typeface="Arial Narrow" pitchFamily="34" charset="0"/>
              </a:rPr>
              <a:t>C)  </a:t>
            </a:r>
            <a:r>
              <a:rPr lang="tr-TR" sz="2400" dirty="0" smtClean="0">
                <a:latin typeface="Arial Narrow" pitchFamily="34" charset="0"/>
              </a:rPr>
              <a:t>D – Y- Y                       </a:t>
            </a:r>
            <a:r>
              <a:rPr lang="tr-TR" sz="2400" b="1" dirty="0" smtClean="0">
                <a:latin typeface="Arial Narrow" pitchFamily="34" charset="0"/>
              </a:rPr>
              <a:t>D)</a:t>
            </a:r>
            <a:r>
              <a:rPr lang="tr-TR" sz="2400" dirty="0" smtClean="0">
                <a:latin typeface="Arial Narrow" pitchFamily="34" charset="0"/>
              </a:rPr>
              <a:t> Y- Y - Y</a:t>
            </a:r>
          </a:p>
          <a:p>
            <a:r>
              <a:rPr lang="tr-TR" sz="2400" dirty="0" smtClean="0"/>
              <a:t>                                                       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80000" y="18000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KAYAÇLAR</a:t>
            </a:r>
            <a:endParaRPr lang="tr-TR" sz="2800" b="1" dirty="0"/>
          </a:p>
        </p:txBody>
      </p:sp>
      <p:sp>
        <p:nvSpPr>
          <p:cNvPr id="24" name="23 Dikdörtgen"/>
          <p:cNvSpPr/>
          <p:nvPr/>
        </p:nvSpPr>
        <p:spPr>
          <a:xfrm>
            <a:off x="683568" y="2780928"/>
            <a:ext cx="3528392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9900CC"/>
                </a:solidFill>
                <a:latin typeface="Arial Narrow" pitchFamily="34" charset="0"/>
              </a:rPr>
              <a:t>Kayaçlar; toprağa göre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9900CC"/>
                </a:solidFill>
                <a:latin typeface="Arial Narrow" pitchFamily="34" charset="0"/>
              </a:rPr>
              <a:t>daha sert ve sağlamdır.</a:t>
            </a:r>
          </a:p>
        </p:txBody>
      </p:sp>
      <p:sp>
        <p:nvSpPr>
          <p:cNvPr id="36" name="35 Oval"/>
          <p:cNvSpPr/>
          <p:nvPr/>
        </p:nvSpPr>
        <p:spPr>
          <a:xfrm>
            <a:off x="539552" y="2924944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25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26 Metin kutusu"/>
          <p:cNvSpPr txBox="1"/>
          <p:nvPr/>
        </p:nvSpPr>
        <p:spPr>
          <a:xfrm rot="16200000">
            <a:off x="-356506" y="327539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5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6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3">
            <a:hlinkClick r:id="rId7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 descr="http://www.bilgiarsivi.com/wp-content/uploads/2010/07/temiz-topra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1340768"/>
            <a:ext cx="4741665" cy="36724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>
            <a:off x="899592" y="908720"/>
            <a:ext cx="7488832" cy="4752528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CC66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77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28" name="22 Yuvarlatılmış Çapraz Köşeli Dikdörtgen"/>
          <p:cNvSpPr/>
          <p:nvPr/>
        </p:nvSpPr>
        <p:spPr>
          <a:xfrm>
            <a:off x="1331640" y="3085510"/>
            <a:ext cx="4608512" cy="415498"/>
          </a:xfrm>
          <a:prstGeom prst="round2Diag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31" name="Dikdörtgen 1"/>
          <p:cNvSpPr/>
          <p:nvPr/>
        </p:nvSpPr>
        <p:spPr>
          <a:xfrm>
            <a:off x="1331640" y="2060848"/>
            <a:ext cx="698477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latin typeface="Arial Narrow" pitchFamily="34" charset="0"/>
              </a:rPr>
              <a:t>Gün içinde Güneş’i başka yerlerde görmemizin nedeni aşağıdakilerden hangisidir ? </a:t>
            </a:r>
          </a:p>
          <a:p>
            <a:pPr marL="457200" indent="-457200">
              <a:lnSpc>
                <a:spcPts val="3800"/>
              </a:lnSpc>
            </a:pPr>
            <a:r>
              <a:rPr lang="tr-TR" sz="2400" dirty="0" smtClean="0">
                <a:latin typeface="Arial Narrow" pitchFamily="34" charset="0"/>
              </a:rPr>
              <a:t>A.  Dünya’nın kendi etrafında dönmesi </a:t>
            </a:r>
          </a:p>
          <a:p>
            <a:pPr marL="457200" indent="-457200">
              <a:lnSpc>
                <a:spcPts val="3800"/>
              </a:lnSpc>
            </a:pPr>
            <a:r>
              <a:rPr lang="tr-TR" sz="2400" dirty="0" smtClean="0">
                <a:latin typeface="Arial Narrow" pitchFamily="34" charset="0"/>
              </a:rPr>
              <a:t>B. Ay’ın Dünya etrafında dönmesi </a:t>
            </a:r>
          </a:p>
          <a:p>
            <a:pPr marL="457200" indent="-457200">
              <a:lnSpc>
                <a:spcPts val="3800"/>
              </a:lnSpc>
            </a:pPr>
            <a:r>
              <a:rPr lang="tr-TR" sz="2400" dirty="0" smtClean="0">
                <a:latin typeface="Arial Narrow" pitchFamily="34" charset="0"/>
              </a:rPr>
              <a:t>C. Dünya’nın Güneş etrafında dönmesi                                   </a:t>
            </a:r>
          </a:p>
          <a:p>
            <a:pPr marL="457200" indent="-457200">
              <a:lnSpc>
                <a:spcPts val="3800"/>
              </a:lnSpc>
            </a:pPr>
            <a:r>
              <a:rPr lang="tr-TR" sz="2400" dirty="0" smtClean="0">
                <a:latin typeface="Arial Narrow" pitchFamily="34" charset="0"/>
              </a:rPr>
              <a:t>D. Güneş’in hareket etmesi </a:t>
            </a:r>
            <a:endParaRPr lang="tr-TR" sz="2400" dirty="0">
              <a:latin typeface="Arial Narrow" pitchFamily="34" charset="0"/>
            </a:endParaRPr>
          </a:p>
        </p:txBody>
      </p:sp>
      <p:sp>
        <p:nvSpPr>
          <p:cNvPr id="41" name="40 Dikdörtgen"/>
          <p:cNvSpPr/>
          <p:nvPr/>
        </p:nvSpPr>
        <p:spPr>
          <a:xfrm>
            <a:off x="1331640" y="1268760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7</a:t>
            </a:r>
          </a:p>
        </p:txBody>
      </p:sp>
      <p:pic>
        <p:nvPicPr>
          <p:cNvPr id="29" name="Picture 2">
            <a:hlinkClick r:id="rId3" action="ppaction://hlinksldjump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6000" y="6453336"/>
            <a:ext cx="295232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4">
            <a:hlinkClick r:id="" action="ppaction://hlinkshowjump?jump=previousslide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72034"/>
            <a:ext cx="576000" cy="58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5">
            <a:hlinkClick r:id="" action="ppaction://hlinkshowjump?jump=nextslide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68383" y="6274388"/>
            <a:ext cx="575617" cy="58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">
            <a:hlinkClick r:id="" action="ppaction://hlinkshowjump?jump=endshow" highlightClick="1">
              <a:snd r:embed="rId6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27356" y="1"/>
            <a:ext cx="61664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Yuvarlatılmış Çapraz Köşeli Dikdörtgen"/>
          <p:cNvSpPr/>
          <p:nvPr/>
        </p:nvSpPr>
        <p:spPr>
          <a:xfrm rot="5400000">
            <a:off x="2186179" y="-305858"/>
            <a:ext cx="5112565" cy="7397709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7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FF66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8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78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pic>
        <p:nvPicPr>
          <p:cNvPr id="26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28 Dikdörtgen"/>
          <p:cNvSpPr/>
          <p:nvPr/>
        </p:nvSpPr>
        <p:spPr>
          <a:xfrm>
            <a:off x="1475656" y="1196752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8</a:t>
            </a:r>
          </a:p>
        </p:txBody>
      </p:sp>
      <p:pic>
        <p:nvPicPr>
          <p:cNvPr id="17" name="Picture 6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5928" y="0"/>
            <a:ext cx="648072" cy="565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7936" y="6281936"/>
            <a:ext cx="576064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>
            <a:hlinkClick r:id="rId7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6381328"/>
            <a:ext cx="2736304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5">
            <a:hlinkClick r:id="" action="ppaction://hlinkshowjump?jump=previousslide" highlightClick="1">
              <a:snd r:embed="rId3" name="click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287958"/>
            <a:ext cx="576064" cy="57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22 Yuvarlatılmış Çapraz Köşeli Dikdörtgen"/>
          <p:cNvSpPr/>
          <p:nvPr/>
        </p:nvSpPr>
        <p:spPr>
          <a:xfrm>
            <a:off x="1403648" y="3933056"/>
            <a:ext cx="4968552" cy="415498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15" name="Dikdörtgen 1"/>
          <p:cNvSpPr/>
          <p:nvPr/>
        </p:nvSpPr>
        <p:spPr>
          <a:xfrm>
            <a:off x="1475656" y="1916832"/>
            <a:ext cx="6984776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C00000"/>
                </a:solidFill>
                <a:latin typeface="Arial Narrow" pitchFamily="34" charset="0"/>
              </a:rPr>
              <a:t> “ Sabah kalktığımızda Güneş’i doğuda, öğlen vakti tepede, akşama doğru batıda görürüz ”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     Bunun sebebi aşağıdakilerden hangisidir?</a:t>
            </a: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A)  Güneş’in Dünya etrafında dolanması                                       B)  Dünya’nın kendi etrafında dönmesi                                   C)  Güneş’in kendi etrafında dönmesi                                        D)  Dünya’nın Güneş etrafında dolanması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58939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CC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6 Metin kutusu"/>
          <p:cNvSpPr txBox="1"/>
          <p:nvPr/>
        </p:nvSpPr>
        <p:spPr>
          <a:xfrm rot="16200000">
            <a:off x="-427839" y="3275392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79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6" descr="firewrk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25144"/>
            <a:ext cx="1905000" cy="1905000"/>
          </a:xfrm>
          <a:prstGeom prst="rect">
            <a:avLst/>
          </a:prstGeom>
          <a:noFill/>
        </p:spPr>
      </p:pic>
      <p:pic>
        <p:nvPicPr>
          <p:cNvPr id="18" name="Picture 16" descr="firewrk6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4509120"/>
            <a:ext cx="1905000" cy="1905000"/>
          </a:xfrm>
          <a:prstGeom prst="rect">
            <a:avLst/>
          </a:prstGeom>
          <a:noFill/>
        </p:spPr>
      </p:pic>
      <p:pic>
        <p:nvPicPr>
          <p:cNvPr id="4098" name="Picture 2">
            <a:hlinkClick r:id="" action="ppaction://hlinkshowjump?jump=endshow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2887" y="0"/>
            <a:ext cx="611113" cy="53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>
            <a:hlinkClick r:id="rId6" action="ppaction://hlinksldjump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6369000"/>
            <a:ext cx="2808312" cy="4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>
            <a:hlinkClick r:id="" action="ppaction://hlinkshowjump?jump=previous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6309320"/>
            <a:ext cx="54868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>
            <a:hlinkClick r:id="" action="ppaction://hlinkshowjump?jump=nextslide" highlightClick="1">
              <a:snd r:embed="rId4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67936" y="6283964"/>
            <a:ext cx="576064" cy="574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Yuvarlatılmış Çapraz Köşeli Dikdörtgen"/>
          <p:cNvSpPr/>
          <p:nvPr/>
        </p:nvSpPr>
        <p:spPr>
          <a:xfrm rot="5400000">
            <a:off x="2186179" y="-305858"/>
            <a:ext cx="5112565" cy="7397709"/>
          </a:xfrm>
          <a:prstGeom prst="round2Diag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13 Dikdörtgen"/>
          <p:cNvSpPr/>
          <p:nvPr/>
        </p:nvSpPr>
        <p:spPr>
          <a:xfrm>
            <a:off x="1043608" y="3212976"/>
            <a:ext cx="734481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>
              <a:lnSpc>
                <a:spcPct val="80000"/>
              </a:lnSpc>
            </a:pPr>
            <a:r>
              <a:rPr lang="tr-TR" sz="2600" dirty="0" smtClean="0">
                <a:solidFill>
                  <a:srgbClr val="000099"/>
                </a:solidFill>
                <a:latin typeface="Arial Narrow" pitchFamily="34" charset="0"/>
              </a:rPr>
              <a:t>	</a:t>
            </a:r>
          </a:p>
        </p:txBody>
      </p:sp>
      <p:sp>
        <p:nvSpPr>
          <p:cNvPr id="16" name="15 Dikdörtgen"/>
          <p:cNvSpPr/>
          <p:nvPr/>
        </p:nvSpPr>
        <p:spPr>
          <a:xfrm>
            <a:off x="1475656" y="1052736"/>
            <a:ext cx="1928028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tr-TR" sz="2800" b="1" dirty="0" smtClean="0">
                <a:solidFill>
                  <a:srgbClr val="FF0000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itchFamily="34" charset="0"/>
                <a:ea typeface="Times New Roman" pitchFamily="18" charset="0"/>
                <a:cs typeface="Arial" pitchFamily="34" charset="0"/>
              </a:rPr>
              <a:t>Konu Testi 9</a:t>
            </a:r>
          </a:p>
        </p:txBody>
      </p:sp>
      <p:sp>
        <p:nvSpPr>
          <p:cNvPr id="20" name="22 Yuvarlatılmış Çapraz Köşeli Dikdörtgen"/>
          <p:cNvSpPr/>
          <p:nvPr/>
        </p:nvSpPr>
        <p:spPr>
          <a:xfrm>
            <a:off x="1547664" y="4365104"/>
            <a:ext cx="2016224" cy="415498"/>
          </a:xfrm>
          <a:prstGeom prst="round2DiagRect">
            <a:avLst/>
          </a:prstGeom>
          <a:solidFill>
            <a:srgbClr val="FFFF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600">
              <a:latin typeface="Arial Narrow" pitchFamily="34" charset="0"/>
            </a:endParaRPr>
          </a:p>
        </p:txBody>
      </p:sp>
      <p:sp>
        <p:nvSpPr>
          <p:cNvPr id="21" name="Dikdörtgen 1"/>
          <p:cNvSpPr/>
          <p:nvPr/>
        </p:nvSpPr>
        <p:spPr>
          <a:xfrm>
            <a:off x="1547664" y="1844824"/>
            <a:ext cx="6696744" cy="3503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800"/>
              </a:lnSpc>
            </a:pPr>
            <a:r>
              <a:rPr lang="tr-TR" sz="2400" b="1" dirty="0" smtClean="0">
                <a:solidFill>
                  <a:srgbClr val="0000CC"/>
                </a:solidFill>
                <a:latin typeface="Arial Narrow" pitchFamily="34" charset="0"/>
              </a:rPr>
              <a:t>Dünya, Güneş çevresinde 365 gün 6 saatte dolanır.</a:t>
            </a:r>
            <a:endParaRPr lang="tr-TR" sz="24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Bu harekete ne ad verilir?</a:t>
            </a:r>
          </a:p>
          <a:p>
            <a:pPr lvl="0">
              <a:lnSpc>
                <a:spcPts val="3800"/>
              </a:lnSpc>
            </a:pPr>
            <a:endParaRPr lang="tr-TR" sz="2400" dirty="0" smtClean="0">
              <a:solidFill>
                <a:srgbClr val="0000CC"/>
              </a:solidFill>
              <a:latin typeface="Arial Narrow" pitchFamily="34" charset="0"/>
            </a:endParaRPr>
          </a:p>
          <a:p>
            <a:pPr lvl="0"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A. Asır</a:t>
            </a:r>
          </a:p>
          <a:p>
            <a:pPr lvl="0"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B. Günlük hareket</a:t>
            </a:r>
          </a:p>
          <a:p>
            <a:pPr lvl="0"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C. Yıllık hareket</a:t>
            </a:r>
          </a:p>
          <a:p>
            <a:pPr lvl="0">
              <a:lnSpc>
                <a:spcPts val="3800"/>
              </a:lnSpc>
            </a:pPr>
            <a:r>
              <a:rPr lang="tr-TR" sz="2400" dirty="0" smtClean="0">
                <a:solidFill>
                  <a:srgbClr val="0000CC"/>
                </a:solidFill>
                <a:latin typeface="Arial Narrow" pitchFamily="34" charset="0"/>
              </a:rPr>
              <a:t>D. Aylık hareket</a:t>
            </a:r>
            <a:endParaRPr lang="tr-TR" sz="2400" dirty="0">
              <a:solidFill>
                <a:srgbClr val="0000CC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Dikdörtgen">
            <a:hlinkClick r:id="" action="ppaction://noaction"/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Rectangle 4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755650" y="692150"/>
            <a:ext cx="7596188" cy="544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endParaRPr lang="tr-TR"/>
          </a:p>
        </p:txBody>
      </p:sp>
      <p:sp>
        <p:nvSpPr>
          <p:cNvPr id="40" name="Text Box 5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2339752" y="4005064"/>
            <a:ext cx="47525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tr-TR" sz="7200" b="1" dirty="0" smtClean="0">
                <a:solidFill>
                  <a:srgbClr val="0000C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rebuchet MS" pitchFamily="34" charset="0"/>
              </a:rPr>
              <a:t>Konu Bitti </a:t>
            </a:r>
            <a:endParaRPr lang="tr-TR" sz="7200" b="1" dirty="0">
              <a:solidFill>
                <a:srgbClr val="0000CC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rebuchet MS" pitchFamily="34" charset="0"/>
            </a:endParaRPr>
          </a:p>
        </p:txBody>
      </p:sp>
      <p:pic>
        <p:nvPicPr>
          <p:cNvPr id="14" name="Picture 3">
            <a:hlinkClick r:id="" action="ppaction://hlinkshowjump?jump=previousslide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09320"/>
            <a:ext cx="541164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>
            <a:hlinkClick r:id="" action="ppaction://hlinkshowjump?jump=endshow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887" y="0"/>
            <a:ext cx="611113" cy="53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>
            <a:hlinkClick r:id="rId5" action="ppaction://hlinksldjump" highlightClick="1">
              <a:snd r:embed="rId2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6000" y="6381328"/>
            <a:ext cx="2952328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12 Metin kutusu">
            <a:hlinkClick r:id="" action="ppaction://noaction" highlightClick="1"/>
            <a:hlinkHover r:id="" action="ppaction://noaction" highlightClick="1"/>
          </p:cNvPr>
          <p:cNvSpPr txBox="1"/>
          <p:nvPr/>
        </p:nvSpPr>
        <p:spPr>
          <a:xfrm>
            <a:off x="1187624" y="2204864"/>
            <a:ext cx="66967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 smtClean="0">
                <a:solidFill>
                  <a:srgbClr val="D60093"/>
                </a:solidFill>
                <a:latin typeface="Monotype Corsiva" pitchFamily="66" charset="0"/>
              </a:rPr>
              <a:t>Hazırlayan: Ayşe SARICI</a:t>
            </a:r>
          </a:p>
          <a:p>
            <a:pPr algn="ctr"/>
            <a:r>
              <a:rPr lang="tr-TR" sz="4400" b="1" dirty="0" smtClean="0">
                <a:solidFill>
                  <a:srgbClr val="D60093"/>
                </a:solidFill>
                <a:latin typeface="Monotype Corsiva" pitchFamily="66" charset="0"/>
              </a:rPr>
              <a:t>Gaziantep 30 Ağustos İlkokulu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hlinkClick r:id="rId2"/>
              </a:rPr>
              <a:t>https</a:t>
            </a:r>
            <a:r>
              <a:rPr lang="tr-TR" smtClean="0">
                <a:hlinkClick r:id="rId2"/>
              </a:rPr>
              <a:t>://</a:t>
            </a:r>
            <a:r>
              <a:rPr lang="tr-TR" smtClean="0">
                <a:hlinkClick r:id="rId2"/>
              </a:rPr>
              <a:t>www.HangiSoru.com</a:t>
            </a:r>
            <a:r>
              <a:rPr lang="tr-TR" smtClean="0"/>
              <a:t> 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180000" y="180000"/>
            <a:ext cx="8784976" cy="6480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0" name="Rectangle 3"/>
          <p:cNvSpPr txBox="1">
            <a:spLocks noChangeArrowheads="1"/>
          </p:cNvSpPr>
          <p:nvPr/>
        </p:nvSpPr>
        <p:spPr>
          <a:xfrm>
            <a:off x="539552" y="2924944"/>
            <a:ext cx="8229600" cy="3738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17" name="16 Dikdörtgen"/>
          <p:cNvSpPr/>
          <p:nvPr/>
        </p:nvSpPr>
        <p:spPr>
          <a:xfrm>
            <a:off x="179512" y="188640"/>
            <a:ext cx="8784976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tr-TR" sz="2800" b="1" dirty="0" smtClean="0">
                <a:solidFill>
                  <a:srgbClr val="D60093"/>
                </a:solidFill>
                <a:latin typeface="Arial Narrow" pitchFamily="34" charset="0"/>
              </a:rPr>
              <a:t>KAYAÇLAR</a:t>
            </a:r>
            <a:endParaRPr lang="tr-TR" sz="2800" b="1" dirty="0"/>
          </a:p>
        </p:txBody>
      </p:sp>
      <p:sp>
        <p:nvSpPr>
          <p:cNvPr id="27" name="26 Dikdörtgen"/>
          <p:cNvSpPr/>
          <p:nvPr/>
        </p:nvSpPr>
        <p:spPr>
          <a:xfrm>
            <a:off x="611560" y="1916832"/>
            <a:ext cx="3744416" cy="2873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ts val="3800"/>
              </a:lnSpc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9900CC"/>
                </a:solidFill>
                <a:latin typeface="Arial Narrow" pitchFamily="34" charset="0"/>
              </a:rPr>
              <a:t>Kayaçlar magmadan </a:t>
            </a:r>
          </a:p>
          <a:p>
            <a:pPr marL="342900" lvl="0" indent="-342900">
              <a:lnSpc>
                <a:spcPts val="3800"/>
              </a:lnSpc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9900CC"/>
                </a:solidFill>
                <a:latin typeface="Arial Narrow" pitchFamily="34" charset="0"/>
              </a:rPr>
              <a:t>gelen lavların </a:t>
            </a:r>
          </a:p>
          <a:p>
            <a:pPr marL="342900" lvl="0" indent="-342900">
              <a:lnSpc>
                <a:spcPts val="3800"/>
              </a:lnSpc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9900CC"/>
                </a:solidFill>
                <a:latin typeface="Arial Narrow" pitchFamily="34" charset="0"/>
              </a:rPr>
              <a:t>(yanardağ)</a:t>
            </a:r>
          </a:p>
          <a:p>
            <a:pPr marL="342900" lvl="0" indent="-342900">
              <a:lnSpc>
                <a:spcPts val="3800"/>
              </a:lnSpc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9900CC"/>
                </a:solidFill>
                <a:latin typeface="Arial Narrow" pitchFamily="34" charset="0"/>
              </a:rPr>
              <a:t>zamanla soğuyup</a:t>
            </a:r>
          </a:p>
          <a:p>
            <a:pPr marL="342900" lvl="0" indent="-342900">
              <a:lnSpc>
                <a:spcPts val="3800"/>
              </a:lnSpc>
              <a:spcBef>
                <a:spcPct val="20000"/>
              </a:spcBef>
              <a:defRPr/>
            </a:pPr>
            <a:r>
              <a:rPr lang="tr-TR" sz="2800" b="1" dirty="0" smtClean="0">
                <a:solidFill>
                  <a:srgbClr val="9900CC"/>
                </a:solidFill>
                <a:latin typeface="Arial Narrow" pitchFamily="34" charset="0"/>
              </a:rPr>
              <a:t>katılaşması ile oluşur.</a:t>
            </a:r>
          </a:p>
        </p:txBody>
      </p:sp>
      <p:sp>
        <p:nvSpPr>
          <p:cNvPr id="24" name="23 Yuvarlatılmış Çapraz Köşeli Dikdörtgen"/>
          <p:cNvSpPr/>
          <p:nvPr/>
        </p:nvSpPr>
        <p:spPr>
          <a:xfrm>
            <a:off x="0" y="2780928"/>
            <a:ext cx="395536" cy="1296144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CC3399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25 Metin kutusu"/>
          <p:cNvSpPr txBox="1"/>
          <p:nvPr/>
        </p:nvSpPr>
        <p:spPr>
          <a:xfrm rot="16200000">
            <a:off x="-356506" y="3275392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 smtClean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Sayfa 6</a:t>
            </a:r>
            <a:endParaRPr lang="tr-TR" sz="2000" b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5">
            <a:hlinkClick r:id="" action="ppaction://hlinkshowjump?jump=next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1400" y="6309320"/>
            <a:ext cx="552600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6">
            <a:hlinkClick r:id="" action="ppaction://hlinkshowjump?jump=previousslide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6309320"/>
            <a:ext cx="550631" cy="548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">
            <a:hlinkClick r:id="" action="ppaction://hlinkshowjump?jump=endshow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0642" y="0"/>
            <a:ext cx="613358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3">
            <a:hlinkClick r:id="rId7" action="ppaction://hlinksldjump" highlightClick="1">
              <a:snd r:embed="rId3" name="click.wav"/>
            </a:hlinkClick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6381328"/>
            <a:ext cx="288032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1" y="1652797"/>
            <a:ext cx="4195851" cy="29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99992" y="2204864"/>
            <a:ext cx="4195851" cy="3071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1988840"/>
            <a:ext cx="1383763" cy="999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7" descr="thumb_875083938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6136" y="1412776"/>
            <a:ext cx="1704688" cy="2800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499992" y="2204864"/>
            <a:ext cx="4195853" cy="3071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18 Dikdörtgen"/>
          <p:cNvSpPr/>
          <p:nvPr/>
        </p:nvSpPr>
        <p:spPr>
          <a:xfrm>
            <a:off x="4499992" y="1628800"/>
            <a:ext cx="4176464" cy="3672408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20000" y="3096000"/>
            <a:ext cx="1234376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Dikdörtgen"/>
          <p:cNvSpPr/>
          <p:nvPr/>
        </p:nvSpPr>
        <p:spPr>
          <a:xfrm>
            <a:off x="4499992" y="4869160"/>
            <a:ext cx="1080120" cy="307777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1400" b="1" i="1" dirty="0" smtClean="0">
                <a:solidFill>
                  <a:schemeClr val="bg1"/>
                </a:solidFill>
                <a:latin typeface="Arial Narrow" pitchFamily="34" charset="0"/>
              </a:rPr>
              <a:t>Ateş Küre</a:t>
            </a:r>
          </a:p>
        </p:txBody>
      </p:sp>
      <p:sp>
        <p:nvSpPr>
          <p:cNvPr id="22" name="21 Dikdörtgen"/>
          <p:cNvSpPr/>
          <p:nvPr/>
        </p:nvSpPr>
        <p:spPr>
          <a:xfrm>
            <a:off x="4499992" y="4149081"/>
            <a:ext cx="1152128" cy="307777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1400" b="1" i="1" dirty="0" smtClean="0">
                <a:solidFill>
                  <a:schemeClr val="bg1"/>
                </a:solidFill>
                <a:latin typeface="Arial Narrow" pitchFamily="34" charset="0"/>
              </a:rPr>
              <a:t>Yer kabuğu</a:t>
            </a:r>
          </a:p>
        </p:txBody>
      </p:sp>
      <p:cxnSp>
        <p:nvCxnSpPr>
          <p:cNvPr id="23" name="22 Düz Ok Bağlayıcısı"/>
          <p:cNvCxnSpPr/>
          <p:nvPr/>
        </p:nvCxnSpPr>
        <p:spPr>
          <a:xfrm flipH="1">
            <a:off x="5868144" y="3284984"/>
            <a:ext cx="359920" cy="0"/>
          </a:xfrm>
          <a:prstGeom prst="straightConnector1">
            <a:avLst/>
          </a:prstGeom>
          <a:ln w="28575">
            <a:solidFill>
              <a:srgbClr val="0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24 Dikdörtgen"/>
          <p:cNvSpPr/>
          <p:nvPr/>
        </p:nvSpPr>
        <p:spPr>
          <a:xfrm>
            <a:off x="4932000" y="3132000"/>
            <a:ext cx="1008112" cy="307777"/>
          </a:xfrm>
          <a:prstGeom prst="rect">
            <a:avLst/>
          </a:prstGeom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1400" b="1" i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Lav Akıntısı</a:t>
            </a:r>
          </a:p>
        </p:txBody>
      </p:sp>
      <p:cxnSp>
        <p:nvCxnSpPr>
          <p:cNvPr id="32" name="31 Düz Ok Bağlayıcısı"/>
          <p:cNvCxnSpPr/>
          <p:nvPr/>
        </p:nvCxnSpPr>
        <p:spPr>
          <a:xfrm>
            <a:off x="6732240" y="3068960"/>
            <a:ext cx="576064" cy="0"/>
          </a:xfrm>
          <a:prstGeom prst="straightConnector1">
            <a:avLst/>
          </a:prstGeom>
          <a:ln w="28575">
            <a:solidFill>
              <a:srgbClr val="0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33 Dikdörtgen"/>
          <p:cNvSpPr/>
          <p:nvPr/>
        </p:nvSpPr>
        <p:spPr>
          <a:xfrm>
            <a:off x="7164000" y="2916000"/>
            <a:ext cx="864096" cy="307777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1400" b="1" i="1" dirty="0" smtClean="0">
                <a:solidFill>
                  <a:srgbClr val="CC0066"/>
                </a:solidFill>
                <a:latin typeface="Arial Narrow" pitchFamily="34" charset="0"/>
              </a:rPr>
              <a:t>Krater</a:t>
            </a:r>
          </a:p>
        </p:txBody>
      </p:sp>
      <p:cxnSp>
        <p:nvCxnSpPr>
          <p:cNvPr id="35" name="34 Düz Ok Bağlayıcısı"/>
          <p:cNvCxnSpPr/>
          <p:nvPr/>
        </p:nvCxnSpPr>
        <p:spPr>
          <a:xfrm flipV="1">
            <a:off x="6876256" y="1988840"/>
            <a:ext cx="504056" cy="288032"/>
          </a:xfrm>
          <a:prstGeom prst="straightConnector1">
            <a:avLst/>
          </a:prstGeom>
          <a:ln w="28575">
            <a:solidFill>
              <a:srgbClr val="00000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35 Dikdörtgen"/>
          <p:cNvSpPr/>
          <p:nvPr/>
        </p:nvSpPr>
        <p:spPr>
          <a:xfrm>
            <a:off x="7308304" y="1700808"/>
            <a:ext cx="1332656" cy="566309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1400" b="1" i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Taş parçaları,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tr-TR" sz="1400" b="1" i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Kül ve duman</a:t>
            </a:r>
          </a:p>
        </p:txBody>
      </p:sp>
      <p:sp>
        <p:nvSpPr>
          <p:cNvPr id="37" name="36 Dikdörtgen"/>
          <p:cNvSpPr/>
          <p:nvPr/>
        </p:nvSpPr>
        <p:spPr>
          <a:xfrm>
            <a:off x="6156176" y="4437112"/>
            <a:ext cx="1152128" cy="307777"/>
          </a:xfrm>
          <a:prstGeom prst="rect">
            <a:avLst/>
          </a:prstGeom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tr-TR" sz="1400" b="1" i="1" dirty="0" smtClean="0">
                <a:solidFill>
                  <a:schemeClr val="bg1"/>
                </a:solidFill>
                <a:latin typeface="Arial Narrow" pitchFamily="34" charset="0"/>
              </a:rPr>
              <a:t>Lav Haznesi</a:t>
            </a:r>
          </a:p>
        </p:txBody>
      </p:sp>
      <p:sp>
        <p:nvSpPr>
          <p:cNvPr id="38" name="37 Dikdörtgen"/>
          <p:cNvSpPr/>
          <p:nvPr/>
        </p:nvSpPr>
        <p:spPr>
          <a:xfrm>
            <a:off x="5076056" y="5373216"/>
            <a:ext cx="3312368" cy="461665"/>
          </a:xfrm>
          <a:prstGeom prst="rect">
            <a:avLst/>
          </a:prstGeom>
          <a:ln>
            <a:noFill/>
            <a:prstDash val="dash"/>
          </a:ln>
        </p:spPr>
        <p:txBody>
          <a:bodyPr wrap="square">
            <a:spAutoFit/>
          </a:bodyPr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lang="tr-TR" sz="2400" b="1" dirty="0" smtClean="0">
                <a:solidFill>
                  <a:srgbClr val="CC0066"/>
                </a:solidFill>
                <a:latin typeface="Arial Narrow" pitchFamily="34" charset="0"/>
              </a:rPr>
              <a:t>VOLKAN (Yanar Dağ)</a:t>
            </a: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7689</TotalTime>
  <Words>2997</Words>
  <PresentationFormat>Ekran Gösterisi (4:3)</PresentationFormat>
  <Paragraphs>714</Paragraphs>
  <Slides>84</Slides>
  <Notes>41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84</vt:i4>
      </vt:variant>
    </vt:vector>
  </HeadingPairs>
  <TitlesOfParts>
    <vt:vector size="85" baseType="lpstr">
      <vt:lpstr>Ofis Teması</vt:lpstr>
      <vt:lpstr>Slayt 1</vt:lpstr>
      <vt:lpstr>Slayt 2</vt:lpstr>
      <vt:lpstr>Yer Kabuğu ve  Dünyamızın Hareketleri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Maden Çeşitleri ve Kullanıldığı Yerler: Granit</vt:lpstr>
      <vt:lpstr>Maden Çeşitleri ve Kullanıldığı Yerler: ÇİMENTO</vt:lpstr>
      <vt:lpstr>Maden Çeşitleri ve Kullanıldığı Yerler: MERMER</vt:lpstr>
      <vt:lpstr>Maden Çeşitleri ve Kullanıldığı Yerler: KİL</vt:lpstr>
      <vt:lpstr>Maden Çeşitleri ve Kullanıldığı Yerler: TAŞ KÖMÜRÜ</vt:lpstr>
      <vt:lpstr>Slayt 30</vt:lpstr>
      <vt:lpstr>Slayt 31</vt:lpstr>
      <vt:lpstr>Slayt 32</vt:lpstr>
      <vt:lpstr>Slayt 33</vt:lpstr>
      <vt:lpstr>Slayt 34</vt:lpstr>
      <vt:lpstr>Slayt 35</vt:lpstr>
      <vt:lpstr>Slayt 36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Slayt 45</vt:lpstr>
      <vt:lpstr>Slayt 46</vt:lpstr>
      <vt:lpstr>Slayt 47</vt:lpstr>
      <vt:lpstr>Slayt 48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Slayt 57</vt:lpstr>
      <vt:lpstr>Slayt 58</vt:lpstr>
      <vt:lpstr>Slayt 59</vt:lpstr>
      <vt:lpstr>Slayt 60</vt:lpstr>
      <vt:lpstr>Slayt 61</vt:lpstr>
      <vt:lpstr>Slayt 62</vt:lpstr>
      <vt:lpstr>Slayt 63</vt:lpstr>
      <vt:lpstr>Slayt 64</vt:lpstr>
      <vt:lpstr>Slayt 65</vt:lpstr>
      <vt:lpstr>Slayt 66</vt:lpstr>
      <vt:lpstr>Slayt 67</vt:lpstr>
      <vt:lpstr>Slayt 68</vt:lpstr>
      <vt:lpstr>Slayt 69</vt:lpstr>
      <vt:lpstr>Slayt 70</vt:lpstr>
      <vt:lpstr>Slayt 71</vt:lpstr>
      <vt:lpstr>Slayt 72</vt:lpstr>
      <vt:lpstr>Slayt 73</vt:lpstr>
      <vt:lpstr>Slayt 74</vt:lpstr>
      <vt:lpstr>Slayt 75</vt:lpstr>
      <vt:lpstr>Slayt 76</vt:lpstr>
      <vt:lpstr>Slayt 77</vt:lpstr>
      <vt:lpstr>Slayt 78</vt:lpstr>
      <vt:lpstr>Slayt 79</vt:lpstr>
      <vt:lpstr>Slayt 80</vt:lpstr>
      <vt:lpstr>Slayt 81</vt:lpstr>
      <vt:lpstr>Slayt 82</vt:lpstr>
      <vt:lpstr>Slayt 83</vt:lpstr>
      <vt:lpstr>https://www.HangiSoru.com  </vt:lpstr>
    </vt:vector>
  </TitlesOfParts>
  <Manager>https://www.HangiSoru.com</Manager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https://www.HangiSoru.com</dc:title>
  <dc:subject>https://www.HangiSoru.com</dc:subject>
  <dc:creator>https://www.HangiSoru.com</dc:creator>
  <cp:keywords>https:/www.HangiSoru.com</cp:keywords>
  <dc:description>https://www.HangiSoru.com</dc:description>
  <cp:lastModifiedBy>Öğretmenler Odası</cp:lastModifiedBy>
  <cp:revision>3</cp:revision>
  <dcterms:created xsi:type="dcterms:W3CDTF">2011-11-20T15:44:02Z</dcterms:created>
  <dcterms:modified xsi:type="dcterms:W3CDTF">2019-09-18T23:51:15Z</dcterms:modified>
  <cp:category>https://www.HangiSoru.com</cp:category>
</cp:coreProperties>
</file>