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3" autoAdjust="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4D218-EEFC-4858-BE68-ACF82E9BF4C6}" type="datetimeFigureOut">
              <a:rPr lang="tr-TR" smtClean="0"/>
              <a:t>16.10.2022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DA743-302C-401F-97BF-FF70EE8AA8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1275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www.HangiSoru.com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DA743-302C-401F-97BF-FF70EE8AA8CA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989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www.HangiSoru.com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DA743-302C-401F-97BF-FF70EE8AA8CA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2458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www.HangiSoru.com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DA743-302C-401F-97BF-FF70EE8AA8CA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3820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16.10.2022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GENEL TEKRAR SORULARI</a:t>
            </a:r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Comic Sans MS" pitchFamily="66" charset="0"/>
              </a:rPr>
              <a:t>IX 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&lt;</a:t>
            </a:r>
            <a:r>
              <a:rPr lang="tr-TR" dirty="0" smtClean="0">
                <a:latin typeface="Comic Sans MS" pitchFamily="66" charset="0"/>
              </a:rPr>
              <a:t> ….. 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&lt;</a:t>
            </a:r>
            <a:r>
              <a:rPr lang="tr-TR" dirty="0" smtClean="0">
                <a:latin typeface="Comic Sans MS" pitchFamily="66" charset="0"/>
              </a:rPr>
              <a:t> XIX</a:t>
            </a:r>
            <a:br>
              <a:rPr lang="tr-TR" dirty="0" smtClean="0">
                <a:latin typeface="Comic Sans MS" pitchFamily="66" charset="0"/>
              </a:rPr>
            </a:br>
            <a:r>
              <a:rPr lang="tr-TR" sz="2200" dirty="0" smtClean="0">
                <a:latin typeface="Comic Sans MS" pitchFamily="66" charset="0"/>
              </a:rPr>
              <a:t>Yukarıda </a:t>
            </a:r>
            <a:r>
              <a:rPr lang="tr-TR" sz="2200" dirty="0" err="1" smtClean="0">
                <a:latin typeface="Comic Sans MS" pitchFamily="66" charset="0"/>
              </a:rPr>
              <a:t>romen</a:t>
            </a:r>
            <a:r>
              <a:rPr lang="tr-TR" sz="2200" dirty="0" smtClean="0">
                <a:latin typeface="Comic Sans MS" pitchFamily="66" charset="0"/>
              </a:rPr>
              <a:t> rakamları ile yapılan sıralamada boş bırakılan yere yazılabilecek en büyük ve en küçük doğal sayıların toplamı kaçtır?</a:t>
            </a:r>
            <a:endParaRPr lang="tr-TR" sz="2200" dirty="0">
              <a:latin typeface="Comic Sans MS" pitchFamily="66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2214554"/>
            <a:ext cx="9144000" cy="14287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dirty="0" smtClean="0">
                <a:latin typeface="Comic Sans MS" pitchFamily="66" charset="0"/>
              </a:rPr>
              <a:t>IX </a:t>
            </a:r>
            <a:r>
              <a:rPr lang="tr-TR" sz="4800" dirty="0" smtClean="0">
                <a:solidFill>
                  <a:srgbClr val="FF0000"/>
                </a:solidFill>
                <a:latin typeface="Comic Sans MS" pitchFamily="66" charset="0"/>
              </a:rPr>
              <a:t>&lt;</a:t>
            </a:r>
            <a:r>
              <a:rPr lang="tr-TR" sz="4800" dirty="0" smtClean="0">
                <a:latin typeface="Comic Sans MS" pitchFamily="66" charset="0"/>
              </a:rPr>
              <a:t> ………………..…………. </a:t>
            </a:r>
            <a:r>
              <a:rPr lang="tr-TR" sz="4800" dirty="0" smtClean="0">
                <a:solidFill>
                  <a:srgbClr val="FF0000"/>
                </a:solidFill>
                <a:latin typeface="Comic Sans MS" pitchFamily="66" charset="0"/>
              </a:rPr>
              <a:t>&lt;</a:t>
            </a:r>
            <a:r>
              <a:rPr lang="tr-TR" sz="4800" dirty="0" smtClean="0">
                <a:latin typeface="Comic Sans MS" pitchFamily="66" charset="0"/>
              </a:rPr>
              <a:t> XIX</a:t>
            </a:r>
            <a:endParaRPr lang="tr-TR" sz="4800" dirty="0"/>
          </a:p>
        </p:txBody>
      </p:sp>
      <p:sp>
        <p:nvSpPr>
          <p:cNvPr id="5" name="4 Aşağı Ok"/>
          <p:cNvSpPr/>
          <p:nvPr/>
        </p:nvSpPr>
        <p:spPr>
          <a:xfrm>
            <a:off x="857224" y="3429000"/>
            <a:ext cx="500066" cy="857256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Aşağı Ok"/>
          <p:cNvSpPr/>
          <p:nvPr/>
        </p:nvSpPr>
        <p:spPr>
          <a:xfrm>
            <a:off x="7572396" y="3357562"/>
            <a:ext cx="500066" cy="857256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Yuvarlatılmış Dikdörtgen"/>
          <p:cNvSpPr/>
          <p:nvPr/>
        </p:nvSpPr>
        <p:spPr>
          <a:xfrm>
            <a:off x="571472" y="4357694"/>
            <a:ext cx="1071570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600" dirty="0" smtClean="0">
                <a:latin typeface="Comic Sans MS" pitchFamily="66" charset="0"/>
              </a:rPr>
              <a:t>9</a:t>
            </a:r>
            <a:endParaRPr lang="tr-TR" sz="6600" dirty="0">
              <a:latin typeface="Comic Sans MS" pitchFamily="66" charset="0"/>
            </a:endParaRPr>
          </a:p>
        </p:txBody>
      </p:sp>
      <p:sp>
        <p:nvSpPr>
          <p:cNvPr id="8" name="7 Yuvarlatılmış Dikdörtgen"/>
          <p:cNvSpPr/>
          <p:nvPr/>
        </p:nvSpPr>
        <p:spPr>
          <a:xfrm>
            <a:off x="7072330" y="4286256"/>
            <a:ext cx="1500198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600" dirty="0" smtClean="0">
                <a:latin typeface="Comic Sans MS" pitchFamily="66" charset="0"/>
              </a:rPr>
              <a:t>19</a:t>
            </a:r>
            <a:endParaRPr lang="tr-TR" sz="6600" dirty="0">
              <a:latin typeface="Comic Sans MS" pitchFamily="66" charset="0"/>
            </a:endParaRPr>
          </a:p>
        </p:txBody>
      </p:sp>
      <p:sp>
        <p:nvSpPr>
          <p:cNvPr id="9" name="8 Yuvarlatılmış Dikdörtgen"/>
          <p:cNvSpPr/>
          <p:nvPr/>
        </p:nvSpPr>
        <p:spPr>
          <a:xfrm>
            <a:off x="1785918" y="4357694"/>
            <a:ext cx="5214974" cy="1000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10 – 11 – 12 – 13 – 14 - 15 – 16 – 17 – 18 </a:t>
            </a:r>
            <a:endParaRPr lang="tr-TR" sz="2000" b="1" dirty="0"/>
          </a:p>
        </p:txBody>
      </p:sp>
      <p:sp>
        <p:nvSpPr>
          <p:cNvPr id="10" name="9 Yuvarlatılmış Dikdörtgen"/>
          <p:cNvSpPr/>
          <p:nvPr/>
        </p:nvSpPr>
        <p:spPr>
          <a:xfrm>
            <a:off x="357158" y="5572140"/>
            <a:ext cx="8429684" cy="1000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 En küçük sayı = 10</a:t>
            </a:r>
          </a:p>
          <a:p>
            <a:pPr algn="ctr"/>
            <a:r>
              <a:rPr lang="tr-TR" sz="2000" b="1" dirty="0" smtClean="0"/>
              <a:t>En büyük sayı = 18</a:t>
            </a:r>
          </a:p>
          <a:p>
            <a:pPr algn="ctr"/>
            <a:r>
              <a:rPr lang="tr-TR" sz="2000" b="1" dirty="0" smtClean="0"/>
              <a:t>10 + 18 = 28 olur.</a:t>
            </a:r>
            <a:endParaRPr lang="tr-TR" sz="2000" b="1" dirty="0"/>
          </a:p>
        </p:txBody>
      </p:sp>
      <p:sp>
        <p:nvSpPr>
          <p:cNvPr id="11" name="10 Oval"/>
          <p:cNvSpPr/>
          <p:nvPr/>
        </p:nvSpPr>
        <p:spPr>
          <a:xfrm>
            <a:off x="2071670" y="4572008"/>
            <a:ext cx="642942" cy="57150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10</a:t>
            </a: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12" name="11 Oval"/>
          <p:cNvSpPr/>
          <p:nvPr/>
        </p:nvSpPr>
        <p:spPr>
          <a:xfrm>
            <a:off x="6143636" y="4572008"/>
            <a:ext cx="642942" cy="57150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18</a:t>
            </a:r>
            <a:endParaRPr lang="tr-T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Comic Sans MS" pitchFamily="66" charset="0"/>
              </a:rPr>
              <a:t>Aşağıda verilen doğal sayılardan kaç tanesi çift sayıdır?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3 Yuvarlatılmış Dikdörtgen"/>
          <p:cNvSpPr/>
          <p:nvPr/>
        </p:nvSpPr>
        <p:spPr>
          <a:xfrm>
            <a:off x="428596" y="1714488"/>
            <a:ext cx="1357322" cy="1000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Comic Sans MS" pitchFamily="66" charset="0"/>
              </a:rPr>
              <a:t>36</a:t>
            </a:r>
            <a:endParaRPr lang="tr-TR" sz="3600" dirty="0">
              <a:latin typeface="Comic Sans MS" pitchFamily="66" charset="0"/>
            </a:endParaRPr>
          </a:p>
        </p:txBody>
      </p:sp>
      <p:sp>
        <p:nvSpPr>
          <p:cNvPr id="5" name="4 Yuvarlatılmış Dikdörtgen"/>
          <p:cNvSpPr/>
          <p:nvPr/>
        </p:nvSpPr>
        <p:spPr>
          <a:xfrm>
            <a:off x="2000232" y="1714488"/>
            <a:ext cx="1357322" cy="1000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Comic Sans MS" pitchFamily="66" charset="0"/>
              </a:rPr>
              <a:t>103</a:t>
            </a:r>
            <a:endParaRPr lang="tr-TR" sz="3600" dirty="0">
              <a:latin typeface="Comic Sans MS" pitchFamily="66" charset="0"/>
            </a:endParaRPr>
          </a:p>
        </p:txBody>
      </p:sp>
      <p:sp>
        <p:nvSpPr>
          <p:cNvPr id="6" name="5 Yuvarlatılmış Dikdörtgen"/>
          <p:cNvSpPr/>
          <p:nvPr/>
        </p:nvSpPr>
        <p:spPr>
          <a:xfrm>
            <a:off x="3571868" y="1714488"/>
            <a:ext cx="1357322" cy="1000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Comic Sans MS" pitchFamily="66" charset="0"/>
              </a:rPr>
              <a:t>245</a:t>
            </a:r>
            <a:endParaRPr lang="tr-TR" sz="3600" dirty="0">
              <a:latin typeface="Comic Sans MS" pitchFamily="66" charset="0"/>
            </a:endParaRPr>
          </a:p>
        </p:txBody>
      </p:sp>
      <p:sp>
        <p:nvSpPr>
          <p:cNvPr id="7" name="6 Yuvarlatılmış Dikdörtgen"/>
          <p:cNvSpPr/>
          <p:nvPr/>
        </p:nvSpPr>
        <p:spPr>
          <a:xfrm>
            <a:off x="5072066" y="1714488"/>
            <a:ext cx="1357322" cy="1000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Comic Sans MS" pitchFamily="66" charset="0"/>
              </a:rPr>
              <a:t>78</a:t>
            </a:r>
            <a:endParaRPr lang="tr-TR" sz="3600" dirty="0">
              <a:latin typeface="Comic Sans MS" pitchFamily="66" charset="0"/>
            </a:endParaRPr>
          </a:p>
        </p:txBody>
      </p:sp>
      <p:sp>
        <p:nvSpPr>
          <p:cNvPr id="8" name="7 Yuvarlatılmış Dikdörtgen"/>
          <p:cNvSpPr/>
          <p:nvPr/>
        </p:nvSpPr>
        <p:spPr>
          <a:xfrm>
            <a:off x="6715140" y="1714488"/>
            <a:ext cx="1357322" cy="1000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Comic Sans MS" pitchFamily="66" charset="0"/>
              </a:rPr>
              <a:t>100</a:t>
            </a:r>
            <a:endParaRPr lang="tr-TR" sz="3600" dirty="0">
              <a:latin typeface="Comic Sans MS" pitchFamily="66" charset="0"/>
            </a:endParaRPr>
          </a:p>
        </p:txBody>
      </p:sp>
      <p:sp>
        <p:nvSpPr>
          <p:cNvPr id="9" name="8 Yuvarlatılmış Dikdörtgen"/>
          <p:cNvSpPr/>
          <p:nvPr/>
        </p:nvSpPr>
        <p:spPr>
          <a:xfrm>
            <a:off x="428596" y="3000372"/>
            <a:ext cx="1357322" cy="1000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Comic Sans MS" pitchFamily="66" charset="0"/>
              </a:rPr>
              <a:t>841</a:t>
            </a:r>
            <a:endParaRPr lang="tr-TR" sz="3600" dirty="0">
              <a:latin typeface="Comic Sans MS" pitchFamily="66" charset="0"/>
            </a:endParaRPr>
          </a:p>
        </p:txBody>
      </p:sp>
      <p:sp>
        <p:nvSpPr>
          <p:cNvPr id="10" name="9 Yuvarlatılmış Dikdörtgen"/>
          <p:cNvSpPr/>
          <p:nvPr/>
        </p:nvSpPr>
        <p:spPr>
          <a:xfrm>
            <a:off x="2000232" y="3000372"/>
            <a:ext cx="1357322" cy="1000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Comic Sans MS" pitchFamily="66" charset="0"/>
              </a:rPr>
              <a:t>434</a:t>
            </a:r>
            <a:endParaRPr lang="tr-TR" sz="3600" dirty="0">
              <a:latin typeface="Comic Sans MS" pitchFamily="66" charset="0"/>
            </a:endParaRPr>
          </a:p>
        </p:txBody>
      </p:sp>
      <p:sp>
        <p:nvSpPr>
          <p:cNvPr id="11" name="10 Yuvarlatılmış Dikdörtgen"/>
          <p:cNvSpPr/>
          <p:nvPr/>
        </p:nvSpPr>
        <p:spPr>
          <a:xfrm>
            <a:off x="3571868" y="3000372"/>
            <a:ext cx="1357322" cy="1000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Comic Sans MS" pitchFamily="66" charset="0"/>
              </a:rPr>
              <a:t>117</a:t>
            </a:r>
            <a:endParaRPr lang="tr-TR" sz="3600" dirty="0">
              <a:latin typeface="Comic Sans MS" pitchFamily="66" charset="0"/>
            </a:endParaRPr>
          </a:p>
        </p:txBody>
      </p:sp>
      <p:sp>
        <p:nvSpPr>
          <p:cNvPr id="12" name="11 Yuvarlatılmış Dikdörtgen"/>
          <p:cNvSpPr/>
          <p:nvPr/>
        </p:nvSpPr>
        <p:spPr>
          <a:xfrm>
            <a:off x="5143504" y="3000372"/>
            <a:ext cx="1357322" cy="1000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Comic Sans MS" pitchFamily="66" charset="0"/>
              </a:rPr>
              <a:t>29</a:t>
            </a:r>
            <a:endParaRPr lang="tr-TR" sz="3600" dirty="0">
              <a:latin typeface="Comic Sans MS" pitchFamily="66" charset="0"/>
            </a:endParaRPr>
          </a:p>
        </p:txBody>
      </p:sp>
      <p:sp>
        <p:nvSpPr>
          <p:cNvPr id="13" name="12 Yuvarlatılmış Dikdörtgen"/>
          <p:cNvSpPr/>
          <p:nvPr/>
        </p:nvSpPr>
        <p:spPr>
          <a:xfrm>
            <a:off x="6786578" y="3000372"/>
            <a:ext cx="1357322" cy="1000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Comic Sans MS" pitchFamily="66" charset="0"/>
              </a:rPr>
              <a:t>52</a:t>
            </a:r>
            <a:endParaRPr lang="tr-TR" sz="3600" dirty="0">
              <a:latin typeface="Comic Sans MS" pitchFamily="66" charset="0"/>
            </a:endParaRPr>
          </a:p>
        </p:txBody>
      </p:sp>
      <p:sp>
        <p:nvSpPr>
          <p:cNvPr id="14" name="13 Yuvarlatılmış Dikdörtgen"/>
          <p:cNvSpPr/>
          <p:nvPr/>
        </p:nvSpPr>
        <p:spPr>
          <a:xfrm>
            <a:off x="428596" y="4071942"/>
            <a:ext cx="7715304" cy="7858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Kural : birler basamağındaki rakam 0 – 2 – 4 – 6 – 8 olmalı.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14 Yuvarlatılmış Dikdörtgen"/>
          <p:cNvSpPr/>
          <p:nvPr/>
        </p:nvSpPr>
        <p:spPr>
          <a:xfrm>
            <a:off x="428596" y="1714488"/>
            <a:ext cx="7786742" cy="23574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dirty="0" smtClean="0">
                <a:latin typeface="Comic Sans MS" pitchFamily="66" charset="0"/>
              </a:rPr>
              <a:t>Cevap = 5 tanesi çift sayıdır.</a:t>
            </a:r>
            <a:endParaRPr lang="tr-TR" sz="4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05365E-6 L 0.00104 0.5335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2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43 -0.0118 L -0.34931 0.52312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00" y="2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5434 0.52452 " pathEditMode="relative" ptsTypes="AA">
                                      <p:cBhvr>
                                        <p:cTn id="8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014 0.34621 " pathEditMode="relative" ptsTypes="AA">
                                      <p:cBhvr>
                                        <p:cTn id="9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101 0.3358 " pathEditMode="relative" ptsTypes="AA">
                                      <p:cBhvr>
                                        <p:cTn id="10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4" grpId="2" animBg="1"/>
      <p:bldP spid="5" grpId="0" animBg="1"/>
      <p:bldP spid="6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10" grpId="0" animBg="1"/>
      <p:bldP spid="10" grpId="1" animBg="1"/>
      <p:bldP spid="10" grpId="2" animBg="1"/>
      <p:bldP spid="11" grpId="0" animBg="1"/>
      <p:bldP spid="12" grpId="0" animBg="1"/>
      <p:bldP spid="13" grpId="0" animBg="1"/>
      <p:bldP spid="13" grpId="1" animBg="1"/>
      <p:bldP spid="13" grpId="2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43998" cy="2297106"/>
          </a:xfrm>
        </p:spPr>
        <p:txBody>
          <a:bodyPr>
            <a:normAutofit/>
          </a:bodyPr>
          <a:lstStyle/>
          <a:p>
            <a:r>
              <a:rPr lang="tr-TR" sz="3200" dirty="0" smtClean="0">
                <a:latin typeface="Comic Sans MS" pitchFamily="66" charset="0"/>
              </a:rPr>
              <a:t>6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tr-TR" sz="3200" dirty="0" smtClean="0">
                <a:latin typeface="Comic Sans MS" pitchFamily="66" charset="0"/>
              </a:rPr>
              <a:t>3 üç basamaklı bir doğal sayı ve basamaklarındaki rakamların toplamı 17 </a:t>
            </a:r>
            <a:r>
              <a:rPr lang="tr-TR" sz="3200" dirty="0" err="1" smtClean="0">
                <a:latin typeface="Comic Sans MS" pitchFamily="66" charset="0"/>
              </a:rPr>
              <a:t>dir</a:t>
            </a:r>
            <a:r>
              <a:rPr lang="tr-TR" sz="3200" dirty="0" smtClean="0">
                <a:latin typeface="Comic Sans MS" pitchFamily="66" charset="0"/>
              </a:rPr>
              <a:t>. Buna göre 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tr-TR" sz="3200" dirty="0" smtClean="0">
                <a:latin typeface="Comic Sans MS" pitchFamily="66" charset="0"/>
              </a:rPr>
              <a:t> sayısının basamak değeri kaçtır?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4" name="3 Yuvarlatılmış Dikdörtgen"/>
          <p:cNvSpPr/>
          <p:nvPr/>
        </p:nvSpPr>
        <p:spPr>
          <a:xfrm>
            <a:off x="214282" y="2714620"/>
            <a:ext cx="1785950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Comic Sans MS" pitchFamily="66" charset="0"/>
              </a:rPr>
              <a:t>6 </a:t>
            </a:r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tr-TR" sz="3600" dirty="0" smtClean="0">
                <a:latin typeface="Comic Sans MS" pitchFamily="66" charset="0"/>
              </a:rPr>
              <a:t> 3</a:t>
            </a:r>
            <a:endParaRPr lang="tr-TR" sz="3600" dirty="0">
              <a:latin typeface="Comic Sans MS" pitchFamily="66" charset="0"/>
            </a:endParaRPr>
          </a:p>
        </p:txBody>
      </p:sp>
      <p:sp>
        <p:nvSpPr>
          <p:cNvPr id="5" name="4 Yuvarlatılmış Dikdörtgen"/>
          <p:cNvSpPr/>
          <p:nvPr/>
        </p:nvSpPr>
        <p:spPr>
          <a:xfrm>
            <a:off x="2357422" y="2714620"/>
            <a:ext cx="4857784" cy="107157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latin typeface="Comic Sans MS" pitchFamily="66" charset="0"/>
              </a:rPr>
              <a:t>6 + 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tr-TR" sz="3200" dirty="0" smtClean="0">
                <a:latin typeface="Comic Sans MS" pitchFamily="66" charset="0"/>
              </a:rPr>
              <a:t> + 3 = 17 ise 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6" name="5 Yuvarlatılmış Dikdörtgen"/>
          <p:cNvSpPr/>
          <p:nvPr/>
        </p:nvSpPr>
        <p:spPr>
          <a:xfrm>
            <a:off x="214282" y="3929066"/>
            <a:ext cx="2571768" cy="107157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latin typeface="Comic Sans MS" pitchFamily="66" charset="0"/>
              </a:rPr>
              <a:t>6 + 3 = 10 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7" name="6 Yuvarlatılmış Dikdörtgen"/>
          <p:cNvSpPr/>
          <p:nvPr/>
        </p:nvSpPr>
        <p:spPr>
          <a:xfrm>
            <a:off x="2928926" y="3929066"/>
            <a:ext cx="2571768" cy="107157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latin typeface="Comic Sans MS" pitchFamily="66" charset="0"/>
              </a:rPr>
              <a:t>17- 10 = 7 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8" name="7 Yuvarlatılmış Dikdörtgen"/>
          <p:cNvSpPr/>
          <p:nvPr/>
        </p:nvSpPr>
        <p:spPr>
          <a:xfrm>
            <a:off x="5643570" y="3929066"/>
            <a:ext cx="2571768" cy="107157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tr-TR" sz="3200" dirty="0" smtClean="0">
                <a:latin typeface="Comic Sans MS" pitchFamily="66" charset="0"/>
              </a:rPr>
              <a:t> = 7 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9" name="8 Yuvarlatılmış Dikdörtgen"/>
          <p:cNvSpPr/>
          <p:nvPr/>
        </p:nvSpPr>
        <p:spPr>
          <a:xfrm>
            <a:off x="285720" y="5072074"/>
            <a:ext cx="1785950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Comic Sans MS" pitchFamily="66" charset="0"/>
              </a:rPr>
              <a:t>6 </a:t>
            </a:r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tr-TR" sz="3600" dirty="0" smtClean="0">
                <a:latin typeface="Comic Sans MS" pitchFamily="66" charset="0"/>
              </a:rPr>
              <a:t> 3</a:t>
            </a:r>
            <a:endParaRPr lang="tr-TR" sz="3600" dirty="0">
              <a:latin typeface="Comic Sans MS" pitchFamily="66" charset="0"/>
            </a:endParaRPr>
          </a:p>
        </p:txBody>
      </p:sp>
      <p:sp>
        <p:nvSpPr>
          <p:cNvPr id="10" name="9 Bükülü Ok"/>
          <p:cNvSpPr/>
          <p:nvPr/>
        </p:nvSpPr>
        <p:spPr>
          <a:xfrm flipV="1">
            <a:off x="1071538" y="5929330"/>
            <a:ext cx="2000264" cy="642942"/>
          </a:xfrm>
          <a:prstGeom prst="bentArrow">
            <a:avLst>
              <a:gd name="adj1" fmla="val 25000"/>
              <a:gd name="adj2" fmla="val 31154"/>
              <a:gd name="adj3" fmla="val 34846"/>
              <a:gd name="adj4" fmla="val 4375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1" name="10 Yuvarlatılmış Dikdörtgen"/>
          <p:cNvSpPr/>
          <p:nvPr/>
        </p:nvSpPr>
        <p:spPr>
          <a:xfrm>
            <a:off x="3143240" y="5572140"/>
            <a:ext cx="6000760" cy="107157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rgbClr val="002060"/>
                </a:solidFill>
                <a:latin typeface="Comic Sans MS" pitchFamily="66" charset="0"/>
              </a:rPr>
              <a:t>7 ‘</a:t>
            </a:r>
            <a:r>
              <a:rPr lang="tr-TR" sz="3200" dirty="0" err="1" smtClean="0">
                <a:solidFill>
                  <a:srgbClr val="002060"/>
                </a:solidFill>
                <a:latin typeface="Comic Sans MS" pitchFamily="66" charset="0"/>
              </a:rPr>
              <a:t>nin</a:t>
            </a:r>
            <a:r>
              <a:rPr lang="tr-TR" sz="3200" dirty="0" smtClean="0">
                <a:solidFill>
                  <a:srgbClr val="002060"/>
                </a:solidFill>
                <a:latin typeface="Comic Sans MS" pitchFamily="66" charset="0"/>
              </a:rPr>
              <a:t> basamak değeri </a:t>
            </a: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70</a:t>
            </a:r>
            <a:r>
              <a:rPr lang="tr-TR" sz="3200" dirty="0" smtClean="0">
                <a:solidFill>
                  <a:srgbClr val="002060"/>
                </a:solidFill>
                <a:latin typeface="Comic Sans MS" pitchFamily="66" charset="0"/>
              </a:rPr>
              <a:t>’ tir. </a:t>
            </a:r>
            <a:endParaRPr lang="tr-TR" sz="32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2" name="11 Yuvarlatılmış Dikdörtgen"/>
          <p:cNvSpPr/>
          <p:nvPr/>
        </p:nvSpPr>
        <p:spPr>
          <a:xfrm>
            <a:off x="928662" y="5357826"/>
            <a:ext cx="500066" cy="58102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tr-TR" sz="3200" dirty="0" smtClean="0">
                <a:latin typeface="Comic Sans MS" pitchFamily="66" charset="0"/>
              </a:rPr>
              <a:t> </a:t>
            </a:r>
            <a:endParaRPr lang="tr-T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85852" y="214290"/>
            <a:ext cx="2328850" cy="113191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Comic Sans MS" pitchFamily="66" charset="0"/>
              </a:rPr>
              <a:t>167 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&gt;</a:t>
            </a:r>
            <a:r>
              <a:rPr lang="tr-TR" b="1" dirty="0" smtClean="0">
                <a:latin typeface="Comic Sans MS" pitchFamily="66" charset="0"/>
              </a:rPr>
              <a:t> A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5143504" y="214290"/>
            <a:ext cx="27146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200 </a:t>
            </a: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&lt;</a:t>
            </a: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B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428596" y="12858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Yukarıdaki</a:t>
            </a:r>
            <a:r>
              <a:rPr kumimoji="0" lang="tr-T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sıralamada </a:t>
            </a:r>
            <a:r>
              <a:rPr kumimoji="0" lang="tr-TR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</a:t>
            </a:r>
            <a:r>
              <a:rPr kumimoji="0" lang="tr-T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yerine yazılabilecek en </a:t>
            </a:r>
            <a:r>
              <a:rPr kumimoji="0" lang="tr-TR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büyük sayı </a:t>
            </a:r>
            <a:r>
              <a:rPr kumimoji="0" lang="tr-T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ile </a:t>
            </a:r>
            <a:r>
              <a:rPr kumimoji="0" lang="tr-TR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B</a:t>
            </a:r>
            <a:r>
              <a:rPr kumimoji="0" lang="tr-T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yerine yazılabilecek </a:t>
            </a:r>
            <a:r>
              <a:rPr kumimoji="0" lang="tr-TR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en küçük </a:t>
            </a:r>
            <a:r>
              <a:rPr kumimoji="0" lang="tr-T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sayının </a:t>
            </a:r>
            <a:r>
              <a:rPr kumimoji="0" lang="tr-TR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toplamı</a:t>
            </a:r>
            <a:r>
              <a:rPr kumimoji="0" lang="tr-T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kaçtır?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428596" y="2643182"/>
            <a:ext cx="7929618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214282" y="2571744"/>
            <a:ext cx="8229600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167</a:t>
            </a:r>
            <a:r>
              <a:rPr kumimoji="0" lang="tr-TR" sz="4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tr-TR" sz="4400" b="0" i="0" u="sng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büyüktür</a:t>
            </a:r>
            <a:r>
              <a:rPr kumimoji="0" lang="tr-TR" sz="4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A sayısından 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500034" y="3714752"/>
            <a:ext cx="7929618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 txBox="1">
            <a:spLocks/>
          </p:cNvSpPr>
          <p:nvPr/>
        </p:nvSpPr>
        <p:spPr>
          <a:xfrm>
            <a:off x="285720" y="3357562"/>
            <a:ext cx="8229600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167</a:t>
            </a:r>
            <a:r>
              <a:rPr lang="tr-TR" sz="4400" baseline="0" dirty="0" smtClean="0">
                <a:latin typeface="Comic Sans MS" pitchFamily="66" charset="0"/>
                <a:ea typeface="+mj-ea"/>
                <a:cs typeface="+mj-cs"/>
              </a:rPr>
              <a:t>’</a:t>
            </a:r>
            <a:r>
              <a:rPr lang="tr-TR" sz="4400" baseline="0" dirty="0" err="1" smtClean="0">
                <a:latin typeface="Comic Sans MS" pitchFamily="66" charset="0"/>
                <a:ea typeface="+mj-ea"/>
                <a:cs typeface="+mj-cs"/>
              </a:rPr>
              <a:t>nin</a:t>
            </a:r>
            <a:r>
              <a:rPr lang="tr-TR" sz="4400" baseline="0" dirty="0" smtClean="0">
                <a:latin typeface="Comic Sans MS" pitchFamily="66" charset="0"/>
                <a:ea typeface="+mj-ea"/>
                <a:cs typeface="+mj-cs"/>
              </a:rPr>
              <a:t> büyük olduğu sayıları düşünelim:</a:t>
            </a:r>
            <a:r>
              <a:rPr kumimoji="0" lang="tr-T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0" name="1 Başlık"/>
          <p:cNvSpPr txBox="1">
            <a:spLocks/>
          </p:cNvSpPr>
          <p:nvPr/>
        </p:nvSpPr>
        <p:spPr>
          <a:xfrm>
            <a:off x="285720" y="4071942"/>
            <a:ext cx="8229600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tr-TR" sz="4400" b="1" dirty="0" smtClean="0">
                <a:latin typeface="+mj-lt"/>
                <a:ea typeface="+mj-ea"/>
                <a:cs typeface="+mj-cs"/>
              </a:rPr>
              <a:t>167</a:t>
            </a:r>
            <a:r>
              <a:rPr lang="tr-TR" sz="4400" b="1" dirty="0" smtClean="0">
                <a:solidFill>
                  <a:srgbClr val="FF0000"/>
                </a:solidFill>
                <a:latin typeface="Comic Sans MS" pitchFamily="66" charset="0"/>
              </a:rPr>
              <a:t> &gt;</a:t>
            </a:r>
            <a:r>
              <a:rPr lang="tr-TR" sz="4400" dirty="0" smtClean="0">
                <a:latin typeface="+mj-lt"/>
                <a:ea typeface="+mj-ea"/>
                <a:cs typeface="+mj-cs"/>
              </a:rPr>
              <a:t> 166, 165,164,163,162,…</a:t>
            </a:r>
            <a:r>
              <a:rPr kumimoji="0" lang="tr-T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0 Yuvarlatılmış Dikdörtgen"/>
          <p:cNvSpPr/>
          <p:nvPr/>
        </p:nvSpPr>
        <p:spPr>
          <a:xfrm>
            <a:off x="2357422" y="4214818"/>
            <a:ext cx="1214446" cy="78581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 smtClean="0">
                <a:solidFill>
                  <a:srgbClr val="002060"/>
                </a:solidFill>
                <a:latin typeface="Comic Sans MS" pitchFamily="66" charset="0"/>
              </a:rPr>
              <a:t>166</a:t>
            </a:r>
            <a:endParaRPr lang="tr-TR" sz="4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3" name="12 Sağ Ok"/>
          <p:cNvSpPr/>
          <p:nvPr/>
        </p:nvSpPr>
        <p:spPr>
          <a:xfrm>
            <a:off x="2357422" y="5500702"/>
            <a:ext cx="1571636" cy="50006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Yuvarlatılmış Dikdörtgen"/>
          <p:cNvSpPr/>
          <p:nvPr/>
        </p:nvSpPr>
        <p:spPr>
          <a:xfrm>
            <a:off x="4000496" y="5143512"/>
            <a:ext cx="4643470" cy="107157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latin typeface="Comic Sans MS" pitchFamily="66" charset="0"/>
              </a:rPr>
              <a:t>En büyük A sayısı 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166</a:t>
            </a:r>
            <a:r>
              <a:rPr lang="tr-TR" sz="2800" dirty="0" smtClean="0">
                <a:latin typeface="Comic Sans MS" pitchFamily="66" charset="0"/>
              </a:rPr>
              <a:t>’dır.</a:t>
            </a:r>
            <a:endParaRPr lang="tr-T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847 0.1679 " pathEditMode="relative" ptsTypes="AA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11" grpId="0" animBg="1"/>
      <p:bldP spid="11" grpId="1" animBg="1"/>
      <p:bldP spid="11" grpId="2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85852" y="214290"/>
            <a:ext cx="2328850" cy="113191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Comic Sans MS" pitchFamily="66" charset="0"/>
              </a:rPr>
              <a:t>167 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&gt;</a:t>
            </a:r>
            <a:r>
              <a:rPr lang="tr-TR" b="1" dirty="0" smtClean="0">
                <a:latin typeface="Comic Sans MS" pitchFamily="66" charset="0"/>
              </a:rPr>
              <a:t> A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5143504" y="214290"/>
            <a:ext cx="27146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200 </a:t>
            </a: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&lt;</a:t>
            </a: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B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428596" y="12858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Şimdi</a:t>
            </a:r>
            <a:r>
              <a:rPr kumimoji="0" lang="tr-T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B sayısını bulalım: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428596" y="2643182"/>
            <a:ext cx="7929618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214282" y="2571744"/>
            <a:ext cx="8229600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dirty="0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200</a:t>
            </a:r>
            <a:r>
              <a:rPr kumimoji="0" lang="tr-TR" sz="4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tr-TR" sz="4400" u="sng" dirty="0" err="1" smtClean="0">
                <a:solidFill>
                  <a:srgbClr val="002060"/>
                </a:solidFill>
                <a:latin typeface="Comic Sans MS" pitchFamily="66" charset="0"/>
                <a:ea typeface="+mj-ea"/>
                <a:cs typeface="+mj-cs"/>
              </a:rPr>
              <a:t>küç</a:t>
            </a:r>
            <a:r>
              <a:rPr kumimoji="0" lang="tr-TR" sz="4400" b="0" i="0" u="sng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üktür</a:t>
            </a:r>
            <a:r>
              <a:rPr kumimoji="0" lang="tr-TR" sz="4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B sayısından 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500034" y="3714752"/>
            <a:ext cx="7929618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 txBox="1">
            <a:spLocks/>
          </p:cNvSpPr>
          <p:nvPr/>
        </p:nvSpPr>
        <p:spPr>
          <a:xfrm>
            <a:off x="285720" y="3357562"/>
            <a:ext cx="8229600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dirty="0" smtClean="0">
                <a:latin typeface="Comic Sans MS" pitchFamily="66" charset="0"/>
                <a:ea typeface="+mj-ea"/>
                <a:cs typeface="+mj-cs"/>
              </a:rPr>
              <a:t>200’ün</a:t>
            </a:r>
            <a:r>
              <a:rPr lang="tr-TR" sz="4400" baseline="0" dirty="0" smtClean="0">
                <a:latin typeface="Comic Sans MS" pitchFamily="66" charset="0"/>
                <a:ea typeface="+mj-ea"/>
                <a:cs typeface="+mj-cs"/>
              </a:rPr>
              <a:t> küçük olduğu sayıları düşünelim:</a:t>
            </a:r>
            <a:r>
              <a:rPr kumimoji="0" lang="tr-T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0" name="1 Başlık"/>
          <p:cNvSpPr txBox="1">
            <a:spLocks/>
          </p:cNvSpPr>
          <p:nvPr/>
        </p:nvSpPr>
        <p:spPr>
          <a:xfrm>
            <a:off x="285720" y="4071942"/>
            <a:ext cx="8229600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200</a:t>
            </a:r>
            <a:r>
              <a:rPr lang="tr-TR" sz="4400" b="1" dirty="0" smtClean="0">
                <a:solidFill>
                  <a:srgbClr val="FF0000"/>
                </a:solidFill>
                <a:latin typeface="Comic Sans MS" pitchFamily="66" charset="0"/>
              </a:rPr>
              <a:t> &lt; </a:t>
            </a:r>
            <a:r>
              <a:rPr lang="tr-TR" sz="4400" b="1" dirty="0" smtClean="0">
                <a:latin typeface="+mj-lt"/>
                <a:ea typeface="+mj-ea"/>
                <a:cs typeface="+mj-cs"/>
              </a:rPr>
              <a:t>201</a:t>
            </a:r>
            <a:r>
              <a:rPr lang="tr-TR" sz="4400" dirty="0" smtClean="0">
                <a:latin typeface="+mj-lt"/>
                <a:ea typeface="+mj-ea"/>
                <a:cs typeface="+mj-cs"/>
              </a:rPr>
              <a:t>, 202, 203, 204, 205,…</a:t>
            </a:r>
            <a:r>
              <a:rPr kumimoji="0" lang="tr-T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0 Yuvarlatılmış Dikdörtgen"/>
          <p:cNvSpPr/>
          <p:nvPr/>
        </p:nvSpPr>
        <p:spPr>
          <a:xfrm>
            <a:off x="2143108" y="4214818"/>
            <a:ext cx="1214446" cy="78581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 smtClean="0">
                <a:solidFill>
                  <a:srgbClr val="002060"/>
                </a:solidFill>
                <a:latin typeface="Comic Sans MS" pitchFamily="66" charset="0"/>
              </a:rPr>
              <a:t>201</a:t>
            </a:r>
            <a:endParaRPr lang="tr-TR" sz="4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3" name="12 Sağ Ok"/>
          <p:cNvSpPr/>
          <p:nvPr/>
        </p:nvSpPr>
        <p:spPr>
          <a:xfrm>
            <a:off x="2285984" y="5429264"/>
            <a:ext cx="1571636" cy="50006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Yuvarlatılmış Dikdörtgen"/>
          <p:cNvSpPr/>
          <p:nvPr/>
        </p:nvSpPr>
        <p:spPr>
          <a:xfrm>
            <a:off x="4071934" y="5143512"/>
            <a:ext cx="4643470" cy="107157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latin typeface="Comic Sans MS" pitchFamily="66" charset="0"/>
              </a:rPr>
              <a:t>En küçük B sayısı 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201</a:t>
            </a:r>
            <a:r>
              <a:rPr lang="tr-TR" sz="2800" dirty="0" smtClean="0">
                <a:latin typeface="Comic Sans MS" pitchFamily="66" charset="0"/>
              </a:rPr>
              <a:t>’dir.</a:t>
            </a:r>
            <a:endParaRPr lang="tr-T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03 -0.0037 L -0.19444 0.164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0" y="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11" grpId="0" animBg="1"/>
      <p:bldP spid="11" grpId="1" animBg="1"/>
      <p:bldP spid="11" grpId="2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643050"/>
            <a:ext cx="2286016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latin typeface="Comic Sans MS" pitchFamily="66" charset="0"/>
              </a:rPr>
              <a:t>A </a:t>
            </a:r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tr-TR" sz="3600" dirty="0" smtClean="0">
                <a:latin typeface="Comic Sans MS" pitchFamily="66" charset="0"/>
              </a:rPr>
              <a:t> 166  </a:t>
            </a:r>
            <a:endParaRPr lang="tr-TR" sz="3600" dirty="0">
              <a:latin typeface="Comic Sans MS" pitchFamily="66" charset="0"/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 ve B sayılarının toplamını bulalım: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3000364" y="1571612"/>
            <a:ext cx="2286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dirty="0" smtClean="0">
                <a:latin typeface="Comic Sans MS" pitchFamily="66" charset="0"/>
                <a:ea typeface="+mj-ea"/>
                <a:cs typeface="+mj-cs"/>
              </a:rPr>
              <a:t>Ve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5500694" y="1571612"/>
            <a:ext cx="2857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B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=</a:t>
            </a:r>
            <a:r>
              <a:rPr kumimoji="0" lang="tr-T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201 ise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642910" y="3143248"/>
            <a:ext cx="6000792" cy="2428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dirty="0" smtClean="0">
                <a:latin typeface="Comic Sans MS" pitchFamily="66" charset="0"/>
                <a:ea typeface="+mj-ea"/>
                <a:cs typeface="+mj-cs"/>
              </a:rPr>
              <a:t>A </a:t>
            </a:r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+</a:t>
            </a:r>
            <a:r>
              <a:rPr lang="tr-TR" sz="3600" dirty="0" smtClean="0">
                <a:latin typeface="Comic Sans MS" pitchFamily="66" charset="0"/>
                <a:ea typeface="+mj-ea"/>
                <a:cs typeface="+mj-cs"/>
              </a:rPr>
              <a:t> B </a:t>
            </a:r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=</a:t>
            </a:r>
            <a:r>
              <a:rPr lang="tr-TR" sz="3600" dirty="0" smtClean="0">
                <a:latin typeface="Comic Sans MS" pitchFamily="66" charset="0"/>
                <a:ea typeface="+mj-ea"/>
                <a:cs typeface="+mj-cs"/>
              </a:rPr>
              <a:t> 166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dirty="0" smtClean="0">
                <a:latin typeface="Comic Sans MS" pitchFamily="66" charset="0"/>
                <a:ea typeface="+mj-ea"/>
                <a:cs typeface="+mj-cs"/>
              </a:rPr>
              <a:t>         </a:t>
            </a:r>
            <a:r>
              <a:rPr lang="tr-TR" sz="3600" u="sng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+</a:t>
            </a:r>
            <a:r>
              <a:rPr lang="tr-TR" sz="3600" u="sng" dirty="0" smtClean="0">
                <a:latin typeface="Comic Sans MS" pitchFamily="66" charset="0"/>
                <a:ea typeface="+mj-ea"/>
                <a:cs typeface="+mj-cs"/>
              </a:rPr>
              <a:t> 201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dirty="0" smtClean="0">
                <a:latin typeface="Comic Sans MS" pitchFamily="66" charset="0"/>
                <a:ea typeface="+mj-ea"/>
                <a:cs typeface="+mj-cs"/>
              </a:rPr>
              <a:t>                    367 olur.  </a:t>
            </a:r>
            <a:r>
              <a:rPr kumimoji="0" lang="tr-TR" sz="36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tr-TR" sz="36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271</Words>
  <Application>Microsoft Office PowerPoint</Application>
  <PresentationFormat>Ekran Gösterisi (4:3)</PresentationFormat>
  <Paragraphs>62</Paragraphs>
  <Slides>7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Ofis Teması</vt:lpstr>
      <vt:lpstr>GENEL TEKRAR SORULARI</vt:lpstr>
      <vt:lpstr>IX &lt; ….. &lt; XIX Yukarıda romen rakamları ile yapılan sıralamada boş bırakılan yere yazılabilecek en büyük ve en küçük doğal sayıların toplamı kaçtır?</vt:lpstr>
      <vt:lpstr>Aşağıda verilen doğal sayılardan kaç tanesi çift sayıdır?</vt:lpstr>
      <vt:lpstr>6A3 üç basamaklı bir doğal sayı ve basamaklarındaki rakamların toplamı 17 dir. Buna göre A sayısının basamak değeri kaçtır?</vt:lpstr>
      <vt:lpstr>167 &gt; A</vt:lpstr>
      <vt:lpstr>167 &gt; A</vt:lpstr>
      <vt:lpstr>A = 166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GENEL TEKRAR SORULARI</dc:title>
  <dc:creator>ESRA</dc:creator>
  <cp:lastModifiedBy>www.HangiSoru.com</cp:lastModifiedBy>
  <cp:revision>13</cp:revision>
  <dcterms:created xsi:type="dcterms:W3CDTF">2022-10-15T17:14:30Z</dcterms:created>
  <dcterms:modified xsi:type="dcterms:W3CDTF">2022-10-15T23:54:23Z</dcterms:modified>
</cp:coreProperties>
</file>