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handoutMasterIdLst>
    <p:handoutMasterId r:id="rId15"/>
  </p:handoutMasterIdLst>
  <p:sldIdLst>
    <p:sldId id="256" r:id="rId2"/>
    <p:sldId id="257" r:id="rId3"/>
    <p:sldId id="258" r:id="rId4"/>
    <p:sldId id="263" r:id="rId5"/>
    <p:sldId id="259" r:id="rId6"/>
    <p:sldId id="264" r:id="rId7"/>
    <p:sldId id="262" r:id="rId8"/>
    <p:sldId id="261" r:id="rId9"/>
    <p:sldId id="260"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027" autoAdjust="0"/>
    <p:restoredTop sz="94660"/>
  </p:normalViewPr>
  <p:slideViewPr>
    <p:cSldViewPr>
      <p:cViewPr varScale="1">
        <p:scale>
          <a:sx n="86" d="100"/>
          <a:sy n="86" d="100"/>
        </p:scale>
        <p:origin x="-9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8E1ED65-111B-4C27-9E23-13ABF8C4CC34}" type="datetimeFigureOut">
              <a:rPr lang="tr-TR" smtClean="0"/>
              <a:pPr/>
              <a:t>20.02.2020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8404DC8-0A2D-4065-BF0A-C35B64F10E37}"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E02C5C-D2CF-4785-BB00-86280AD2D966}" type="datetimeFigureOut">
              <a:rPr lang="tr-TR" smtClean="0"/>
              <a:pPr/>
              <a:t>20.02.2020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50326E-FD63-42D4-AF05-DD0409E25DB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11" name="10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20.02.2020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9F75050-0E15-4C5B-92B0-66D068882F1F}" type="datetimeFigureOut">
              <a:rPr lang="tr-TR" smtClean="0"/>
              <a:pPr/>
              <a:t>20.02.2020</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Dikdörtgen"/>
          <p:cNvSpPr/>
          <p:nvPr/>
        </p:nvSpPr>
        <p:spPr>
          <a:xfrm>
            <a:off x="1285852" y="1214422"/>
            <a:ext cx="6511719"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DOĞAL AFETLER</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1" name="10 Resim" descr="oko.jpg"/>
          <p:cNvPicPr>
            <a:picLocks noChangeAspect="1"/>
          </p:cNvPicPr>
          <p:nvPr/>
        </p:nvPicPr>
        <p:blipFill>
          <a:blip r:embed="rId2" cstate="print"/>
          <a:stretch>
            <a:fillRect/>
          </a:stretch>
        </p:blipFill>
        <p:spPr>
          <a:xfrm>
            <a:off x="2000232" y="3857628"/>
            <a:ext cx="5214974" cy="207170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71480"/>
            <a:ext cx="8183880" cy="785818"/>
          </a:xfrm>
        </p:spPr>
        <p:txBody>
          <a:bodyPr/>
          <a:lstStyle/>
          <a:p>
            <a:r>
              <a:rPr lang="tr-TR" dirty="0" smtClean="0">
                <a:solidFill>
                  <a:srgbClr val="FF0000"/>
                </a:solidFill>
              </a:rPr>
              <a:t>KORUNMA YOLLARI</a:t>
            </a:r>
            <a:endParaRPr lang="tr-TR" dirty="0">
              <a:solidFill>
                <a:srgbClr val="FF0000"/>
              </a:solidFill>
            </a:endParaRPr>
          </a:p>
        </p:txBody>
      </p:sp>
      <p:sp>
        <p:nvSpPr>
          <p:cNvPr id="22529" name="Rectangle 1"/>
          <p:cNvSpPr>
            <a:spLocks noChangeArrowheads="1"/>
          </p:cNvSpPr>
          <p:nvPr/>
        </p:nvSpPr>
        <p:spPr bwMode="auto">
          <a:xfrm>
            <a:off x="571472" y="1621588"/>
            <a:ext cx="8286808"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Verdana" pitchFamily="34" charset="0"/>
                <a:cs typeface="Arial" pitchFamily="34" charset="0"/>
              </a:rPr>
              <a:t>Evde</a:t>
            </a:r>
            <a:r>
              <a:rPr kumimoji="0" lang="tr-TR" sz="2000" b="0" i="0" u="none" strike="noStrike" cap="none" normalizeH="0" baseline="0" dirty="0" smtClean="0">
                <a:ln>
                  <a:noFill/>
                </a:ln>
                <a:solidFill>
                  <a:schemeClr val="tx1"/>
                </a:solidFill>
                <a:effectLst/>
                <a:latin typeface="Arial" pitchFamily="34" charset="0"/>
                <a:cs typeface="Arial" pitchFamily="34" charset="0"/>
              </a:rPr>
              <a:t>  </a:t>
            </a:r>
            <a:r>
              <a:rPr kumimoji="0" lang="tr-TR" sz="2000" b="0" i="0" u="none" strike="noStrike" cap="none" normalizeH="0" baseline="0" dirty="0" smtClean="0">
                <a:ln>
                  <a:noFill/>
                </a:ln>
                <a:solidFill>
                  <a:srgbClr val="000000"/>
                </a:solidFill>
                <a:effectLst/>
                <a:latin typeface="Verdana" pitchFamily="34" charset="0"/>
                <a:cs typeface="Arial" pitchFamily="34" charset="0"/>
              </a:rPr>
              <a:t> her odada en güvenli yerleri (pencerelerden</a:t>
            </a:r>
            <a:r>
              <a:rPr kumimoji="0" lang="tr-TR" sz="2000" b="0" i="0" u="none" strike="noStrike" cap="none" normalizeH="0" baseline="0" dirty="0" smtClean="0">
                <a:ln>
                  <a:noFill/>
                </a:ln>
                <a:solidFill>
                  <a:schemeClr val="tx1"/>
                </a:solidFill>
                <a:effectLst/>
                <a:latin typeface="Arial" pitchFamily="34" charset="0"/>
                <a:cs typeface="Arial" pitchFamily="34" charset="0"/>
              </a:rPr>
              <a:t>  </a:t>
            </a:r>
            <a:r>
              <a:rPr kumimoji="0" lang="tr-TR" sz="2000" b="0" i="0" u="none" strike="noStrike" cap="none" normalizeH="0" baseline="0" dirty="0" smtClean="0">
                <a:ln>
                  <a:noFill/>
                </a:ln>
                <a:solidFill>
                  <a:srgbClr val="000000"/>
                </a:solidFill>
                <a:effectLst/>
                <a:latin typeface="Verdana" pitchFamily="34" charset="0"/>
                <a:cs typeface="Arial" pitchFamily="34" charset="0"/>
              </a:rPr>
              <a:t> sobadan</a:t>
            </a:r>
            <a:r>
              <a:rPr kumimoji="0" lang="tr-TR" sz="2000" b="0" i="0" u="none" strike="noStrike" cap="none" normalizeH="0" baseline="0" dirty="0" smtClean="0">
                <a:ln>
                  <a:noFill/>
                </a:ln>
                <a:solidFill>
                  <a:schemeClr val="tx1"/>
                </a:solidFill>
                <a:effectLst/>
                <a:latin typeface="Arial" pitchFamily="34" charset="0"/>
                <a:cs typeface="Arial" pitchFamily="34" charset="0"/>
              </a:rPr>
              <a:t>  </a:t>
            </a:r>
            <a:r>
              <a:rPr kumimoji="0" lang="tr-TR" sz="2000" b="0" i="0" u="none" strike="noStrike" cap="none" normalizeH="0" baseline="0" dirty="0" smtClean="0">
                <a:ln>
                  <a:noFill/>
                </a:ln>
                <a:solidFill>
                  <a:srgbClr val="000000"/>
                </a:solidFill>
                <a:effectLst/>
                <a:latin typeface="Verdana" pitchFamily="34" charset="0"/>
                <a:cs typeface="Arial" pitchFamily="34" charset="0"/>
              </a:rPr>
              <a:t> üzerimize düşecek ağır eşyalardan uzak yerler) belirlemeliyiz.</a:t>
            </a:r>
            <a:r>
              <a:rPr kumimoji="0" lang="tr-TR" sz="2000" b="0" i="0" u="none" strike="noStrike" cap="none" normalizeH="0" baseline="0" dirty="0" smtClean="0">
                <a:ln>
                  <a:noFill/>
                </a:ln>
                <a:solidFill>
                  <a:schemeClr val="tx1"/>
                </a:solidFill>
                <a:effectLst/>
                <a:latin typeface="Arial" pitchFamily="34" charset="0"/>
                <a:cs typeface="Arial" pitchFamily="34" charset="0"/>
              </a:rPr>
              <a:t/>
            </a:r>
            <a:br>
              <a:rPr kumimoji="0" lang="tr-TR" sz="2000" b="0" i="0" u="none" strike="noStrike" cap="none" normalizeH="0" baseline="0" dirty="0" smtClean="0">
                <a:ln>
                  <a:noFill/>
                </a:ln>
                <a:solidFill>
                  <a:schemeClr val="tx1"/>
                </a:solidFill>
                <a:effectLst/>
                <a:latin typeface="Arial" pitchFamily="34" charset="0"/>
                <a:cs typeface="Arial" pitchFamily="34" charset="0"/>
              </a:rPr>
            </a:br>
            <a:r>
              <a:rPr kumimoji="0" lang="tr-TR" sz="2000" b="0" i="0" u="none" strike="noStrike" cap="none" normalizeH="0" baseline="0" dirty="0" smtClean="0">
                <a:ln>
                  <a:noFill/>
                </a:ln>
                <a:solidFill>
                  <a:srgbClr val="000000"/>
                </a:solidFill>
                <a:effectLst/>
                <a:latin typeface="Verdana" pitchFamily="34" charset="0"/>
                <a:cs typeface="Arial" pitchFamily="34" charset="0"/>
              </a:rPr>
              <a:t>*Binalarımızı depreme dayanıklı zeminlere yapmalıyız. Evimizi depreme karşı sigortalatmalıyız.</a:t>
            </a:r>
            <a:r>
              <a:rPr kumimoji="0" lang="tr-TR" sz="2000" b="0" i="0" u="none" strike="noStrike" cap="none" normalizeH="0" baseline="0" dirty="0" smtClean="0">
                <a:ln>
                  <a:noFill/>
                </a:ln>
                <a:solidFill>
                  <a:schemeClr val="tx1"/>
                </a:solidFill>
                <a:effectLst/>
                <a:latin typeface="Arial" pitchFamily="34" charset="0"/>
                <a:cs typeface="Arial" pitchFamily="34" charset="0"/>
              </a:rPr>
              <a:t/>
            </a:r>
            <a:br>
              <a:rPr kumimoji="0" lang="tr-TR" sz="2000" b="0" i="0" u="none" strike="noStrike" cap="none" normalizeH="0" baseline="0" dirty="0" smtClean="0">
                <a:ln>
                  <a:noFill/>
                </a:ln>
                <a:solidFill>
                  <a:schemeClr val="tx1"/>
                </a:solidFill>
                <a:effectLst/>
                <a:latin typeface="Arial" pitchFamily="34" charset="0"/>
                <a:cs typeface="Arial" pitchFamily="34" charset="0"/>
              </a:rPr>
            </a:br>
            <a:r>
              <a:rPr kumimoji="0" lang="tr-TR" sz="2000" b="0" i="0" u="none" strike="noStrike" cap="none" normalizeH="0" baseline="0" dirty="0" smtClean="0">
                <a:ln>
                  <a:noFill/>
                </a:ln>
                <a:solidFill>
                  <a:srgbClr val="000000"/>
                </a:solidFill>
                <a:effectLst/>
                <a:latin typeface="Verdana" pitchFamily="34" charset="0"/>
                <a:cs typeface="Arial" pitchFamily="34" charset="0"/>
              </a:rPr>
              <a:t>*Binalarımızı betonarme ve kaliteli malzemelerle yapmalıyız</a:t>
            </a:r>
            <a:r>
              <a:rPr kumimoji="0" lang="tr-TR" sz="2000" b="0" i="0" u="none" strike="noStrike" cap="none" normalizeH="0" baseline="0" dirty="0" smtClean="0">
                <a:ln>
                  <a:noFill/>
                </a:ln>
                <a:solidFill>
                  <a:schemeClr val="tx1"/>
                </a:solidFill>
                <a:effectLst/>
                <a:latin typeface="Arial" pitchFamily="34" charset="0"/>
                <a:cs typeface="Arial" pitchFamily="34" charset="0"/>
              </a:rPr>
              <a:t>  </a:t>
            </a:r>
            <a:br>
              <a:rPr kumimoji="0" lang="tr-TR" sz="2000" b="0" i="0" u="none" strike="noStrike" cap="none" normalizeH="0" baseline="0" dirty="0" smtClean="0">
                <a:ln>
                  <a:noFill/>
                </a:ln>
                <a:solidFill>
                  <a:schemeClr val="tx1"/>
                </a:solidFill>
                <a:effectLst/>
                <a:latin typeface="Arial" pitchFamily="34" charset="0"/>
                <a:cs typeface="Arial" pitchFamily="34" charset="0"/>
              </a:rPr>
            </a:br>
            <a:r>
              <a:rPr kumimoji="0" lang="tr-TR" sz="2000" b="0" i="0" u="none" strike="noStrike" cap="none" normalizeH="0" baseline="0" dirty="0" smtClean="0">
                <a:ln>
                  <a:noFill/>
                </a:ln>
                <a:solidFill>
                  <a:srgbClr val="000000"/>
                </a:solidFill>
                <a:effectLst/>
                <a:latin typeface="Verdana" pitchFamily="34" charset="0"/>
                <a:cs typeface="Arial" pitchFamily="34" charset="0"/>
              </a:rPr>
              <a:t>*Yaşamımızı tehdit edecek eşyaları (giysi dolapları</a:t>
            </a:r>
            <a:r>
              <a:rPr kumimoji="0" lang="tr-TR" sz="2000" b="0" i="0" u="none" strike="noStrike" cap="none" normalizeH="0" baseline="0" dirty="0" smtClean="0">
                <a:ln>
                  <a:noFill/>
                </a:ln>
                <a:solidFill>
                  <a:schemeClr val="tx1"/>
                </a:solidFill>
                <a:effectLst/>
                <a:latin typeface="Arial" pitchFamily="34" charset="0"/>
                <a:cs typeface="Arial" pitchFamily="34" charset="0"/>
              </a:rPr>
              <a:t>  </a:t>
            </a:r>
            <a:r>
              <a:rPr kumimoji="0" lang="tr-TR" sz="2000" b="0" i="0" u="none" strike="noStrike" cap="none" normalizeH="0" baseline="0" dirty="0" smtClean="0">
                <a:ln>
                  <a:noFill/>
                </a:ln>
                <a:solidFill>
                  <a:srgbClr val="000000"/>
                </a:solidFill>
                <a:effectLst/>
                <a:latin typeface="Verdana" pitchFamily="34" charset="0"/>
                <a:cs typeface="Arial" pitchFamily="34" charset="0"/>
              </a:rPr>
              <a:t> buzdolabı</a:t>
            </a:r>
            <a:r>
              <a:rPr kumimoji="0" lang="tr-TR" sz="2000" b="0" i="0" u="none" strike="noStrike" cap="none" normalizeH="0" baseline="0" dirty="0" smtClean="0">
                <a:ln>
                  <a:noFill/>
                </a:ln>
                <a:solidFill>
                  <a:schemeClr val="tx1"/>
                </a:solidFill>
                <a:effectLst/>
                <a:latin typeface="Arial" pitchFamily="34" charset="0"/>
                <a:cs typeface="Arial" pitchFamily="34" charset="0"/>
              </a:rPr>
              <a:t>  </a:t>
            </a:r>
            <a:r>
              <a:rPr kumimoji="0" lang="tr-TR" sz="2000" b="0" i="0" u="none" strike="noStrike" cap="none" normalizeH="0" baseline="0" dirty="0" smtClean="0">
                <a:ln>
                  <a:noFill/>
                </a:ln>
                <a:solidFill>
                  <a:srgbClr val="000000"/>
                </a:solidFill>
                <a:effectLst/>
                <a:latin typeface="Verdana" pitchFamily="34" charset="0"/>
                <a:cs typeface="Arial" pitchFamily="34" charset="0"/>
              </a:rPr>
              <a:t> bilgisayar televizyon vb.) duvara sabitlemeliyiz.</a:t>
            </a:r>
            <a:r>
              <a:rPr kumimoji="0" lang="tr-TR" sz="2000" b="0" i="0" u="none" strike="noStrike" cap="none" normalizeH="0" baseline="0" dirty="0" smtClean="0">
                <a:ln>
                  <a:noFill/>
                </a:ln>
                <a:solidFill>
                  <a:schemeClr val="tx1"/>
                </a:solidFill>
                <a:effectLst/>
                <a:latin typeface="Arial" pitchFamily="34" charset="0"/>
                <a:cs typeface="Arial" pitchFamily="34" charset="0"/>
              </a:rPr>
              <a:t/>
            </a:r>
            <a:br>
              <a:rPr kumimoji="0" lang="tr-TR" sz="2000" b="0" i="0" u="none" strike="noStrike" cap="none" normalizeH="0" baseline="0" dirty="0" smtClean="0">
                <a:ln>
                  <a:noFill/>
                </a:ln>
                <a:solidFill>
                  <a:schemeClr val="tx1"/>
                </a:solidFill>
                <a:effectLst/>
                <a:latin typeface="Arial" pitchFamily="34" charset="0"/>
                <a:cs typeface="Arial" pitchFamily="34" charset="0"/>
              </a:rPr>
            </a:br>
            <a:r>
              <a:rPr kumimoji="0" lang="tr-TR" sz="2000" b="0" i="0" u="none" strike="noStrike" cap="none" normalizeH="0" baseline="0" dirty="0" smtClean="0">
                <a:ln>
                  <a:noFill/>
                </a:ln>
                <a:solidFill>
                  <a:srgbClr val="000000"/>
                </a:solidFill>
                <a:effectLst/>
                <a:latin typeface="Verdana" pitchFamily="34" charset="0"/>
                <a:cs typeface="Arial" pitchFamily="34" charset="0"/>
              </a:rPr>
              <a:t>*Evden ve binadan çıkabileceğimiz alternatif yollar belirlemeliyiz.</a:t>
            </a:r>
            <a:r>
              <a:rPr kumimoji="0" lang="tr-TR" sz="2000" b="0" i="0" u="none" strike="noStrike" cap="none" normalizeH="0" baseline="0" dirty="0" smtClean="0">
                <a:ln>
                  <a:noFill/>
                </a:ln>
                <a:solidFill>
                  <a:schemeClr val="tx1"/>
                </a:solidFill>
                <a:effectLst/>
                <a:latin typeface="Arial" pitchFamily="34" charset="0"/>
                <a:cs typeface="Arial" pitchFamily="34" charset="0"/>
              </a:rPr>
              <a:t/>
            </a:r>
            <a:br>
              <a:rPr kumimoji="0" lang="tr-TR" sz="2000" b="0" i="0" u="none" strike="noStrike" cap="none" normalizeH="0" baseline="0" dirty="0" smtClean="0">
                <a:ln>
                  <a:noFill/>
                </a:ln>
                <a:solidFill>
                  <a:schemeClr val="tx1"/>
                </a:solidFill>
                <a:effectLst/>
                <a:latin typeface="Arial" pitchFamily="34" charset="0"/>
                <a:cs typeface="Arial" pitchFamily="34" charset="0"/>
              </a:rPr>
            </a:br>
            <a:r>
              <a:rPr kumimoji="0" lang="tr-TR" sz="2000" b="0" i="0" u="none" strike="noStrike" cap="none" normalizeH="0" baseline="0" dirty="0" smtClean="0">
                <a:ln>
                  <a:noFill/>
                </a:ln>
                <a:solidFill>
                  <a:srgbClr val="000000"/>
                </a:solidFill>
                <a:effectLst/>
                <a:latin typeface="Verdana" pitchFamily="34" charset="0"/>
                <a:cs typeface="Arial" pitchFamily="34" charset="0"/>
              </a:rPr>
              <a:t>*Yaşadığımız bölgede veya bölge dışında ulaşabileceğimiz tanıdıklarımızın telefon numaralarını öğrenmeliyiz</a:t>
            </a:r>
            <a:r>
              <a:rPr kumimoji="0" lang="tr-TR" sz="2000" b="0" i="0" u="none" strike="noStrike" cap="none" normalizeH="0" baseline="0" dirty="0" smtClean="0">
                <a:ln>
                  <a:noFill/>
                </a:ln>
                <a:solidFill>
                  <a:schemeClr val="tx1"/>
                </a:solidFill>
                <a:effectLst/>
                <a:latin typeface="Arial" pitchFamily="34" charset="0"/>
                <a:cs typeface="Arial" pitchFamily="34" charset="0"/>
              </a:rPr>
              <a:t>   </a:t>
            </a:r>
          </a:p>
        </p:txBody>
      </p:sp>
      <p:pic>
        <p:nvPicPr>
          <p:cNvPr id="22530" name="Picture 2" descr="http://www.bakimliyiz.com/images/smilies/smilev.gif"/>
          <p:cNvPicPr>
            <a:picLocks noChangeAspect="1" noChangeArrowheads="1"/>
          </p:cNvPicPr>
          <p:nvPr/>
        </p:nvPicPr>
        <p:blipFill>
          <a:blip r:embed="rId2" cstate="print"/>
          <a:srcRect/>
          <a:stretch>
            <a:fillRect/>
          </a:stretch>
        </p:blipFill>
        <p:spPr bwMode="auto">
          <a:xfrm>
            <a:off x="401638" y="-1095375"/>
            <a:ext cx="57150" cy="85725"/>
          </a:xfrm>
          <a:prstGeom prst="rect">
            <a:avLst/>
          </a:prstGeom>
          <a:noFill/>
        </p:spPr>
      </p:pic>
      <p:pic>
        <p:nvPicPr>
          <p:cNvPr id="22531" name="Picture 3" descr="http://www.bakimliyiz.com/images/smilies/smilev.gif"/>
          <p:cNvPicPr>
            <a:picLocks noChangeAspect="1" noChangeArrowheads="1"/>
          </p:cNvPicPr>
          <p:nvPr/>
        </p:nvPicPr>
        <p:blipFill>
          <a:blip r:embed="rId2" cstate="print"/>
          <a:srcRect/>
          <a:stretch>
            <a:fillRect/>
          </a:stretch>
        </p:blipFill>
        <p:spPr bwMode="auto">
          <a:xfrm>
            <a:off x="3017838" y="-1095375"/>
            <a:ext cx="57150" cy="85725"/>
          </a:xfrm>
          <a:prstGeom prst="rect">
            <a:avLst/>
          </a:prstGeom>
          <a:noFill/>
        </p:spPr>
      </p:pic>
      <p:pic>
        <p:nvPicPr>
          <p:cNvPr id="22532" name="Picture 4" descr="http://www.bakimliyiz.com/images/smilies/smilev.gif"/>
          <p:cNvPicPr>
            <a:picLocks noChangeAspect="1" noChangeArrowheads="1"/>
          </p:cNvPicPr>
          <p:nvPr/>
        </p:nvPicPr>
        <p:blipFill>
          <a:blip r:embed="rId2" cstate="print"/>
          <a:srcRect/>
          <a:stretch>
            <a:fillRect/>
          </a:stretch>
        </p:blipFill>
        <p:spPr bwMode="auto">
          <a:xfrm>
            <a:off x="3579813" y="-1095375"/>
            <a:ext cx="57150" cy="85725"/>
          </a:xfrm>
          <a:prstGeom prst="rect">
            <a:avLst/>
          </a:prstGeom>
          <a:noFill/>
        </p:spPr>
      </p:pic>
      <p:pic>
        <p:nvPicPr>
          <p:cNvPr id="22533" name="Picture 5" descr="http://www.bakimliyiz.com/images/smilies/smilev.gif"/>
          <p:cNvPicPr>
            <a:picLocks noChangeAspect="1" noChangeArrowheads="1"/>
          </p:cNvPicPr>
          <p:nvPr/>
        </p:nvPicPr>
        <p:blipFill>
          <a:blip r:embed="rId2" cstate="print"/>
          <a:srcRect/>
          <a:stretch>
            <a:fillRect/>
          </a:stretch>
        </p:blipFill>
        <p:spPr bwMode="auto">
          <a:xfrm>
            <a:off x="3575050" y="-273050"/>
            <a:ext cx="57150" cy="85725"/>
          </a:xfrm>
          <a:prstGeom prst="rect">
            <a:avLst/>
          </a:prstGeom>
          <a:noFill/>
        </p:spPr>
      </p:pic>
      <p:pic>
        <p:nvPicPr>
          <p:cNvPr id="22534" name="Picture 6" descr="http://www.bakimliyiz.com/images/smilies/smilev.gif"/>
          <p:cNvPicPr>
            <a:picLocks noChangeAspect="1" noChangeArrowheads="1"/>
          </p:cNvPicPr>
          <p:nvPr/>
        </p:nvPicPr>
        <p:blipFill>
          <a:blip r:embed="rId2" cstate="print"/>
          <a:srcRect/>
          <a:stretch>
            <a:fillRect/>
          </a:stretch>
        </p:blipFill>
        <p:spPr bwMode="auto">
          <a:xfrm>
            <a:off x="3024188" y="138113"/>
            <a:ext cx="57150" cy="85725"/>
          </a:xfrm>
          <a:prstGeom prst="rect">
            <a:avLst/>
          </a:prstGeom>
          <a:noFill/>
        </p:spPr>
      </p:pic>
      <p:pic>
        <p:nvPicPr>
          <p:cNvPr id="22535" name="Picture 7" descr="http://www.bakimliyiz.com/images/smilies/smilev.gif"/>
          <p:cNvPicPr>
            <a:picLocks noChangeAspect="1" noChangeArrowheads="1"/>
          </p:cNvPicPr>
          <p:nvPr/>
        </p:nvPicPr>
        <p:blipFill>
          <a:blip r:embed="rId2" cstate="print"/>
          <a:srcRect/>
          <a:stretch>
            <a:fillRect/>
          </a:stretch>
        </p:blipFill>
        <p:spPr bwMode="auto">
          <a:xfrm>
            <a:off x="3652838" y="138113"/>
            <a:ext cx="57150" cy="85725"/>
          </a:xfrm>
          <a:prstGeom prst="rect">
            <a:avLst/>
          </a:prstGeom>
          <a:noFill/>
        </p:spPr>
      </p:pic>
      <p:pic>
        <p:nvPicPr>
          <p:cNvPr id="22536" name="Picture 8" descr="http://www.bakimliyiz.com/images/smilies/smilev.gif"/>
          <p:cNvPicPr>
            <a:picLocks noChangeAspect="1" noChangeArrowheads="1"/>
          </p:cNvPicPr>
          <p:nvPr/>
        </p:nvPicPr>
        <p:blipFill>
          <a:blip r:embed="rId2" cstate="print"/>
          <a:srcRect/>
          <a:stretch>
            <a:fillRect/>
          </a:stretch>
        </p:blipFill>
        <p:spPr bwMode="auto">
          <a:xfrm>
            <a:off x="6316663" y="960438"/>
            <a:ext cx="57150" cy="8572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3428992" y="642918"/>
            <a:ext cx="5072066" cy="5262979"/>
          </a:xfrm>
          <a:prstGeom prst="rect">
            <a:avLst/>
          </a:prstGeom>
        </p:spPr>
        <p:txBody>
          <a:bodyPr wrap="square">
            <a:spAutoFit/>
          </a:bodyPr>
          <a:lstStyle/>
          <a:p>
            <a:r>
              <a:rPr lang="tr-TR" sz="2800" dirty="0" smtClean="0">
                <a:solidFill>
                  <a:srgbClr val="FF0000"/>
                </a:solidFill>
              </a:rPr>
              <a:t>Çığ:</a:t>
            </a:r>
            <a:r>
              <a:rPr lang="tr-TR" sz="2800" dirty="0" smtClean="0"/>
              <a:t>Genellikle Bitki örtüsü olmayan engebeli, dağlık, Çığ ve eğimli arazilerde, vadi yamaçlarında tabakalar halinde birikmiş olan kar kütlesinin iç ve/veya dış kuvvetlerin </a:t>
            </a:r>
            <a:r>
              <a:rPr lang="tr-TR" sz="2800" dirty="0" err="1" smtClean="0"/>
              <a:t>etkisiile</a:t>
            </a:r>
            <a:r>
              <a:rPr lang="tr-TR" sz="2800" dirty="0" smtClean="0"/>
              <a:t> başlayan bir ilk hareket sonucu(tetiklenen),yamaçtan aşağıya doğru hızla kayması olarak tanımlanır</a:t>
            </a:r>
            <a:r>
              <a:rPr lang="tr-TR" sz="2800" dirty="0" smtClean="0">
                <a:solidFill>
                  <a:srgbClr val="FF0000"/>
                </a:solidFill>
              </a:rPr>
              <a:t>.</a:t>
            </a:r>
            <a:endParaRPr lang="tr-TR" sz="2800" dirty="0"/>
          </a:p>
        </p:txBody>
      </p:sp>
      <p:pic>
        <p:nvPicPr>
          <p:cNvPr id="5" name="4 Resim" descr="indir (2).jpg"/>
          <p:cNvPicPr>
            <a:picLocks noChangeAspect="1"/>
          </p:cNvPicPr>
          <p:nvPr/>
        </p:nvPicPr>
        <p:blipFill>
          <a:blip r:embed="rId2" cstate="print"/>
          <a:stretch>
            <a:fillRect/>
          </a:stretch>
        </p:blipFill>
        <p:spPr>
          <a:xfrm>
            <a:off x="642910" y="1142984"/>
            <a:ext cx="2571768" cy="214314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428604"/>
            <a:ext cx="8183880" cy="1051560"/>
          </a:xfrm>
        </p:spPr>
        <p:txBody>
          <a:bodyPr/>
          <a:lstStyle/>
          <a:p>
            <a:r>
              <a:rPr lang="tr-TR" dirty="0" smtClean="0">
                <a:solidFill>
                  <a:srgbClr val="FF0000"/>
                </a:solidFill>
              </a:rPr>
              <a:t>KORUNMA YOLLARI</a:t>
            </a:r>
            <a:endParaRPr lang="tr-TR" dirty="0">
              <a:solidFill>
                <a:srgbClr val="FF0000"/>
              </a:solidFill>
            </a:endParaRPr>
          </a:p>
        </p:txBody>
      </p:sp>
      <p:sp>
        <p:nvSpPr>
          <p:cNvPr id="3" name="2 İçerik Yer Tutucusu"/>
          <p:cNvSpPr>
            <a:spLocks noGrp="1"/>
          </p:cNvSpPr>
          <p:nvPr>
            <p:ph idx="1"/>
          </p:nvPr>
        </p:nvSpPr>
        <p:spPr>
          <a:xfrm>
            <a:off x="502920" y="1643050"/>
            <a:ext cx="8183880" cy="4429156"/>
          </a:xfrm>
        </p:spPr>
        <p:txBody>
          <a:bodyPr>
            <a:normAutofit fontScale="92500" lnSpcReduction="10000"/>
          </a:bodyPr>
          <a:lstStyle/>
          <a:p>
            <a:r>
              <a:rPr lang="tr-TR" dirty="0" smtClean="0"/>
              <a:t>1- Çok eğimli yerler ağaçlandırılmalıdır.</a:t>
            </a:r>
          </a:p>
          <a:p>
            <a:r>
              <a:rPr lang="tr-TR" dirty="0" smtClean="0"/>
              <a:t>2- Çığ olma olasılığı kuvvetli olan yerlerde perdeleme yapılmalıdır.</a:t>
            </a:r>
          </a:p>
          <a:p>
            <a:r>
              <a:rPr lang="tr-TR" dirty="0" smtClean="0"/>
              <a:t>3- Kış sporları organize edilirken  çığ riski taşıyan alanlarından uzak yerler tercih edilmelidir.</a:t>
            </a:r>
          </a:p>
          <a:p>
            <a:r>
              <a:rPr lang="tr-TR" dirty="0" smtClean="0"/>
              <a:t>4- Çığ riski yüksek  olan yerlerden geçerken gürültü ve yüksek ses çıkarmaktan sakınılmalıdır.</a:t>
            </a:r>
          </a:p>
          <a:p>
            <a:r>
              <a:rPr lang="tr-TR" dirty="0" smtClean="0"/>
              <a:t>5- Kara ve demir yolu ulaşımı çığ alanlarının uzağında yapılmalıdır.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642918"/>
            <a:ext cx="8183880" cy="51435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tr-TR"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DOĞAL AFETLER</a:t>
            </a:r>
          </a:p>
          <a:p>
            <a:endParaRPr lang="tr-TR"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tr-TR"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tr-TR" sz="25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sel    yangın    heyelan    çığ    deprem</a:t>
            </a:r>
            <a:endParaRPr lang="tr-TR"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buNone/>
            </a:pPr>
            <a:endParaRPr lang="tr-TR"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cxnSp>
        <p:nvCxnSpPr>
          <p:cNvPr id="6" name="5 Düz Bağlayıcı"/>
          <p:cNvCxnSpPr/>
          <p:nvPr/>
        </p:nvCxnSpPr>
        <p:spPr>
          <a:xfrm>
            <a:off x="1000100" y="1500174"/>
            <a:ext cx="692948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rot="5400000">
            <a:off x="1142976" y="1928802"/>
            <a:ext cx="8572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Düz Ok Bağlayıcısı"/>
          <p:cNvCxnSpPr/>
          <p:nvPr/>
        </p:nvCxnSpPr>
        <p:spPr>
          <a:xfrm rot="5400000">
            <a:off x="2464579" y="1893083"/>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2 Düz Ok Bağlayıcısı"/>
          <p:cNvCxnSpPr/>
          <p:nvPr/>
        </p:nvCxnSpPr>
        <p:spPr>
          <a:xfrm rot="5400000">
            <a:off x="3963983" y="1893083"/>
            <a:ext cx="786612"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Düz Ok Bağlayıcısı"/>
          <p:cNvCxnSpPr/>
          <p:nvPr/>
        </p:nvCxnSpPr>
        <p:spPr>
          <a:xfrm rot="5400000">
            <a:off x="5286380" y="1857364"/>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Düz Ok Bağlayıcısı"/>
          <p:cNvCxnSpPr/>
          <p:nvPr/>
        </p:nvCxnSpPr>
        <p:spPr>
          <a:xfrm rot="5400000">
            <a:off x="6465107" y="1893083"/>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285728"/>
            <a:ext cx="8183880" cy="1051560"/>
          </a:xfrm>
        </p:spPr>
        <p:txBody>
          <a:bodyPr/>
          <a:lstStyle/>
          <a:p>
            <a:r>
              <a:rPr lang="tr-TR" dirty="0" smtClean="0">
                <a:solidFill>
                  <a:srgbClr val="FF0000"/>
                </a:solidFill>
              </a:rPr>
              <a:t>DOĞAL AFETLERİ TANIYALIM</a:t>
            </a:r>
            <a:endParaRPr lang="tr-TR" dirty="0">
              <a:solidFill>
                <a:srgbClr val="FF0000"/>
              </a:solidFill>
            </a:endParaRPr>
          </a:p>
        </p:txBody>
      </p:sp>
      <p:pic>
        <p:nvPicPr>
          <p:cNvPr id="4" name="3 İçerik Yer Tutucusu" descr="images (1).jpg"/>
          <p:cNvPicPr>
            <a:picLocks noGrp="1" noChangeAspect="1"/>
          </p:cNvPicPr>
          <p:nvPr>
            <p:ph idx="1"/>
          </p:nvPr>
        </p:nvPicPr>
        <p:blipFill>
          <a:blip r:embed="rId2" cstate="print"/>
          <a:stretch>
            <a:fillRect/>
          </a:stretch>
        </p:blipFill>
        <p:spPr>
          <a:xfrm>
            <a:off x="571472" y="1643050"/>
            <a:ext cx="1714512" cy="2786082"/>
          </a:xfrm>
        </p:spPr>
      </p:pic>
      <p:sp>
        <p:nvSpPr>
          <p:cNvPr id="5" name="4 Dikdörtgen"/>
          <p:cNvSpPr/>
          <p:nvPr/>
        </p:nvSpPr>
        <p:spPr>
          <a:xfrm>
            <a:off x="2357422" y="1240114"/>
            <a:ext cx="6572296" cy="4832092"/>
          </a:xfrm>
          <a:prstGeom prst="rect">
            <a:avLst/>
          </a:prstGeom>
        </p:spPr>
        <p:txBody>
          <a:bodyPr wrap="square">
            <a:spAutoFit/>
          </a:bodyPr>
          <a:lstStyle/>
          <a:p>
            <a:r>
              <a:rPr lang="tr-TR" sz="2800" b="1" dirty="0" smtClean="0"/>
              <a:t> </a:t>
            </a:r>
            <a:r>
              <a:rPr lang="tr-TR" sz="2800" b="1" dirty="0" smtClean="0">
                <a:solidFill>
                  <a:srgbClr val="FF0000"/>
                </a:solidFill>
              </a:rPr>
              <a:t>Sel:</a:t>
            </a:r>
            <a:r>
              <a:rPr lang="tr-TR" sz="2800" dirty="0" smtClean="0">
                <a:solidFill>
                  <a:srgbClr val="FF0000"/>
                </a:solidFill>
              </a:rPr>
              <a:t> </a:t>
            </a:r>
            <a:r>
              <a:rPr lang="tr-TR" sz="2800" dirty="0" smtClean="0"/>
              <a:t>bir bölgede toprağı belirli           bir süre için tamamen veya kısmen su altında bırakan; ani, büyük ve düzensiz su akıntılarına verilen isimdir. </a:t>
            </a:r>
          </a:p>
          <a:p>
            <a:r>
              <a:rPr lang="tr-TR" sz="2800" dirty="0" smtClean="0"/>
              <a:t>Bir akarsu veya deniz, göl gibi büyük su kitleleri kimi zaman fazlasıyla suyla yüklenir, bunun sonucunda taşarak yatağından çıkar ve "sel" adı verilen bir doğal felakete neden olur.</a:t>
            </a:r>
            <a:r>
              <a:rPr lang="tr-TR" sz="2800" dirty="0" smtClean="0">
                <a:solidFill>
                  <a:srgbClr val="FF0000"/>
                </a:solidFill>
              </a:rPr>
              <a:t>   </a:t>
            </a:r>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500042"/>
            <a:ext cx="8183880" cy="1051560"/>
          </a:xfrm>
        </p:spPr>
        <p:txBody>
          <a:bodyPr/>
          <a:lstStyle/>
          <a:p>
            <a:r>
              <a:rPr lang="tr-TR" dirty="0" smtClean="0">
                <a:solidFill>
                  <a:srgbClr val="FF0000"/>
                </a:solidFill>
              </a:rPr>
              <a:t>KORUNMA YOLLARI</a:t>
            </a:r>
            <a:endParaRPr lang="tr-TR" dirty="0">
              <a:solidFill>
                <a:srgbClr val="FF0000"/>
              </a:solidFill>
            </a:endParaRPr>
          </a:p>
        </p:txBody>
      </p:sp>
      <p:sp>
        <p:nvSpPr>
          <p:cNvPr id="3" name="2 İçerik Yer Tutucusu"/>
          <p:cNvSpPr>
            <a:spLocks noGrp="1"/>
          </p:cNvSpPr>
          <p:nvPr>
            <p:ph idx="1"/>
          </p:nvPr>
        </p:nvSpPr>
        <p:spPr>
          <a:xfrm>
            <a:off x="502920" y="1643050"/>
            <a:ext cx="8183880" cy="4286280"/>
          </a:xfrm>
        </p:spPr>
        <p:txBody>
          <a:bodyPr>
            <a:normAutofit fontScale="70000" lnSpcReduction="20000"/>
          </a:bodyPr>
          <a:lstStyle/>
          <a:p>
            <a:pPr fontAlgn="b"/>
            <a:r>
              <a:rPr lang="tr-TR" sz="3100" dirty="0" smtClean="0"/>
              <a:t>Selden korunmak için öncelikle doğal bitki örtüsüne sahip çıkmalıyız, doğal bitki örtüsünü ve ormanları korumalıyız. Bunun nedeni ormanların ve ağaçların suyun hızını keser ve su toprağın üzerinde birikmez. Böylece ağaçlar seli engeller.</a:t>
            </a:r>
          </a:p>
          <a:p>
            <a:pPr fontAlgn="b"/>
            <a:r>
              <a:rPr lang="tr-TR" sz="3100" dirty="0" smtClean="0"/>
              <a:t>– Sel bölgelerine yerleşim yerleri kurulmamalıdır.</a:t>
            </a:r>
          </a:p>
          <a:p>
            <a:pPr fontAlgn="b"/>
            <a:r>
              <a:rPr lang="tr-TR" sz="3100" dirty="0" smtClean="0"/>
              <a:t>– Akarsu yatakları temizlenerek genişletilmeli böylece sel felaketlerinden </a:t>
            </a:r>
            <a:r>
              <a:rPr lang="tr-TR" sz="3100" dirty="0" err="1" smtClean="0"/>
              <a:t>korunulabilir</a:t>
            </a:r>
            <a:r>
              <a:rPr lang="tr-TR" sz="3100" dirty="0" smtClean="0"/>
              <a:t>.</a:t>
            </a:r>
          </a:p>
          <a:p>
            <a:pPr fontAlgn="b"/>
            <a:r>
              <a:rPr lang="tr-TR" sz="3100" dirty="0" smtClean="0"/>
              <a:t>– Ayrıca sel anında suyu tutması açısından kum torbaları bulundurulmalıdır.</a:t>
            </a:r>
          </a:p>
          <a:p>
            <a:pPr fontAlgn="b"/>
            <a:r>
              <a:rPr lang="tr-TR" sz="3100" dirty="0" smtClean="0"/>
              <a:t>– Hava tahminleri takip edilmelidir. Hatta ara ara yetkililerden hava tahminlerine dair bilgiler alınılabilir.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643174" y="530352"/>
            <a:ext cx="6043626" cy="5398978"/>
          </a:xfrm>
        </p:spPr>
        <p:txBody>
          <a:bodyPr>
            <a:normAutofit/>
          </a:bodyPr>
          <a:lstStyle/>
          <a:p>
            <a:r>
              <a:rPr lang="tr-TR" sz="3600" dirty="0" smtClean="0">
                <a:solidFill>
                  <a:srgbClr val="FF0000"/>
                </a:solidFill>
              </a:rPr>
              <a:t>Yangın:</a:t>
            </a:r>
            <a:r>
              <a:rPr lang="tr-TR" sz="3600" dirty="0" smtClean="0"/>
              <a:t>Yangınların oluştukları coğrafik alanda maddi hasarlara neden olmasından ziyade, orada yaşayan canlılar ve ekolojik denge üzerinde son derece olumsuz etkileri vardır.</a:t>
            </a:r>
            <a:endParaRPr lang="tr-TR" sz="3600" dirty="0"/>
          </a:p>
        </p:txBody>
      </p:sp>
      <p:pic>
        <p:nvPicPr>
          <p:cNvPr id="4" name="3 Resim" descr="images (2).jpg"/>
          <p:cNvPicPr>
            <a:picLocks noChangeAspect="1"/>
          </p:cNvPicPr>
          <p:nvPr/>
        </p:nvPicPr>
        <p:blipFill>
          <a:blip r:embed="rId2" cstate="print"/>
          <a:stretch>
            <a:fillRect/>
          </a:stretch>
        </p:blipFill>
        <p:spPr>
          <a:xfrm>
            <a:off x="642925" y="1357298"/>
            <a:ext cx="2143125" cy="278608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02962" y="357166"/>
            <a:ext cx="8183880" cy="1051560"/>
          </a:xfrm>
        </p:spPr>
        <p:txBody>
          <a:bodyPr/>
          <a:lstStyle/>
          <a:p>
            <a:r>
              <a:rPr lang="tr-TR" dirty="0" smtClean="0">
                <a:solidFill>
                  <a:srgbClr val="FF0000"/>
                </a:solidFill>
              </a:rPr>
              <a:t>KORUNMA YOLLARI</a:t>
            </a:r>
            <a:endParaRPr lang="tr-TR" dirty="0">
              <a:solidFill>
                <a:srgbClr val="FF0000"/>
              </a:solidFill>
            </a:endParaRPr>
          </a:p>
        </p:txBody>
      </p:sp>
      <p:sp>
        <p:nvSpPr>
          <p:cNvPr id="8" name="7 Dikdörtgen"/>
          <p:cNvSpPr/>
          <p:nvPr/>
        </p:nvSpPr>
        <p:spPr>
          <a:xfrm>
            <a:off x="642910" y="1643050"/>
            <a:ext cx="8001056" cy="3785652"/>
          </a:xfrm>
          <a:prstGeom prst="rect">
            <a:avLst/>
          </a:prstGeom>
        </p:spPr>
        <p:txBody>
          <a:bodyPr wrap="square">
            <a:spAutoFit/>
          </a:bodyPr>
          <a:lstStyle/>
          <a:p>
            <a:r>
              <a:rPr lang="tr-TR" sz="2000" dirty="0" smtClean="0"/>
              <a:t>Ateş çıkaran kaynaklar çocukların ulaşamayacağı yerlerde tutulmalıdır.</a:t>
            </a:r>
            <a:br>
              <a:rPr lang="tr-TR" sz="2000" dirty="0" smtClean="0"/>
            </a:br>
            <a:r>
              <a:rPr lang="tr-TR" sz="2000" dirty="0" smtClean="0"/>
              <a:t>- Ateş kaynaklarının yakınlarına tutuşan/yanıcı madde konulmamalıdır.</a:t>
            </a:r>
            <a:br>
              <a:rPr lang="tr-TR" sz="2000" dirty="0" smtClean="0"/>
            </a:br>
            <a:r>
              <a:rPr lang="tr-TR" sz="2000" dirty="0" smtClean="0"/>
              <a:t>- Yangın söndürme sistemleri her türlü binada bulundurulmalıdır.</a:t>
            </a:r>
            <a:br>
              <a:rPr lang="tr-TR" sz="2000" dirty="0" smtClean="0"/>
            </a:br>
            <a:r>
              <a:rPr lang="tr-TR" sz="2000" dirty="0" smtClean="0"/>
              <a:t>- Binalardaki elektrik tesisatları ve evlerimizdeki kendi elektrik tesisatlarımız belirli periyotlarla kontrol ettirilmelidir.</a:t>
            </a:r>
            <a:br>
              <a:rPr lang="tr-TR" sz="2000" dirty="0" smtClean="0"/>
            </a:br>
            <a:r>
              <a:rPr lang="tr-TR" sz="2000" dirty="0" smtClean="0"/>
              <a:t>- Ormanlara cam, şişe gibi maddeler atılmamalıdır. Bu gibi cisimler mercek görevi yaparak Güneşi odaklayıp ormanlarda yangın çıkartmaktadır.</a:t>
            </a:r>
            <a:br>
              <a:rPr lang="tr-TR" sz="2000" dirty="0" smtClean="0"/>
            </a:br>
            <a:r>
              <a:rPr lang="tr-TR" sz="2000" dirty="0" smtClean="0"/>
              <a:t>- Pikniğe gittiğimizde mangal ateşini mutlaka söndürmeliyiz.</a:t>
            </a:r>
            <a:endParaRPr lang="tr-T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488" y="928670"/>
            <a:ext cx="5500726" cy="4786346"/>
          </a:xfrm>
        </p:spPr>
        <p:txBody>
          <a:bodyPr>
            <a:normAutofit fontScale="62500" lnSpcReduction="20000"/>
          </a:bodyPr>
          <a:lstStyle/>
          <a:p>
            <a:r>
              <a:rPr lang="tr-TR" sz="4300" b="1" dirty="0" smtClean="0">
                <a:solidFill>
                  <a:srgbClr val="FF0000"/>
                </a:solidFill>
              </a:rPr>
              <a:t>Heyelan:</a:t>
            </a:r>
            <a:r>
              <a:rPr lang="tr-TR" sz="4300" dirty="0" smtClean="0"/>
              <a:t> ya da toprak kayması, zemini kaya veya yapay dolgu malzemesinden oluşan bir yamacın yer çekimi, eğim, su ve benzeri diğer kuvvetlerin etkisiyle aşağı ve dışa doğru hareketidir.</a:t>
            </a:r>
          </a:p>
          <a:p>
            <a:r>
              <a:rPr lang="tr-TR" sz="4300" dirty="0" smtClean="0"/>
              <a:t>Kayalardan, döküntü örtüsünden veya topraktan oluşmuş kütlelerin, çekimin etkisi altında yerlerinden koparak yer değiştirmesine heyelan denir.</a:t>
            </a:r>
          </a:p>
          <a:p>
            <a:endParaRPr lang="tr-TR" dirty="0"/>
          </a:p>
        </p:txBody>
      </p:sp>
      <p:pic>
        <p:nvPicPr>
          <p:cNvPr id="4" name="3 Resim" descr="indir (1).jpg"/>
          <p:cNvPicPr>
            <a:picLocks noChangeAspect="1"/>
          </p:cNvPicPr>
          <p:nvPr/>
        </p:nvPicPr>
        <p:blipFill>
          <a:blip r:embed="rId2" cstate="print"/>
          <a:stretch>
            <a:fillRect/>
          </a:stretch>
        </p:blipFill>
        <p:spPr>
          <a:xfrm>
            <a:off x="642910" y="1214422"/>
            <a:ext cx="2114550" cy="28575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8183880" cy="1051560"/>
          </a:xfrm>
        </p:spPr>
        <p:txBody>
          <a:bodyPr/>
          <a:lstStyle/>
          <a:p>
            <a:r>
              <a:rPr lang="tr-TR" dirty="0" smtClean="0">
                <a:solidFill>
                  <a:srgbClr val="FF0000"/>
                </a:solidFill>
              </a:rPr>
              <a:t>KORUNMA YOLLARI</a:t>
            </a:r>
            <a:endParaRPr lang="tr-TR" dirty="0">
              <a:solidFill>
                <a:srgbClr val="FF0000"/>
              </a:solidFill>
            </a:endParaRPr>
          </a:p>
        </p:txBody>
      </p:sp>
      <p:sp>
        <p:nvSpPr>
          <p:cNvPr id="3" name="2 İçerik Yer Tutucusu"/>
          <p:cNvSpPr>
            <a:spLocks noGrp="1"/>
          </p:cNvSpPr>
          <p:nvPr>
            <p:ph idx="1"/>
          </p:nvPr>
        </p:nvSpPr>
        <p:spPr>
          <a:xfrm>
            <a:off x="428596" y="1357298"/>
            <a:ext cx="8183880" cy="4214842"/>
          </a:xfrm>
        </p:spPr>
        <p:txBody>
          <a:bodyPr>
            <a:noAutofit/>
          </a:bodyPr>
          <a:lstStyle/>
          <a:p>
            <a:r>
              <a:rPr lang="tr-TR" sz="2000" dirty="0" smtClean="0"/>
              <a:t>Dik yamaç şeklinde olan ve ağaçlandırılmamış alanlar ağaçlandırılmalıdır.</a:t>
            </a:r>
            <a:br>
              <a:rPr lang="tr-TR" sz="2000" dirty="0" smtClean="0"/>
            </a:br>
            <a:r>
              <a:rPr lang="tr-TR" sz="2000" dirty="0" smtClean="0"/>
              <a:t>– Can ve mal kaybını en aza indirmek amacıyla şehir içi ya da şehirler arası yollar heyelan bölgelerinden uzak alanlarda yapılmalıdır.</a:t>
            </a:r>
            <a:br>
              <a:rPr lang="tr-TR" sz="2000" dirty="0" smtClean="0"/>
            </a:br>
            <a:r>
              <a:rPr lang="tr-TR" sz="2000" dirty="0" smtClean="0"/>
              <a:t>– Dik yamaçların etekleri oldukça az kazılmalıdır ve destek olarak duvar yapılmalıdır.</a:t>
            </a:r>
            <a:br>
              <a:rPr lang="tr-TR" sz="2000" dirty="0" smtClean="0"/>
            </a:br>
            <a:r>
              <a:rPr lang="tr-TR" sz="2000" dirty="0" smtClean="0"/>
              <a:t>– Akarsu yatakları duvarlar örülerek kontrol edilmelidir.</a:t>
            </a:r>
            <a:br>
              <a:rPr lang="tr-TR" sz="2000" dirty="0" smtClean="0"/>
            </a:br>
            <a:r>
              <a:rPr lang="tr-TR" sz="2000" dirty="0" smtClean="0"/>
              <a:t>– Yol çalışmaları yapılırken yarma olan alanlar çok derin kazılmamalıdır.</a:t>
            </a:r>
            <a:br>
              <a:rPr lang="tr-TR" sz="2000" dirty="0" smtClean="0"/>
            </a:br>
            <a:r>
              <a:rPr lang="tr-TR" sz="2000" dirty="0" smtClean="0"/>
              <a:t>– Eğer yeni yerleşim alanları açılacak ise bu yerleşim yerleri heyelan bölgelerinden uzak yerlerde kurulmalıdır.</a:t>
            </a:r>
            <a:br>
              <a:rPr lang="tr-TR" sz="2000" dirty="0" smtClean="0"/>
            </a:br>
            <a:r>
              <a:rPr lang="tr-TR" sz="2000" dirty="0" smtClean="0"/>
              <a:t>– Zeminler sertleştirilmelidir. Böylece toprak sertleşecek ve heyelan olayları azalacaktır.</a:t>
            </a:r>
            <a:endParaRPr lang="tr-T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indir.jpg"/>
          <p:cNvPicPr>
            <a:picLocks noGrp="1" noChangeAspect="1"/>
          </p:cNvPicPr>
          <p:nvPr>
            <p:ph idx="1"/>
          </p:nvPr>
        </p:nvPicPr>
        <p:blipFill>
          <a:blip r:embed="rId2" cstate="print"/>
          <a:stretch>
            <a:fillRect/>
          </a:stretch>
        </p:blipFill>
        <p:spPr>
          <a:xfrm>
            <a:off x="785786" y="928670"/>
            <a:ext cx="2038350" cy="2643206"/>
          </a:xfrm>
        </p:spPr>
      </p:pic>
      <p:sp>
        <p:nvSpPr>
          <p:cNvPr id="5" name="4 Dikdörtgen"/>
          <p:cNvSpPr/>
          <p:nvPr/>
        </p:nvSpPr>
        <p:spPr>
          <a:xfrm>
            <a:off x="3286116" y="571480"/>
            <a:ext cx="5214958" cy="5570756"/>
          </a:xfrm>
          <a:prstGeom prst="rect">
            <a:avLst/>
          </a:prstGeom>
        </p:spPr>
        <p:txBody>
          <a:bodyPr wrap="square">
            <a:spAutoFit/>
          </a:bodyPr>
          <a:lstStyle/>
          <a:p>
            <a:r>
              <a:rPr lang="tr-TR" sz="3200" dirty="0" smtClean="0">
                <a:solidFill>
                  <a:srgbClr val="FF0000"/>
                </a:solidFill>
              </a:rPr>
              <a:t>Deprem:</a:t>
            </a:r>
            <a:r>
              <a:rPr lang="tr-TR" sz="3200" dirty="0" smtClean="0"/>
              <a:t>Yerkabuğunun derin katmanlarının kırılıp yer değiştirmesi (fay kırılması) ya da yanardağların püskürme durumuna geçmesi nedeniyle oluşan sarsıntı, yer sarsıntısı, hareket, diğer adıyla zelzele.</a:t>
            </a:r>
            <a:r>
              <a:rPr lang="tr-TR" dirty="0" smtClean="0"/>
              <a:t/>
            </a:r>
            <a:br>
              <a:rPr lang="tr-TR" dirty="0" smtClean="0"/>
            </a:br>
            <a:r>
              <a:rPr lang="tr-TR" dirty="0" smtClean="0"/>
              <a:t/>
            </a:r>
            <a:br>
              <a:rPr lang="tr-TR" dirty="0" smtClean="0"/>
            </a:b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66</TotalTime>
  <Words>182</Words>
  <PresentationFormat>Ekran Gösterisi (4:3)</PresentationFormat>
  <Paragraphs>30</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Görünüş</vt:lpstr>
      <vt:lpstr>Slayt 1</vt:lpstr>
      <vt:lpstr>Slayt 2</vt:lpstr>
      <vt:lpstr>DOĞAL AFETLERİ TANIYALIM</vt:lpstr>
      <vt:lpstr>KORUNMA YOLLARI</vt:lpstr>
      <vt:lpstr>Slayt 5</vt:lpstr>
      <vt:lpstr>KORUNMA YOLLARI</vt:lpstr>
      <vt:lpstr>Slayt 7</vt:lpstr>
      <vt:lpstr>KORUNMA YOLLARI</vt:lpstr>
      <vt:lpstr>Slayt 9</vt:lpstr>
      <vt:lpstr>KORUNMA YOLLARI</vt:lpstr>
      <vt:lpstr>Slayt 11</vt:lpstr>
      <vt:lpstr>KORUNMA YOLLARI</vt:lpstr>
    </vt:vector>
  </TitlesOfParts>
  <Manager>https://www.HangiSoru.com</Manager>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https://www.HangiSoru.com</dc:title>
  <dc:subject>https://www.HangiSoru.com</dc:subject>
  <dc:creator>https://www.HangiSoru.com</dc:creator>
  <cp:keywords>https:/www.HangiSoru.com</cp:keywords>
  <dc:description>https://www.HangiSoru.com</dc:description>
  <cp:lastModifiedBy>User2</cp:lastModifiedBy>
  <cp:revision>2</cp:revision>
  <dcterms:created xsi:type="dcterms:W3CDTF">2015-01-24T12:27:58Z</dcterms:created>
  <dcterms:modified xsi:type="dcterms:W3CDTF">2020-02-20T08:14:08Z</dcterms:modified>
  <cp:category>https://www.HangiSoru.com</cp:category>
</cp:coreProperties>
</file>