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7E06F-33CF-4976-A073-1BDE3D8A380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67709-5D5D-4FFF-8217-2E4A281D296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D988A-618F-4661-8B22-A8A4E22D85B6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0FFAF-74BF-44F2-BA34-40258E6BAC2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2017-2018</a:t>
            </a:r>
            <a:r>
              <a:rPr lang="tr-TR" baseline="0" dirty="0" smtClean="0"/>
              <a:t> yılı müfredatına uygun hazırlanmıştır.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0FFAF-74BF-44F2-BA34-40258E6BAC25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0FFAF-74BF-44F2-BA34-40258E6BAC25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p:transition spd="slow">
    <p:dissolv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C2B978-9783-49BB-A698-BE576A895A58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DA1571-D282-4E67-83F6-D01F0F8C3E8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dissolve/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411760" y="2924944"/>
            <a:ext cx="6172200" cy="1894362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5.Sınıf Ondalık sayılar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5013176"/>
            <a:ext cx="6606480" cy="1728192"/>
          </a:xfrm>
        </p:spPr>
        <p:txBody>
          <a:bodyPr/>
          <a:lstStyle/>
          <a:p>
            <a:r>
              <a:rPr lang="tr-TR" dirty="0" smtClean="0"/>
              <a:t>Ondalık sayıları virgülle ve kesir olarak yazma,ondalık sayılarla toplama ve çıkarma,ondalık sayıları çözümleme,ondalık sayılarda basamak adları,ondalık sayılarda sıralama.</a:t>
            </a:r>
          </a:p>
        </p:txBody>
      </p:sp>
    </p:spTree>
  </p:cSld>
  <p:clrMapOvr>
    <a:masterClrMapping/>
  </p:clrMapOvr>
  <p:transition spd="slow"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Ondalık Sayılarda Sıralama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9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600" dirty="0" smtClean="0">
                <a:sym typeface="Wingdings"/>
              </a:rPr>
              <a:t>Ondalık sayılarda sıralama işlemi yapabilmemiz için sayıların basamak sayıları eşit olmalıdır.Eğer eşit değilse </a:t>
            </a:r>
            <a:r>
              <a:rPr lang="tr-TR" sz="1600" dirty="0" smtClean="0">
                <a:solidFill>
                  <a:srgbClr val="FF0000"/>
                </a:solidFill>
                <a:sym typeface="Wingdings"/>
              </a:rPr>
              <a:t>basamak sayıları </a:t>
            </a:r>
            <a:r>
              <a:rPr lang="tr-TR" sz="1600" dirty="0" smtClean="0">
                <a:sym typeface="Wingdings"/>
              </a:rPr>
              <a:t>eşitleninceye kadar sayıların sağına 0 konulur.Daha sonra sıralama işlemine başlanır.İlk olarak en soldaki basamağı yani basamak değeri en büyük olan basamaklara bakılır.Hangisi büyükse o sayı daha büyüktür.Eğer sayılar eşitse bir sağdaki sayıya bakılır.O da eşitse bir sağındakine bakılır ve işlem böyle devam eder.</a:t>
            </a:r>
          </a:p>
          <a:p>
            <a:pPr>
              <a:buNone/>
            </a:pPr>
            <a:r>
              <a:rPr lang="tr-TR" sz="1600" dirty="0" smtClean="0">
                <a:sym typeface="Wingdings"/>
              </a:rPr>
              <a:t> </a:t>
            </a:r>
          </a:p>
          <a:p>
            <a:pPr>
              <a:buNone/>
            </a:pPr>
            <a:r>
              <a:rPr lang="tr-TR" sz="1600" dirty="0" smtClean="0">
                <a:sym typeface="Wingdings"/>
              </a:rPr>
              <a:t>Örnek:</a:t>
            </a:r>
          </a:p>
          <a:p>
            <a:pPr>
              <a:buNone/>
            </a:pPr>
            <a:endParaRPr lang="tr-TR" sz="1600" dirty="0" smtClean="0">
              <a:sym typeface="Wingdings"/>
            </a:endParaRPr>
          </a:p>
          <a:p>
            <a:pPr>
              <a:buNone/>
            </a:pPr>
            <a:r>
              <a:rPr lang="tr-TR" sz="1600" dirty="0" smtClean="0">
                <a:sym typeface="Wingdings"/>
              </a:rPr>
              <a:t>4,7</a:t>
            </a:r>
            <a:r>
              <a:rPr lang="tr-TR" sz="1600" dirty="0" smtClean="0">
                <a:solidFill>
                  <a:srgbClr val="FF0000"/>
                </a:solidFill>
                <a:sym typeface="Wingdings"/>
              </a:rPr>
              <a:t>00</a:t>
            </a:r>
            <a:r>
              <a:rPr lang="tr-TR" sz="1600" dirty="0" smtClean="0">
                <a:sym typeface="Wingdings"/>
              </a:rPr>
              <a:t>    -    3,62</a:t>
            </a:r>
            <a:r>
              <a:rPr lang="tr-TR" sz="1600" dirty="0" smtClean="0">
                <a:solidFill>
                  <a:srgbClr val="FF0000"/>
                </a:solidFill>
                <a:sym typeface="Wingdings"/>
              </a:rPr>
              <a:t>0</a:t>
            </a:r>
            <a:r>
              <a:rPr lang="tr-TR" sz="1600" dirty="0" smtClean="0">
                <a:sym typeface="Wingdings"/>
              </a:rPr>
              <a:t>    -    4,72</a:t>
            </a:r>
            <a:r>
              <a:rPr lang="tr-TR" sz="1600" dirty="0" smtClean="0">
                <a:solidFill>
                  <a:srgbClr val="FF0000"/>
                </a:solidFill>
                <a:sym typeface="Wingdings"/>
              </a:rPr>
              <a:t>0</a:t>
            </a:r>
            <a:r>
              <a:rPr lang="tr-TR" sz="1600" dirty="0" smtClean="0">
                <a:sym typeface="Wingdings"/>
              </a:rPr>
              <a:t>    -    3,05</a:t>
            </a:r>
            <a:r>
              <a:rPr lang="tr-TR" sz="1600" dirty="0" smtClean="0">
                <a:solidFill>
                  <a:srgbClr val="FF0000"/>
                </a:solidFill>
                <a:sym typeface="Wingdings"/>
              </a:rPr>
              <a:t>0</a:t>
            </a:r>
            <a:r>
              <a:rPr lang="tr-TR" sz="1600" dirty="0" smtClean="0">
                <a:sym typeface="Wingdings"/>
              </a:rPr>
              <a:t>    -    4,134</a:t>
            </a:r>
          </a:p>
          <a:p>
            <a:pPr>
              <a:buNone/>
            </a:pPr>
            <a:endParaRPr lang="tr-TR" sz="1200" dirty="0" smtClean="0">
              <a:sym typeface="Wingdings"/>
            </a:endParaRPr>
          </a:p>
          <a:p>
            <a:pPr>
              <a:buNone/>
            </a:pPr>
            <a:r>
              <a:rPr lang="tr-TR" sz="1300" dirty="0" smtClean="0">
                <a:sym typeface="Wingdings"/>
              </a:rPr>
              <a:t>4,720 büyüktür 4,700’den 4,700 büyüktür 4,134’den 4,134 büyüktür 3,620’den 3,620 büyüktür 3,050’den</a:t>
            </a:r>
          </a:p>
          <a:p>
            <a:pPr>
              <a:buNone/>
            </a:pPr>
            <a:endParaRPr lang="tr-TR" sz="1600" dirty="0" smtClean="0">
              <a:sym typeface="Wingdings"/>
            </a:endParaRPr>
          </a:p>
          <a:p>
            <a:pPr>
              <a:buNone/>
            </a:pPr>
            <a:endParaRPr lang="tr-TR" sz="1600" dirty="0" smtClean="0">
              <a:sym typeface="Wingdings"/>
            </a:endParaRPr>
          </a:p>
          <a:p>
            <a:pPr>
              <a:buNone/>
            </a:pPr>
            <a:endParaRPr lang="tr-TR" sz="1600" dirty="0" smtClean="0">
              <a:sym typeface="Wingdings"/>
            </a:endParaRPr>
          </a:p>
        </p:txBody>
      </p:sp>
    </p:spTree>
  </p:cSld>
  <p:clrMapOvr>
    <a:masterClrMapping/>
  </p:clrMapOvr>
  <p:transition spd="slow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3600" dirty="0" smtClean="0"/>
              <a:t>Hazırlayan=Tarık Arda Yıldırım</a:t>
            </a:r>
          </a:p>
          <a:p>
            <a:pPr>
              <a:buNone/>
            </a:pPr>
            <a:endParaRPr lang="tr-TR" sz="3600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 spd="slow">
    <p:comb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smtClean="0">
                <a:solidFill>
                  <a:srgbClr val="FF0000"/>
                </a:solidFill>
              </a:rPr>
              <a:t>1)Ondalık Sayıları virgül ve kesir ile yazma</a:t>
            </a:r>
            <a:endParaRPr lang="tr-TR" sz="2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7776864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ym typeface="Wingdings"/>
              </a:rPr>
              <a:t></a:t>
            </a:r>
            <a:r>
              <a:rPr lang="tr-TR" dirty="0" smtClean="0"/>
              <a:t>Paydası 10,100,1000 olan olan kesirlere </a:t>
            </a:r>
            <a:r>
              <a:rPr lang="tr-TR" dirty="0" err="1" smtClean="0"/>
              <a:t>ond</a:t>
            </a:r>
            <a:r>
              <a:rPr lang="tr-TR" dirty="0" smtClean="0"/>
              <a:t>. kesir denilir.Ondalık kesirleri,virgülle gösterirken paydadaki sayıda kaç tane 0 varsa o kadar basamak sola kayarak virgül koyarız.Boş basamak kalırsa da oralara 0 koyarız.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>Not:Eğer payda 10,100,1000 değilse genişletme veya sadeleştirme işlemleri kullanırız.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Örnek:</a:t>
            </a:r>
          </a:p>
          <a:p>
            <a:endParaRPr lang="tr-TR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sz="1800" dirty="0" smtClean="0">
                <a:solidFill>
                  <a:srgbClr val="FF0000"/>
                </a:solidFill>
              </a:rPr>
              <a:t> </a:t>
            </a:r>
            <a:endParaRPr lang="tr-TR" sz="1800" dirty="0" smtClean="0"/>
          </a:p>
          <a:p>
            <a:pPr>
              <a:buNone/>
            </a:pPr>
            <a:r>
              <a:rPr lang="tr-TR" sz="1800" dirty="0" smtClean="0"/>
              <a:t>         27</a:t>
            </a:r>
          </a:p>
          <a:p>
            <a:pPr>
              <a:buNone/>
            </a:pPr>
            <a:r>
              <a:rPr lang="tr-TR" sz="1800" dirty="0" smtClean="0"/>
              <a:t>         10      = Önce paydaki sayıyı yazalım:27/sonra kaç tane 0 varsa o kadar basamak sola gidip virgül koyalım.Sonuç:</a:t>
            </a:r>
          </a:p>
          <a:p>
            <a:pPr>
              <a:buNone/>
            </a:pPr>
            <a:r>
              <a:rPr lang="tr-TR" sz="1800" dirty="0" smtClean="0"/>
              <a:t>   2,7’dir.</a:t>
            </a:r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r>
              <a:rPr lang="tr-TR" sz="1800" dirty="0" smtClean="0"/>
              <a:t>        18</a:t>
            </a:r>
          </a:p>
          <a:p>
            <a:pPr>
              <a:buNone/>
            </a:pPr>
            <a:r>
              <a:rPr lang="tr-TR" sz="1800" dirty="0" smtClean="0"/>
              <a:t>    ---------- = 0,18</a:t>
            </a:r>
          </a:p>
          <a:p>
            <a:pPr>
              <a:buNone/>
            </a:pPr>
            <a:r>
              <a:rPr lang="tr-TR" sz="1800" dirty="0" smtClean="0"/>
              <a:t>       100</a:t>
            </a:r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r>
              <a:rPr lang="tr-TR" sz="1800" dirty="0" smtClean="0"/>
              <a:t>…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827584" y="2996952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Alıitırmalar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Örnekler: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29                                                                78</a:t>
            </a:r>
          </a:p>
          <a:p>
            <a:pPr>
              <a:buNone/>
            </a:pPr>
            <a:r>
              <a:rPr lang="tr-TR" dirty="0" smtClean="0"/>
              <a:t>  --------- =  0,29</a:t>
            </a:r>
            <a:r>
              <a:rPr lang="tr-TR" sz="1200" dirty="0" smtClean="0"/>
              <a:t>(virgülden sonra boşluk kalan yere 0 konulur.)           ____________=       </a:t>
            </a:r>
            <a:r>
              <a:rPr lang="tr-TR" dirty="0" smtClean="0"/>
              <a:t>0,078</a:t>
            </a:r>
          </a:p>
          <a:p>
            <a:pPr>
              <a:buNone/>
            </a:pPr>
            <a:r>
              <a:rPr lang="tr-TR" sz="1200" dirty="0" smtClean="0"/>
              <a:t>        </a:t>
            </a:r>
            <a:r>
              <a:rPr lang="tr-TR" dirty="0" smtClean="0"/>
              <a:t>100                                                             1000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17</a:t>
            </a:r>
          </a:p>
          <a:p>
            <a:pPr>
              <a:buNone/>
            </a:pPr>
            <a:r>
              <a:rPr lang="tr-TR" dirty="0" smtClean="0"/>
              <a:t>_______ = 0,17                  </a:t>
            </a:r>
            <a:r>
              <a:rPr lang="tr-TR" dirty="0" smtClean="0">
                <a:sym typeface="Wingdings" pitchFamily="2" charset="2"/>
              </a:rPr>
              <a:t></a:t>
            </a:r>
            <a:r>
              <a:rPr lang="tr-TR" dirty="0" smtClean="0"/>
              <a:t>                               189</a:t>
            </a:r>
          </a:p>
          <a:p>
            <a:pPr>
              <a:buNone/>
            </a:pPr>
            <a:r>
              <a:rPr lang="tr-TR" dirty="0" smtClean="0"/>
              <a:t>    20                                                                 ______=  18,9</a:t>
            </a:r>
          </a:p>
          <a:p>
            <a:pPr>
              <a:buNone/>
            </a:pPr>
            <a:r>
              <a:rPr lang="tr-TR" dirty="0" smtClean="0"/>
              <a:t>     (5)                                                                    10  </a:t>
            </a:r>
          </a:p>
          <a:p>
            <a:pPr>
              <a:buNone/>
            </a:pPr>
            <a:r>
              <a:rPr lang="tr-TR" dirty="0" smtClean="0"/>
              <a:t>Madem bunları </a:t>
            </a:r>
            <a:r>
              <a:rPr lang="tr-TR" dirty="0" err="1" smtClean="0"/>
              <a:t>öğrendigimize</a:t>
            </a:r>
            <a:r>
              <a:rPr lang="tr-TR" dirty="0" smtClean="0"/>
              <a:t> göre diğerlerine göz atalım</a:t>
            </a:r>
            <a:endParaRPr lang="tr-T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Ondalık Sayıları Kesir ile gösterme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424936" cy="504056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tr-TR" dirty="0" smtClean="0"/>
              <a:t>           Tam Kısım                   Kesir Kısmı</a:t>
            </a:r>
          </a:p>
          <a:p>
            <a:pPr>
              <a:buNone/>
            </a:pPr>
            <a:r>
              <a:rPr lang="tr-TR" dirty="0" smtClean="0"/>
              <a:t>                    12                 ,                14 </a:t>
            </a:r>
          </a:p>
          <a:p>
            <a:endParaRPr lang="tr-TR" dirty="0" smtClean="0"/>
          </a:p>
          <a:p>
            <a:r>
              <a:rPr lang="tr-TR" dirty="0" smtClean="0"/>
              <a:t>                                                       14</a:t>
            </a:r>
          </a:p>
          <a:p>
            <a:pPr>
              <a:buNone/>
            </a:pPr>
            <a:r>
              <a:rPr lang="tr-TR" dirty="0" smtClean="0"/>
              <a:t>                   12 tam 100’de 14= 12 --------</a:t>
            </a:r>
          </a:p>
          <a:p>
            <a:pPr>
              <a:buNone/>
            </a:pPr>
            <a:r>
              <a:rPr lang="tr-TR" dirty="0" smtClean="0"/>
              <a:t>                                                         100‘dür</a:t>
            </a:r>
          </a:p>
          <a:p>
            <a:pPr>
              <a:buNone/>
            </a:pPr>
            <a:r>
              <a:rPr lang="tr-TR" dirty="0" smtClean="0"/>
              <a:t>Soru:Tam kısmı 28 kesir kısmı 4 olan sayı kaçtır?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A)28 tam 1000’de 5                                       B)19 tam 100’de 4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C)28 tam 10’da 4   cevabı diğer sayfada       D)28 tam 100’de 4</a:t>
            </a:r>
          </a:p>
          <a:p>
            <a:pPr>
              <a:buNone/>
            </a:pPr>
            <a:r>
              <a:rPr lang="tr-TR" dirty="0" smtClean="0"/>
              <a:t>                                         </a:t>
            </a:r>
            <a:endParaRPr lang="tr-TR" dirty="0"/>
          </a:p>
        </p:txBody>
      </p:sp>
      <p:cxnSp>
        <p:nvCxnSpPr>
          <p:cNvPr id="8" name="7 Düz Bağlayıcı"/>
          <p:cNvCxnSpPr/>
          <p:nvPr/>
        </p:nvCxnSpPr>
        <p:spPr>
          <a:xfrm>
            <a:off x="3779912" y="270892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>
            <a:off x="4139952" y="270892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Ondalık Sayılarla İşlemler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600" dirty="0" smtClean="0">
                <a:sym typeface="Wingdings"/>
              </a:rPr>
              <a:t></a:t>
            </a:r>
            <a:r>
              <a:rPr lang="tr-TR" sz="1600" dirty="0" smtClean="0"/>
              <a:t>Ondalık sayılarda toplama ve çıkarma işlemi yapılırken sayıların virgülleri    </a:t>
            </a:r>
          </a:p>
          <a:p>
            <a:pPr>
              <a:buNone/>
            </a:pPr>
            <a:r>
              <a:rPr lang="tr-TR" sz="1600" dirty="0" smtClean="0"/>
              <a:t>alt alta gelecek şekilde yazıldıktan sonra </a:t>
            </a:r>
            <a:r>
              <a:rPr lang="tr-TR" sz="1600" i="1" dirty="0" smtClean="0">
                <a:solidFill>
                  <a:srgbClr val="FF0000"/>
                </a:solidFill>
              </a:rPr>
              <a:t>boşluk kalan yerlere ‘’0’’ yazılır </a:t>
            </a:r>
            <a:r>
              <a:rPr lang="tr-TR" sz="1600" dirty="0" smtClean="0"/>
              <a:t>ve</a:t>
            </a:r>
          </a:p>
          <a:p>
            <a:pPr>
              <a:buNone/>
            </a:pPr>
            <a:r>
              <a:rPr lang="tr-TR" sz="1600" dirty="0" smtClean="0">
                <a:solidFill>
                  <a:srgbClr val="0070C0"/>
                </a:solidFill>
              </a:rPr>
              <a:t>sağdan sola </a:t>
            </a:r>
            <a:r>
              <a:rPr lang="tr-TR" sz="1600" dirty="0" smtClean="0"/>
              <a:t>doğru işlem kaldığı yerden devam ettirilir.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14,7-3,52=?                                   14,7+3,52=?   </a:t>
            </a:r>
          </a:p>
          <a:p>
            <a:pPr>
              <a:buNone/>
            </a:pPr>
            <a:r>
              <a:rPr lang="tr-TR" dirty="0" smtClean="0"/>
              <a:t>Cevap:                                              Cevap:                          </a:t>
            </a:r>
          </a:p>
          <a:p>
            <a:pPr>
              <a:buNone/>
            </a:pPr>
            <a:r>
              <a:rPr lang="tr-TR" dirty="0" smtClean="0"/>
              <a:t>  14,7</a:t>
            </a:r>
            <a:r>
              <a:rPr lang="tr-TR" b="1" dirty="0" smtClean="0">
                <a:solidFill>
                  <a:srgbClr val="FF0000"/>
                </a:solidFill>
              </a:rPr>
              <a:t>0                                             </a:t>
            </a:r>
            <a:r>
              <a:rPr lang="tr-TR" dirty="0" smtClean="0"/>
              <a:t>14,7</a:t>
            </a:r>
            <a:r>
              <a:rPr lang="tr-TR" b="1" dirty="0" smtClean="0">
                <a:solidFill>
                  <a:srgbClr val="FF0000"/>
                </a:solidFill>
              </a:rPr>
              <a:t>0                                                                               </a:t>
            </a:r>
          </a:p>
          <a:p>
            <a:pPr>
              <a:buNone/>
            </a:pPr>
            <a:r>
              <a:rPr lang="tr-TR" b="1" dirty="0" smtClean="0"/>
              <a:t>- </a:t>
            </a:r>
            <a:r>
              <a:rPr lang="tr-TR" b="1" dirty="0" smtClean="0">
                <a:solidFill>
                  <a:srgbClr val="FF0000"/>
                </a:solidFill>
              </a:rPr>
              <a:t>0</a:t>
            </a:r>
            <a:r>
              <a:rPr lang="tr-TR" dirty="0" smtClean="0"/>
              <a:t>3,52                                             +</a:t>
            </a:r>
            <a:r>
              <a:rPr lang="tr-TR" b="1" dirty="0" smtClean="0">
                <a:solidFill>
                  <a:srgbClr val="FF0000"/>
                </a:solidFill>
              </a:rPr>
              <a:t>0</a:t>
            </a:r>
            <a:r>
              <a:rPr lang="tr-TR" dirty="0" smtClean="0"/>
              <a:t>3,52</a:t>
            </a:r>
          </a:p>
          <a:p>
            <a:pPr>
              <a:buNone/>
            </a:pPr>
            <a:r>
              <a:rPr lang="tr-TR" dirty="0" smtClean="0"/>
              <a:t>  11,18                                               18,22                     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sz="1600" dirty="0" smtClean="0"/>
              <a:t>Cevap:C</a:t>
            </a:r>
          </a:p>
        </p:txBody>
      </p:sp>
      <p:cxnSp>
        <p:nvCxnSpPr>
          <p:cNvPr id="9" name="8 Düz Bağlayıcı"/>
          <p:cNvCxnSpPr/>
          <p:nvPr/>
        </p:nvCxnSpPr>
        <p:spPr>
          <a:xfrm>
            <a:off x="1259632" y="40770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611560" y="4653136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Bağlayıcı"/>
          <p:cNvCxnSpPr/>
          <p:nvPr/>
        </p:nvCxnSpPr>
        <p:spPr>
          <a:xfrm>
            <a:off x="5220072" y="4653136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/>
          <a:lstStyle/>
          <a:p>
            <a:r>
              <a:rPr lang="tr-TR" dirty="0" smtClean="0"/>
              <a:t>Ondalık Sayıları Basamaklarına Ayırma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Örnek:</a:t>
            </a:r>
          </a:p>
          <a:p>
            <a:pPr>
              <a:buNone/>
            </a:pPr>
            <a:r>
              <a:rPr lang="tr-TR" dirty="0" smtClean="0"/>
              <a:t>144,178</a:t>
            </a:r>
          </a:p>
          <a:p>
            <a:pPr>
              <a:buNone/>
            </a:pPr>
            <a:r>
              <a:rPr lang="tr-TR" dirty="0" smtClean="0"/>
              <a:t>                         Binde birler basamağı</a:t>
            </a:r>
          </a:p>
          <a:p>
            <a:pPr>
              <a:buNone/>
            </a:pPr>
            <a:r>
              <a:rPr lang="tr-TR" dirty="0" smtClean="0"/>
              <a:t>                         Yüzde birler basamağı </a:t>
            </a:r>
          </a:p>
          <a:p>
            <a:pPr>
              <a:buNone/>
            </a:pPr>
            <a:r>
              <a:rPr lang="tr-TR" dirty="0" smtClean="0"/>
              <a:t>                         Onda birler basamağı</a:t>
            </a:r>
          </a:p>
          <a:p>
            <a:pPr>
              <a:buNone/>
            </a:pPr>
            <a:r>
              <a:rPr lang="tr-TR" dirty="0" smtClean="0"/>
              <a:t>                         Yüzler basamağı</a:t>
            </a:r>
          </a:p>
          <a:p>
            <a:pPr>
              <a:buNone/>
            </a:pPr>
            <a:r>
              <a:rPr lang="tr-TR" dirty="0" smtClean="0"/>
              <a:t>                         Onlar  basamağı</a:t>
            </a:r>
          </a:p>
          <a:p>
            <a:pPr>
              <a:buNone/>
            </a:pPr>
            <a:r>
              <a:rPr lang="tr-TR" dirty="0" smtClean="0"/>
              <a:t>                         Birler basamağı</a:t>
            </a:r>
          </a:p>
        </p:txBody>
      </p:sp>
      <p:cxnSp>
        <p:nvCxnSpPr>
          <p:cNvPr id="17" name="16 Düz Ok Bağlayıcısı"/>
          <p:cNvCxnSpPr/>
          <p:nvPr/>
        </p:nvCxnSpPr>
        <p:spPr>
          <a:xfrm>
            <a:off x="1691680" y="2420888"/>
            <a:ext cx="86409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Düz Ok Bağlayıcısı"/>
          <p:cNvCxnSpPr/>
          <p:nvPr/>
        </p:nvCxnSpPr>
        <p:spPr>
          <a:xfrm>
            <a:off x="1403648" y="2420888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Düz Ok Bağlayıcısı"/>
          <p:cNvCxnSpPr/>
          <p:nvPr/>
        </p:nvCxnSpPr>
        <p:spPr>
          <a:xfrm>
            <a:off x="1187624" y="2492896"/>
            <a:ext cx="136815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>
            <a:off x="827584" y="2492896"/>
            <a:ext cx="1728192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/>
          <p:nvPr/>
        </p:nvCxnSpPr>
        <p:spPr>
          <a:xfrm>
            <a:off x="611560" y="2492896"/>
            <a:ext cx="1944216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Düz Ok Bağlayıcısı"/>
          <p:cNvCxnSpPr/>
          <p:nvPr/>
        </p:nvCxnSpPr>
        <p:spPr>
          <a:xfrm>
            <a:off x="1043608" y="2492896"/>
            <a:ext cx="144016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Ondalık Sayılarda Çözümleme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ym typeface="Wingdings"/>
              </a:rPr>
              <a:t></a:t>
            </a:r>
            <a:r>
              <a:rPr lang="tr-TR" sz="1600" dirty="0" smtClean="0">
                <a:sym typeface="Wingdings"/>
              </a:rPr>
              <a:t>Bir sayının bulunduğu ondalık sayının basamaklarının bulunduğu basamağa göre aldığı basamak değerlerinin art arta toplanması ile sayı çözümlenmiş olur.Bütün sayıların basamak değerlerinin kendi arasında toplanması sayının kendisini verir.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Örnek: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 144,178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                       Binde birler basamağı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                       Yüzde birler basamağı 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                       Onda birler basamağı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                       Yüzler basamağı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                       Onlar  basamağı</a:t>
            </a:r>
          </a:p>
          <a:p>
            <a:pPr lvl="0">
              <a:buClr>
                <a:srgbClr val="FE8637"/>
              </a:buClr>
              <a:buNone/>
            </a:pPr>
            <a:r>
              <a:rPr lang="tr-TR" sz="2000" dirty="0" smtClean="0">
                <a:solidFill>
                  <a:prstClr val="black"/>
                </a:solidFill>
              </a:rPr>
              <a:t>                       Birler basamağı             </a:t>
            </a:r>
          </a:p>
          <a:p>
            <a:pPr>
              <a:buNone/>
            </a:pPr>
            <a:endParaRPr lang="tr-TR" sz="1600" dirty="0" smtClean="0">
              <a:sym typeface="Wingdings"/>
            </a:endParaRPr>
          </a:p>
          <a:p>
            <a:pPr>
              <a:buNone/>
            </a:pPr>
            <a:r>
              <a:rPr lang="tr-TR" sz="1600" dirty="0" smtClean="0"/>
              <a:t>Devamı diğer sayfada.</a:t>
            </a:r>
            <a:endParaRPr lang="tr-TR" sz="1600" dirty="0"/>
          </a:p>
        </p:txBody>
      </p:sp>
      <p:cxnSp>
        <p:nvCxnSpPr>
          <p:cNvPr id="9" name="8 Düz Ok Bağlayıcısı"/>
          <p:cNvCxnSpPr/>
          <p:nvPr/>
        </p:nvCxnSpPr>
        <p:spPr>
          <a:xfrm>
            <a:off x="1475656" y="3501008"/>
            <a:ext cx="64807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1331640" y="3501008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>
            <a:off x="1187624" y="3501008"/>
            <a:ext cx="93610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Düz Ok Bağlayıcısı"/>
          <p:cNvCxnSpPr/>
          <p:nvPr/>
        </p:nvCxnSpPr>
        <p:spPr>
          <a:xfrm>
            <a:off x="971600" y="3501008"/>
            <a:ext cx="1152128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/>
          <p:nvPr/>
        </p:nvCxnSpPr>
        <p:spPr>
          <a:xfrm>
            <a:off x="827584" y="3501008"/>
            <a:ext cx="1296144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>
            <a:off x="683568" y="3573016"/>
            <a:ext cx="1440160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mb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r>
              <a:rPr lang="tr-TR" dirty="0" smtClean="0"/>
              <a:t>Örnek:Aşağıda verilen kesirleri çözümleyiniz.</a:t>
            </a:r>
          </a:p>
          <a:p>
            <a:pPr>
              <a:buNone/>
            </a:pPr>
            <a:r>
              <a:rPr lang="tr-TR" dirty="0" smtClean="0"/>
              <a:t> 13,23=1*1+3*10+2*0,1+3*0,01</a:t>
            </a:r>
          </a:p>
          <a:p>
            <a:pPr>
              <a:buNone/>
            </a:pPr>
            <a:r>
              <a:rPr lang="tr-TR" dirty="0" smtClean="0"/>
              <a:t>46,725=4*1+6*10+7*0,1+2*0,01+5*0,001</a:t>
            </a:r>
          </a:p>
          <a:p>
            <a:pPr>
              <a:buNone/>
            </a:pPr>
            <a:r>
              <a:rPr lang="tr-TR" dirty="0" smtClean="0"/>
              <a:t>vb.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*:Çarpı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ransition spd="slow">
    <p:blinds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170</TotalTime>
  <Words>467</Words>
  <PresentationFormat>Ekran Gösterisi (4:3)</PresentationFormat>
  <Paragraphs>107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Cumba</vt:lpstr>
      <vt:lpstr>5.Sınıf Ondalık sayılar</vt:lpstr>
      <vt:lpstr>1)Ondalık Sayıları virgül ve kesir ile yazma</vt:lpstr>
      <vt:lpstr>…</vt:lpstr>
      <vt:lpstr>Alıitırmalar</vt:lpstr>
      <vt:lpstr>Ondalık Sayıları Kesir ile gösterme</vt:lpstr>
      <vt:lpstr>Ondalık Sayılarla İşlemler</vt:lpstr>
      <vt:lpstr>Ondalık Sayıları Basamaklarına Ayırma</vt:lpstr>
      <vt:lpstr> Ondalık Sayılarda Çözümleme</vt:lpstr>
      <vt:lpstr>…</vt:lpstr>
      <vt:lpstr>Ondalık Sayılarda Sıralama</vt:lpstr>
      <vt:lpstr>Slayt 11</vt:lpstr>
    </vt:vector>
  </TitlesOfParts>
  <Manager>www.sorubak.com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www.sorubak.com</dc:title>
  <dc:subject>www.sorubak.com</dc:subject>
  <dc:creator>www.sorubak.com</dc:creator>
  <cp:keywords>www.sorubak.com</cp:keywords>
  <dc:description>www.sorubak.com</dc:description>
  <cp:lastModifiedBy>Öğretmenler Odası</cp:lastModifiedBy>
  <cp:revision>2</cp:revision>
  <dcterms:created xsi:type="dcterms:W3CDTF">2018-01-09T19:18:40Z</dcterms:created>
  <dcterms:modified xsi:type="dcterms:W3CDTF">2018-01-11T18:53:48Z</dcterms:modified>
  <cp:category>www.sorubak.com</cp:category>
</cp:coreProperties>
</file>