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88" r:id="rId4"/>
    <p:sldId id="258" r:id="rId5"/>
    <p:sldId id="259" r:id="rId6"/>
    <p:sldId id="260" r:id="rId7"/>
    <p:sldId id="261" r:id="rId8"/>
    <p:sldId id="262" r:id="rId9"/>
    <p:sldId id="263" r:id="rId10"/>
    <p:sldId id="289" r:id="rId11"/>
    <p:sldId id="264" r:id="rId12"/>
    <p:sldId id="265" r:id="rId13"/>
    <p:sldId id="266" r:id="rId14"/>
    <p:sldId id="267" r:id="rId15"/>
    <p:sldId id="268" r:id="rId16"/>
    <p:sldId id="290" r:id="rId17"/>
    <p:sldId id="291" r:id="rId18"/>
    <p:sldId id="292" r:id="rId19"/>
    <p:sldId id="269" r:id="rId20"/>
    <p:sldId id="270" r:id="rId21"/>
    <p:sldId id="271" r:id="rId22"/>
    <p:sldId id="293" r:id="rId23"/>
    <p:sldId id="272" r:id="rId24"/>
    <p:sldId id="294" r:id="rId25"/>
    <p:sldId id="295" r:id="rId26"/>
    <p:sldId id="273" r:id="rId27"/>
    <p:sldId id="274" r:id="rId28"/>
    <p:sldId id="275" r:id="rId29"/>
    <p:sldId id="276" r:id="rId30"/>
    <p:sldId id="277" r:id="rId31"/>
    <p:sldId id="278" r:id="rId32"/>
    <p:sldId id="279" r:id="rId33"/>
    <p:sldId id="280" r:id="rId34"/>
    <p:sldId id="281" r:id="rId35"/>
    <p:sldId id="282" r:id="rId36"/>
    <p:sldId id="283" r:id="rId37"/>
    <p:sldId id="298" r:id="rId38"/>
    <p:sldId id="284" r:id="rId39"/>
    <p:sldId id="296" r:id="rId40"/>
    <p:sldId id="285" r:id="rId41"/>
    <p:sldId id="297" r:id="rId42"/>
    <p:sldId id="286" r:id="rId43"/>
    <p:sldId id="287" r:id="rId4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2" d="100"/>
          <a:sy n="92" d="100"/>
        </p:scale>
        <p:origin x="-4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5DFC01-AE2C-4B56-B8B7-072CA5BB164E}" type="datetimeFigureOut">
              <a:rPr lang="tr-TR" smtClean="0"/>
              <a:pPr/>
              <a:t>2.09.2020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AD12A-A8A5-48B2-A303-4EA2E1D2FE05}"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4C57A-4E72-4A61-968D-0CA0E37EBFEE}" type="datetimeFigureOut">
              <a:rPr lang="tr-TR" smtClean="0"/>
              <a:pPr/>
              <a:t>2.09.2020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79D76-78EB-47F5-92C8-4236C173473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A90DE57-2A32-43F2-95EB-C6E555C288A3}"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pPr>
              <a:defRPr/>
            </a:pPr>
            <a:fld id="{24198B44-057B-4D61-AD0D-390913889DC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E8FEB98-1BD7-49EF-AA1B-EFEBC93514E1}"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9C7FF89-2176-41C5-AEB9-A342F61F020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A537A9F-7578-4BE8-ACFB-0A0849BDF0E9}"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7CE79A2-3736-426C-873E-FDB51DC81F5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6E9333-3B17-41FA-8C43-87E1412120CA}"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9D90139-427F-4AA9-948B-AA044DD5D17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42785AD8-E8DF-430C-B284-648AF4E699D4}" type="datetimeFigureOut">
              <a:rPr lang="tr-TR"/>
              <a:pPr>
                <a:defRPr/>
              </a:pPr>
              <a:t>2.09.2020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42B129A-A5CB-40F4-8E42-0E638BA8DFE0}"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11EDCD3-0928-4533-B93F-0EA4F0D23324}" type="datetimeFigureOut">
              <a:rPr lang="tr-TR"/>
              <a:pPr>
                <a:defRPr/>
              </a:pPr>
              <a:t>2.09.2020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DA84949-9645-46D6-B451-D98448B3B3F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C45191BA-AD1D-44C1-9AB9-D4F72011A0E0}" type="datetimeFigureOut">
              <a:rPr lang="tr-TR"/>
              <a:pPr>
                <a:defRPr/>
              </a:pPr>
              <a:t>2.09.2020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C08BF39-B69C-429B-9095-B96586786EC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FF0DFDE-48B1-4701-8F7E-4BBA15512167}" type="datetimeFigureOut">
              <a:rPr lang="tr-TR"/>
              <a:pPr>
                <a:defRPr/>
              </a:pPr>
              <a:t>2.09.2020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B30294B-DE95-42BC-B0BF-713046CDFE3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863DC38-082C-45FD-A4B0-DFCE5FA82598}" type="datetimeFigureOut">
              <a:rPr lang="tr-TR"/>
              <a:pPr>
                <a:defRPr/>
              </a:pPr>
              <a:t>2.09.2020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4123E46C-73DE-4DDC-BEA8-4EF1FF839C5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0D2B0B9-459B-44EF-8C40-E0BB313FDB7A}" type="datetimeFigureOut">
              <a:rPr lang="tr-TR"/>
              <a:pPr>
                <a:defRPr/>
              </a:pPr>
              <a:t>2.09.2020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A299C1F-9283-405B-BE92-24CF92A6A15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D20C77F-3D8D-4FC4-A327-0CF82D397D7A}" type="datetimeFigureOut">
              <a:rPr lang="tr-TR"/>
              <a:pPr>
                <a:defRPr/>
              </a:pPr>
              <a:t>2.09.2020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36CC564-A218-4C45-BCB6-F4212096AB4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8FA7248-7567-4F46-8872-7E6A68E865E5}" type="datetimeFigureOut">
              <a:rPr lang="tr-TR"/>
              <a:pPr>
                <a:defRPr/>
              </a:pPr>
              <a:t>2.09.2020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92949A2-4806-4EBA-887C-2F697676985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685800" y="1052513"/>
            <a:ext cx="7772400" cy="1655762"/>
          </a:xfrm>
        </p:spPr>
        <p:txBody>
          <a:bodyPr/>
          <a:lstStyle/>
          <a:p>
            <a:r>
              <a:rPr lang="tr-TR" sz="7200" smtClean="0">
                <a:solidFill>
                  <a:srgbClr val="FF0000"/>
                </a:solidFill>
              </a:rPr>
              <a:t>5.SINIF, </a:t>
            </a:r>
            <a:r>
              <a:rPr lang="en-US" sz="7200" smtClean="0">
                <a:solidFill>
                  <a:srgbClr val="FF0000"/>
                </a:solidFill>
              </a:rPr>
              <a:t>3. ÜNİTE:</a:t>
            </a:r>
            <a:endParaRPr lang="tr-TR" sz="7200" smtClean="0">
              <a:solidFill>
                <a:srgbClr val="FF0000"/>
              </a:solidFill>
            </a:endParaRPr>
          </a:p>
        </p:txBody>
      </p:sp>
      <p:sp>
        <p:nvSpPr>
          <p:cNvPr id="13314" name="2 Alt Başlık"/>
          <p:cNvSpPr>
            <a:spLocks noGrp="1"/>
          </p:cNvSpPr>
          <p:nvPr>
            <p:ph type="subTitle" idx="1"/>
          </p:nvPr>
        </p:nvSpPr>
        <p:spPr>
          <a:xfrm>
            <a:off x="1371600" y="2852738"/>
            <a:ext cx="6400800" cy="2786062"/>
          </a:xfrm>
        </p:spPr>
        <p:txBody>
          <a:bodyPr/>
          <a:lstStyle/>
          <a:p>
            <a:r>
              <a:rPr lang="en-US" sz="5400" smtClean="0">
                <a:solidFill>
                  <a:srgbClr val="FF0000"/>
                </a:solidFill>
              </a:rPr>
              <a:t>İNSANLAR, YERLER ve ÇEVRELER</a:t>
            </a:r>
            <a:endParaRPr lang="tr-TR" sz="5400" smtClean="0">
              <a:solidFill>
                <a:srgbClr val="FF0000"/>
              </a:solidFill>
            </a:endParaRPr>
          </a:p>
        </p:txBody>
      </p:sp>
      <p:sp>
        <p:nvSpPr>
          <p:cNvPr id="13316" name="Text Box 4"/>
          <p:cNvSpPr txBox="1">
            <a:spLocks noChangeArrowheads="1"/>
          </p:cNvSpPr>
          <p:nvPr/>
        </p:nvSpPr>
        <p:spPr bwMode="auto">
          <a:xfrm>
            <a:off x="3111500" y="423863"/>
            <a:ext cx="3620740" cy="369332"/>
          </a:xfrm>
          <a:prstGeom prst="rect">
            <a:avLst/>
          </a:prstGeom>
          <a:noFill/>
          <a:ln w="9525">
            <a:noFill/>
            <a:miter lim="800000"/>
            <a:headEnd/>
            <a:tailEnd/>
          </a:ln>
          <a:effectLst/>
        </p:spPr>
        <p:txBody>
          <a:bodyPr wrap="square">
            <a:spAutoFit/>
          </a:bodyPr>
          <a:lstStyle/>
          <a:p>
            <a:r>
              <a:rPr lang="tr-TR" b="1" i="1" dirty="0" smtClean="0"/>
              <a:t>https://</a:t>
            </a:r>
            <a:r>
              <a:rPr lang="tr-TR" b="1" i="1" dirty="0" smtClean="0"/>
              <a:t>www.HangiSoru.com</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s://im0-tub-tr.yandex.net/i?id=d6b8a88329acf3490382f15441fa4c3b&amp;n=13"/>
          <p:cNvPicPr>
            <a:picLocks noChangeAspect="1" noChangeArrowheads="1"/>
          </p:cNvPicPr>
          <p:nvPr/>
        </p:nvPicPr>
        <p:blipFill>
          <a:blip r:embed="rId2" cstate="print"/>
          <a:srcRect/>
          <a:stretch>
            <a:fillRect/>
          </a:stretch>
        </p:blipFill>
        <p:spPr bwMode="auto">
          <a:xfrm>
            <a:off x="250825" y="476250"/>
            <a:ext cx="8569325" cy="5616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850" y="169863"/>
            <a:ext cx="8640763" cy="2554287"/>
          </a:xfrm>
          <a:prstGeom prst="rect">
            <a:avLst/>
          </a:prstGeom>
          <a:noFill/>
          <a:ln w="9525">
            <a:noFill/>
            <a:miter lim="800000"/>
            <a:headEnd/>
            <a:tailEnd/>
          </a:ln>
          <a:effectLst/>
        </p:spPr>
        <p:txBody>
          <a:bodyPr anchor="ctr">
            <a:spAutoFit/>
          </a:bodyPr>
          <a:lstStyle/>
          <a:p>
            <a:r>
              <a:rPr lang="en-US" sz="3200">
                <a:solidFill>
                  <a:srgbClr val="FF0000"/>
                </a:solidFill>
              </a:rPr>
              <a:t>Fiziki Haritada Renkler:</a:t>
            </a:r>
            <a:endParaRPr lang="tr-TR" sz="3200">
              <a:solidFill>
                <a:srgbClr val="FF0000"/>
              </a:solidFill>
            </a:endParaRPr>
          </a:p>
          <a:p>
            <a:pPr eaLnBrk="0" hangingPunct="0"/>
            <a:r>
              <a:rPr lang="en-US" sz="3200">
                <a:solidFill>
                  <a:srgbClr val="000000"/>
                </a:solidFill>
                <a:cs typeface="Times New Roman" pitchFamily="18" charset="0"/>
              </a:rPr>
              <a:t>Fiziki haritada yükseltiler renkle gösterilir. </a:t>
            </a:r>
            <a:r>
              <a:rPr lang="en-US" sz="3200">
                <a:solidFill>
                  <a:srgbClr val="984807"/>
                </a:solidFill>
                <a:cs typeface="Times New Roman" pitchFamily="18" charset="0"/>
              </a:rPr>
              <a:t>Yükseltiler yeşilden kahverengiye doğru </a:t>
            </a:r>
            <a:r>
              <a:rPr lang="en-US" sz="3200">
                <a:solidFill>
                  <a:srgbClr val="000000"/>
                </a:solidFill>
                <a:cs typeface="Times New Roman" pitchFamily="18" charset="0"/>
              </a:rPr>
              <a:t>gösterilir.</a:t>
            </a:r>
            <a:endParaRPr lang="tr-TR" sz="3200"/>
          </a:p>
          <a:p>
            <a:pPr eaLnBrk="0" hangingPunct="0"/>
            <a:r>
              <a:rPr lang="en-US" sz="3200">
                <a:solidFill>
                  <a:srgbClr val="00B0F0"/>
                </a:solidFill>
                <a:cs typeface="Times New Roman" pitchFamily="18" charset="0"/>
              </a:rPr>
              <a:t>Derinlikler mavi ve mavinin tonları </a:t>
            </a:r>
            <a:r>
              <a:rPr lang="en-US" sz="3200">
                <a:solidFill>
                  <a:srgbClr val="000000"/>
                </a:solidFill>
                <a:cs typeface="Times New Roman" pitchFamily="18" charset="0"/>
              </a:rPr>
              <a:t>ile gösterilir.</a:t>
            </a:r>
            <a:endParaRPr lang="en-US" sz="3200"/>
          </a:p>
        </p:txBody>
      </p:sp>
      <p:sp>
        <p:nvSpPr>
          <p:cNvPr id="23554"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3555" name="Group 16"/>
          <p:cNvGrpSpPr>
            <a:grpSpLocks/>
          </p:cNvGrpSpPr>
          <p:nvPr/>
        </p:nvGrpSpPr>
        <p:grpSpPr bwMode="auto">
          <a:xfrm flipV="1">
            <a:off x="3203575" y="3284538"/>
            <a:ext cx="800100" cy="144462"/>
            <a:chOff x="2963" y="137"/>
            <a:chExt cx="1261" cy="158"/>
          </a:xfrm>
        </p:grpSpPr>
        <p:sp>
          <p:nvSpPr>
            <p:cNvPr id="23567" name="Freeform 19"/>
            <p:cNvSpPr>
              <a:spLocks/>
            </p:cNvSpPr>
            <p:nvPr/>
          </p:nvSpPr>
          <p:spPr bwMode="auto">
            <a:xfrm>
              <a:off x="2970" y="144"/>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1"/>
                  </a:lnTo>
                  <a:lnTo>
                    <a:pt x="934" y="0"/>
                  </a:lnTo>
                  <a:close/>
                </a:path>
              </a:pathLst>
            </a:custGeom>
            <a:noFill/>
            <a:ln w="9525">
              <a:solidFill>
                <a:srgbClr val="000000"/>
              </a:solidFill>
              <a:round/>
              <a:headEnd/>
              <a:tailEnd/>
            </a:ln>
          </p:spPr>
          <p:txBody>
            <a:bodyPr/>
            <a:lstStyle/>
            <a:p>
              <a:endParaRPr lang="tr-TR"/>
            </a:p>
          </p:txBody>
        </p:sp>
        <p:sp>
          <p:nvSpPr>
            <p:cNvPr id="23568" name="Freeform 18"/>
            <p:cNvSpPr>
              <a:spLocks/>
            </p:cNvSpPr>
            <p:nvPr/>
          </p:nvSpPr>
          <p:spPr bwMode="auto">
            <a:xfrm>
              <a:off x="2970" y="144"/>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1"/>
                  </a:lnTo>
                  <a:lnTo>
                    <a:pt x="934" y="0"/>
                  </a:lnTo>
                  <a:close/>
                </a:path>
              </a:pathLst>
            </a:custGeom>
            <a:solidFill>
              <a:srgbClr val="33CC33"/>
            </a:solidFill>
            <a:ln w="9525">
              <a:noFill/>
              <a:round/>
              <a:headEnd/>
              <a:tailEnd/>
            </a:ln>
          </p:spPr>
          <p:txBody>
            <a:bodyPr/>
            <a:lstStyle/>
            <a:p>
              <a:endParaRPr lang="tr-TR"/>
            </a:p>
          </p:txBody>
        </p:sp>
        <p:sp>
          <p:nvSpPr>
            <p:cNvPr id="23569" name="Freeform 17"/>
            <p:cNvSpPr>
              <a:spLocks/>
            </p:cNvSpPr>
            <p:nvPr/>
          </p:nvSpPr>
          <p:spPr bwMode="auto">
            <a:xfrm>
              <a:off x="2970" y="144"/>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1"/>
                  </a:lnTo>
                  <a:lnTo>
                    <a:pt x="934" y="0"/>
                  </a:lnTo>
                  <a:close/>
                </a:path>
              </a:pathLst>
            </a:custGeom>
            <a:noFill/>
            <a:ln w="9525">
              <a:solidFill>
                <a:srgbClr val="000000"/>
              </a:solidFill>
              <a:round/>
              <a:headEnd/>
              <a:tailEnd/>
            </a:ln>
          </p:spPr>
          <p:txBody>
            <a:bodyPr/>
            <a:lstStyle/>
            <a:p>
              <a:endParaRPr lang="tr-TR"/>
            </a:p>
          </p:txBody>
        </p:sp>
      </p:grpSp>
      <p:sp>
        <p:nvSpPr>
          <p:cNvPr id="23556" name="Rectangle 21"/>
          <p:cNvSpPr>
            <a:spLocks noChangeArrowheads="1"/>
          </p:cNvSpPr>
          <p:nvPr/>
        </p:nvSpPr>
        <p:spPr bwMode="auto">
          <a:xfrm>
            <a:off x="611188" y="3063875"/>
            <a:ext cx="7920037" cy="585788"/>
          </a:xfrm>
          <a:prstGeom prst="rect">
            <a:avLst/>
          </a:prstGeom>
          <a:noFill/>
          <a:ln w="9525">
            <a:noFill/>
            <a:miter lim="800000"/>
            <a:headEnd/>
            <a:tailEnd/>
          </a:ln>
        </p:spPr>
        <p:txBody>
          <a:bodyPr anchor="ctr">
            <a:spAutoFit/>
          </a:bodyPr>
          <a:lstStyle/>
          <a:p>
            <a:pPr>
              <a:tabLst>
                <a:tab pos="2827338" algn="l"/>
              </a:tabLst>
            </a:pPr>
            <a:r>
              <a:rPr lang="en-US" sz="3200">
                <a:solidFill>
                  <a:srgbClr val="00B050"/>
                </a:solidFill>
                <a:cs typeface="Times New Roman" pitchFamily="18" charset="0"/>
              </a:rPr>
              <a:t>0- 500 metre</a:t>
            </a:r>
            <a:r>
              <a:rPr lang="tr-TR" sz="3200">
                <a:solidFill>
                  <a:srgbClr val="00B050"/>
                </a:solidFill>
                <a:cs typeface="Times New Roman" pitchFamily="18" charset="0"/>
              </a:rPr>
              <a:t>     </a:t>
            </a:r>
            <a:r>
              <a:rPr lang="en-US" sz="3200">
                <a:solidFill>
                  <a:srgbClr val="00B050"/>
                </a:solidFill>
                <a:cs typeface="Times New Roman" pitchFamily="18" charset="0"/>
              </a:rPr>
              <a:t>	yeşil ve tonları</a:t>
            </a:r>
            <a:endParaRPr lang="en-US" sz="3200">
              <a:solidFill>
                <a:srgbClr val="00B050"/>
              </a:solidFill>
            </a:endParaRPr>
          </a:p>
        </p:txBody>
      </p:sp>
      <p:sp>
        <p:nvSpPr>
          <p:cNvPr id="23557"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grpSp>
        <p:nvGrpSpPr>
          <p:cNvPr id="23558" name="Group 22"/>
          <p:cNvGrpSpPr>
            <a:grpSpLocks/>
          </p:cNvGrpSpPr>
          <p:nvPr/>
        </p:nvGrpSpPr>
        <p:grpSpPr bwMode="auto">
          <a:xfrm>
            <a:off x="3779838" y="4149725"/>
            <a:ext cx="800100" cy="100013"/>
            <a:chOff x="2963" y="109"/>
            <a:chExt cx="1261" cy="158"/>
          </a:xfrm>
        </p:grpSpPr>
        <p:sp>
          <p:nvSpPr>
            <p:cNvPr id="23565" name="Freeform 24"/>
            <p:cNvSpPr>
              <a:spLocks/>
            </p:cNvSpPr>
            <p:nvPr/>
          </p:nvSpPr>
          <p:spPr bwMode="auto">
            <a:xfrm>
              <a:off x="2970" y="116"/>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2"/>
                  </a:lnTo>
                  <a:lnTo>
                    <a:pt x="934" y="0"/>
                  </a:lnTo>
                  <a:close/>
                </a:path>
              </a:pathLst>
            </a:custGeom>
            <a:solidFill>
              <a:srgbClr val="FFFF00"/>
            </a:solidFill>
            <a:ln w="9525">
              <a:noFill/>
              <a:round/>
              <a:headEnd/>
              <a:tailEnd/>
            </a:ln>
          </p:spPr>
          <p:txBody>
            <a:bodyPr/>
            <a:lstStyle/>
            <a:p>
              <a:endParaRPr lang="tr-TR"/>
            </a:p>
          </p:txBody>
        </p:sp>
        <p:sp>
          <p:nvSpPr>
            <p:cNvPr id="23566" name="Freeform 23"/>
            <p:cNvSpPr>
              <a:spLocks/>
            </p:cNvSpPr>
            <p:nvPr/>
          </p:nvSpPr>
          <p:spPr bwMode="auto">
            <a:xfrm>
              <a:off x="2970" y="116"/>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23559" name="Rectangle 26"/>
          <p:cNvSpPr>
            <a:spLocks noChangeArrowheads="1"/>
          </p:cNvSpPr>
          <p:nvPr/>
        </p:nvSpPr>
        <p:spPr bwMode="auto">
          <a:xfrm>
            <a:off x="611188" y="3848100"/>
            <a:ext cx="8208962" cy="584200"/>
          </a:xfrm>
          <a:prstGeom prst="rect">
            <a:avLst/>
          </a:prstGeom>
          <a:noFill/>
          <a:ln w="9525">
            <a:noFill/>
            <a:miter lim="800000"/>
            <a:headEnd/>
            <a:tailEnd/>
          </a:ln>
        </p:spPr>
        <p:txBody>
          <a:bodyPr anchor="ctr">
            <a:spAutoFit/>
          </a:bodyPr>
          <a:lstStyle/>
          <a:p>
            <a:pPr>
              <a:tabLst>
                <a:tab pos="2827338" algn="l"/>
              </a:tabLst>
            </a:pPr>
            <a:r>
              <a:rPr lang="en-US" sz="3200">
                <a:solidFill>
                  <a:srgbClr val="FFFF00"/>
                </a:solidFill>
                <a:cs typeface="Times New Roman" pitchFamily="18" charset="0"/>
              </a:rPr>
              <a:t>500- 1500 metre	</a:t>
            </a:r>
            <a:r>
              <a:rPr lang="tr-TR" sz="3200">
                <a:solidFill>
                  <a:srgbClr val="FFFF00"/>
                </a:solidFill>
                <a:cs typeface="Times New Roman" pitchFamily="18" charset="0"/>
              </a:rPr>
              <a:t>   </a:t>
            </a:r>
            <a:r>
              <a:rPr lang="en-US" sz="3200">
                <a:solidFill>
                  <a:srgbClr val="FFFF00"/>
                </a:solidFill>
                <a:cs typeface="Times New Roman" pitchFamily="18" charset="0"/>
              </a:rPr>
              <a:t>sarı ve tonları</a:t>
            </a:r>
            <a:endParaRPr lang="en-US" sz="3200">
              <a:solidFill>
                <a:srgbClr val="FFFF00"/>
              </a:solidFill>
            </a:endParaRPr>
          </a:p>
        </p:txBody>
      </p:sp>
      <p:sp>
        <p:nvSpPr>
          <p:cNvPr id="23560" name="Rectangle 3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grpSp>
        <p:nvGrpSpPr>
          <p:cNvPr id="23561" name="Group 27"/>
          <p:cNvGrpSpPr>
            <a:grpSpLocks/>
          </p:cNvGrpSpPr>
          <p:nvPr/>
        </p:nvGrpSpPr>
        <p:grpSpPr bwMode="auto">
          <a:xfrm>
            <a:off x="3492500" y="4797425"/>
            <a:ext cx="800100" cy="100013"/>
            <a:chOff x="2992" y="86"/>
            <a:chExt cx="1261" cy="158"/>
          </a:xfrm>
        </p:grpSpPr>
        <p:sp>
          <p:nvSpPr>
            <p:cNvPr id="23563" name="Freeform 29"/>
            <p:cNvSpPr>
              <a:spLocks/>
            </p:cNvSpPr>
            <p:nvPr/>
          </p:nvSpPr>
          <p:spPr bwMode="auto">
            <a:xfrm>
              <a:off x="2999" y="93"/>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solidFill>
              <a:srgbClr val="996633"/>
            </a:solidFill>
            <a:ln w="9525">
              <a:noFill/>
              <a:round/>
              <a:headEnd/>
              <a:tailEnd/>
            </a:ln>
          </p:spPr>
          <p:txBody>
            <a:bodyPr/>
            <a:lstStyle/>
            <a:p>
              <a:endParaRPr lang="tr-TR"/>
            </a:p>
          </p:txBody>
        </p:sp>
        <p:sp>
          <p:nvSpPr>
            <p:cNvPr id="23564" name="Freeform 28"/>
            <p:cNvSpPr>
              <a:spLocks/>
            </p:cNvSpPr>
            <p:nvPr/>
          </p:nvSpPr>
          <p:spPr bwMode="auto">
            <a:xfrm>
              <a:off x="2999" y="93"/>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17439" name="Rectangle 31"/>
          <p:cNvSpPr>
            <a:spLocks noChangeArrowheads="1"/>
          </p:cNvSpPr>
          <p:nvPr/>
        </p:nvSpPr>
        <p:spPr bwMode="auto">
          <a:xfrm>
            <a:off x="250825" y="4497388"/>
            <a:ext cx="8642350" cy="1077912"/>
          </a:xfrm>
          <a:prstGeom prst="rect">
            <a:avLst/>
          </a:prstGeom>
          <a:noFill/>
          <a:ln w="9525">
            <a:noFill/>
            <a:miter lim="800000"/>
            <a:headEnd/>
            <a:tailEnd/>
          </a:ln>
          <a:effectLst/>
        </p:spPr>
        <p:txBody>
          <a:bodyPr anchor="ctr">
            <a:spAutoFit/>
          </a:bodyPr>
          <a:lstStyle/>
          <a:p>
            <a:pPr>
              <a:tabLst>
                <a:tab pos="2827338" algn="l"/>
              </a:tabLst>
            </a:pPr>
            <a:r>
              <a:rPr lang="en-US" sz="3200">
                <a:solidFill>
                  <a:srgbClr val="984807"/>
                </a:solidFill>
                <a:cs typeface="Times New Roman" pitchFamily="18" charset="0"/>
              </a:rPr>
              <a:t>1500 metre üzeri	</a:t>
            </a:r>
            <a:r>
              <a:rPr lang="tr-TR" sz="3200">
                <a:solidFill>
                  <a:srgbClr val="984807"/>
                </a:solidFill>
                <a:cs typeface="Times New Roman" pitchFamily="18" charset="0"/>
              </a:rPr>
              <a:t>   </a:t>
            </a:r>
            <a:r>
              <a:rPr lang="en-US" sz="3200">
                <a:solidFill>
                  <a:srgbClr val="984807"/>
                </a:solidFill>
                <a:cs typeface="Times New Roman" pitchFamily="18" charset="0"/>
              </a:rPr>
              <a:t>kahverengi ve tonları ile gösterilir.</a:t>
            </a:r>
            <a:endParaRPr lang="en-US" sz="3200">
              <a:solidFill>
                <a:srgbClr val="98480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4578" name="Group 1"/>
          <p:cNvGrpSpPr>
            <a:grpSpLocks/>
          </p:cNvGrpSpPr>
          <p:nvPr/>
        </p:nvGrpSpPr>
        <p:grpSpPr bwMode="auto">
          <a:xfrm>
            <a:off x="3276600" y="692150"/>
            <a:ext cx="800100" cy="100013"/>
            <a:chOff x="2992" y="80"/>
            <a:chExt cx="1261" cy="158"/>
          </a:xfrm>
        </p:grpSpPr>
        <p:sp>
          <p:nvSpPr>
            <p:cNvPr id="24591" name="Freeform 3"/>
            <p:cNvSpPr>
              <a:spLocks/>
            </p:cNvSpPr>
            <p:nvPr/>
          </p:nvSpPr>
          <p:spPr bwMode="auto">
            <a:xfrm>
              <a:off x="2999" y="87"/>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solidFill>
              <a:srgbClr val="99CCFF"/>
            </a:solidFill>
            <a:ln w="9525">
              <a:noFill/>
              <a:round/>
              <a:headEnd/>
              <a:tailEnd/>
            </a:ln>
          </p:spPr>
          <p:txBody>
            <a:bodyPr/>
            <a:lstStyle/>
            <a:p>
              <a:endParaRPr lang="tr-TR"/>
            </a:p>
          </p:txBody>
        </p:sp>
        <p:sp>
          <p:nvSpPr>
            <p:cNvPr id="24592" name="Freeform 2"/>
            <p:cNvSpPr>
              <a:spLocks/>
            </p:cNvSpPr>
            <p:nvPr/>
          </p:nvSpPr>
          <p:spPr bwMode="auto">
            <a:xfrm>
              <a:off x="2999" y="87"/>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24579" name="Rectangle 5"/>
          <p:cNvSpPr>
            <a:spLocks noChangeArrowheads="1"/>
          </p:cNvSpPr>
          <p:nvPr/>
        </p:nvSpPr>
        <p:spPr bwMode="auto">
          <a:xfrm>
            <a:off x="541338" y="366713"/>
            <a:ext cx="9144000" cy="585787"/>
          </a:xfrm>
          <a:prstGeom prst="rect">
            <a:avLst/>
          </a:prstGeom>
          <a:noFill/>
          <a:ln w="9525">
            <a:noFill/>
            <a:miter lim="800000"/>
            <a:headEnd/>
            <a:tailEnd/>
          </a:ln>
        </p:spPr>
        <p:txBody>
          <a:bodyPr anchor="ctr">
            <a:spAutoFit/>
          </a:bodyPr>
          <a:lstStyle/>
          <a:p>
            <a:pPr>
              <a:tabLst>
                <a:tab pos="2827338" algn="l"/>
              </a:tabLst>
            </a:pPr>
            <a:r>
              <a:rPr lang="en-US" sz="3200">
                <a:solidFill>
                  <a:srgbClr val="000000"/>
                </a:solidFill>
                <a:cs typeface="Times New Roman" pitchFamily="18" charset="0"/>
              </a:rPr>
              <a:t>0- 200 metre	</a:t>
            </a:r>
            <a:r>
              <a:rPr lang="tr-TR" sz="3200">
                <a:solidFill>
                  <a:srgbClr val="000000"/>
                </a:solidFill>
                <a:cs typeface="Times New Roman" pitchFamily="18" charset="0"/>
              </a:rPr>
              <a:t>        </a:t>
            </a:r>
            <a:r>
              <a:rPr lang="en-US" sz="3200">
                <a:solidFill>
                  <a:srgbClr val="000000"/>
                </a:solidFill>
                <a:cs typeface="Times New Roman" pitchFamily="18" charset="0"/>
              </a:rPr>
              <a:t>açık mavi (derinlikler)</a:t>
            </a:r>
            <a:endParaRPr lang="en-US" sz="3200"/>
          </a:p>
        </p:txBody>
      </p:sp>
      <p:sp>
        <p:nvSpPr>
          <p:cNvPr id="24580"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4581" name="Group 6"/>
          <p:cNvGrpSpPr>
            <a:grpSpLocks/>
          </p:cNvGrpSpPr>
          <p:nvPr/>
        </p:nvGrpSpPr>
        <p:grpSpPr bwMode="auto">
          <a:xfrm>
            <a:off x="3635375" y="1412875"/>
            <a:ext cx="800100" cy="100013"/>
            <a:chOff x="2992" y="131"/>
            <a:chExt cx="1261" cy="158"/>
          </a:xfrm>
        </p:grpSpPr>
        <p:sp>
          <p:nvSpPr>
            <p:cNvPr id="24589" name="Freeform 8"/>
            <p:cNvSpPr>
              <a:spLocks/>
            </p:cNvSpPr>
            <p:nvPr/>
          </p:nvSpPr>
          <p:spPr bwMode="auto">
            <a:xfrm>
              <a:off x="2999" y="138"/>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solidFill>
              <a:srgbClr val="3399FF"/>
            </a:solidFill>
            <a:ln w="9525">
              <a:noFill/>
              <a:round/>
              <a:headEnd/>
              <a:tailEnd/>
            </a:ln>
          </p:spPr>
          <p:txBody>
            <a:bodyPr/>
            <a:lstStyle/>
            <a:p>
              <a:endParaRPr lang="tr-TR"/>
            </a:p>
          </p:txBody>
        </p:sp>
        <p:sp>
          <p:nvSpPr>
            <p:cNvPr id="24590" name="Freeform 7"/>
            <p:cNvSpPr>
              <a:spLocks/>
            </p:cNvSpPr>
            <p:nvPr/>
          </p:nvSpPr>
          <p:spPr bwMode="auto">
            <a:xfrm>
              <a:off x="2999" y="138"/>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24582" name="Rectangle 10"/>
          <p:cNvSpPr>
            <a:spLocks noChangeArrowheads="1"/>
          </p:cNvSpPr>
          <p:nvPr/>
        </p:nvSpPr>
        <p:spPr bwMode="auto">
          <a:xfrm>
            <a:off x="541338" y="1195388"/>
            <a:ext cx="8278812" cy="584200"/>
          </a:xfrm>
          <a:prstGeom prst="rect">
            <a:avLst/>
          </a:prstGeom>
          <a:noFill/>
          <a:ln w="9525">
            <a:noFill/>
            <a:miter lim="800000"/>
            <a:headEnd/>
            <a:tailEnd/>
          </a:ln>
        </p:spPr>
        <p:txBody>
          <a:bodyPr anchor="ctr">
            <a:spAutoFit/>
          </a:bodyPr>
          <a:lstStyle/>
          <a:p>
            <a:pPr>
              <a:tabLst>
                <a:tab pos="2827338" algn="l"/>
              </a:tabLst>
            </a:pPr>
            <a:r>
              <a:rPr lang="en-US" sz="3200">
                <a:solidFill>
                  <a:srgbClr val="000000"/>
                </a:solidFill>
                <a:cs typeface="Times New Roman" pitchFamily="18" charset="0"/>
              </a:rPr>
              <a:t>200- 500 metre	</a:t>
            </a:r>
            <a:r>
              <a:rPr lang="tr-TR" sz="3200">
                <a:solidFill>
                  <a:srgbClr val="000000"/>
                </a:solidFill>
                <a:cs typeface="Times New Roman" pitchFamily="18" charset="0"/>
              </a:rPr>
              <a:t>            </a:t>
            </a:r>
            <a:r>
              <a:rPr lang="en-US" sz="3200">
                <a:solidFill>
                  <a:srgbClr val="000000"/>
                </a:solidFill>
                <a:cs typeface="Times New Roman" pitchFamily="18" charset="0"/>
              </a:rPr>
              <a:t>mavi</a:t>
            </a:r>
            <a:endParaRPr lang="en-US" sz="3200"/>
          </a:p>
        </p:txBody>
      </p:sp>
      <p:sp>
        <p:nvSpPr>
          <p:cNvPr id="2458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4584" name="Group 11"/>
          <p:cNvGrpSpPr>
            <a:grpSpLocks/>
          </p:cNvGrpSpPr>
          <p:nvPr/>
        </p:nvGrpSpPr>
        <p:grpSpPr bwMode="auto">
          <a:xfrm>
            <a:off x="3563938" y="2133600"/>
            <a:ext cx="800100" cy="100013"/>
            <a:chOff x="2992" y="117"/>
            <a:chExt cx="1261" cy="158"/>
          </a:xfrm>
        </p:grpSpPr>
        <p:sp>
          <p:nvSpPr>
            <p:cNvPr id="24587" name="Freeform 13"/>
            <p:cNvSpPr>
              <a:spLocks/>
            </p:cNvSpPr>
            <p:nvPr/>
          </p:nvSpPr>
          <p:spPr bwMode="auto">
            <a:xfrm>
              <a:off x="2999" y="124"/>
              <a:ext cx="1246" cy="143"/>
            </a:xfrm>
            <a:custGeom>
              <a:avLst/>
              <a:gdLst>
                <a:gd name="T0" fmla="*/ 934 w 1246"/>
                <a:gd name="T1" fmla="*/ 0 h 143"/>
                <a:gd name="T2" fmla="*/ 934 w 1246"/>
                <a:gd name="T3" fmla="*/ 35 h 143"/>
                <a:gd name="T4" fmla="*/ 0 w 1246"/>
                <a:gd name="T5" fmla="*/ 35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5"/>
                  </a:lnTo>
                  <a:lnTo>
                    <a:pt x="0" y="35"/>
                  </a:lnTo>
                  <a:lnTo>
                    <a:pt x="0" y="107"/>
                  </a:lnTo>
                  <a:lnTo>
                    <a:pt x="934" y="107"/>
                  </a:lnTo>
                  <a:lnTo>
                    <a:pt x="934" y="143"/>
                  </a:lnTo>
                  <a:lnTo>
                    <a:pt x="1245" y="71"/>
                  </a:lnTo>
                  <a:lnTo>
                    <a:pt x="934" y="0"/>
                  </a:lnTo>
                  <a:close/>
                </a:path>
              </a:pathLst>
            </a:custGeom>
            <a:solidFill>
              <a:srgbClr val="0000FF"/>
            </a:solidFill>
            <a:ln w="9525">
              <a:noFill/>
              <a:round/>
              <a:headEnd/>
              <a:tailEnd/>
            </a:ln>
          </p:spPr>
          <p:txBody>
            <a:bodyPr/>
            <a:lstStyle/>
            <a:p>
              <a:endParaRPr lang="tr-TR"/>
            </a:p>
          </p:txBody>
        </p:sp>
        <p:sp>
          <p:nvSpPr>
            <p:cNvPr id="24588" name="Freeform 12"/>
            <p:cNvSpPr>
              <a:spLocks/>
            </p:cNvSpPr>
            <p:nvPr/>
          </p:nvSpPr>
          <p:spPr bwMode="auto">
            <a:xfrm>
              <a:off x="2999" y="124"/>
              <a:ext cx="1246" cy="143"/>
            </a:xfrm>
            <a:custGeom>
              <a:avLst/>
              <a:gdLst>
                <a:gd name="T0" fmla="*/ 934 w 1246"/>
                <a:gd name="T1" fmla="*/ 0 h 143"/>
                <a:gd name="T2" fmla="*/ 934 w 1246"/>
                <a:gd name="T3" fmla="*/ 35 h 143"/>
                <a:gd name="T4" fmla="*/ 0 w 1246"/>
                <a:gd name="T5" fmla="*/ 35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5"/>
                  </a:lnTo>
                  <a:lnTo>
                    <a:pt x="0" y="35"/>
                  </a:lnTo>
                  <a:lnTo>
                    <a:pt x="0" y="107"/>
                  </a:lnTo>
                  <a:lnTo>
                    <a:pt x="934" y="107"/>
                  </a:lnTo>
                  <a:lnTo>
                    <a:pt x="934" y="143"/>
                  </a:lnTo>
                  <a:lnTo>
                    <a:pt x="1245" y="71"/>
                  </a:lnTo>
                  <a:lnTo>
                    <a:pt x="934" y="0"/>
                  </a:lnTo>
                  <a:close/>
                </a:path>
              </a:pathLst>
            </a:custGeom>
            <a:noFill/>
            <a:ln w="9525">
              <a:solidFill>
                <a:srgbClr val="000000"/>
              </a:solidFill>
              <a:round/>
              <a:headEnd/>
              <a:tailEnd/>
            </a:ln>
          </p:spPr>
          <p:txBody>
            <a:bodyPr/>
            <a:lstStyle/>
            <a:p>
              <a:endParaRPr lang="tr-TR"/>
            </a:p>
          </p:txBody>
        </p:sp>
      </p:grpSp>
      <p:sp>
        <p:nvSpPr>
          <p:cNvPr id="24585" name="Rectangle 15"/>
          <p:cNvSpPr>
            <a:spLocks noChangeArrowheads="1"/>
          </p:cNvSpPr>
          <p:nvPr/>
        </p:nvSpPr>
        <p:spPr bwMode="auto">
          <a:xfrm>
            <a:off x="541338" y="1790700"/>
            <a:ext cx="9144000" cy="584200"/>
          </a:xfrm>
          <a:prstGeom prst="rect">
            <a:avLst/>
          </a:prstGeom>
          <a:noFill/>
          <a:ln w="9525">
            <a:noFill/>
            <a:miter lim="800000"/>
            <a:headEnd/>
            <a:tailEnd/>
          </a:ln>
        </p:spPr>
        <p:txBody>
          <a:bodyPr anchor="ctr">
            <a:spAutoFit/>
          </a:bodyPr>
          <a:lstStyle/>
          <a:p>
            <a:pPr>
              <a:tabLst>
                <a:tab pos="2827338" algn="l"/>
              </a:tabLst>
            </a:pPr>
            <a:r>
              <a:rPr lang="en-US" sz="3200">
                <a:solidFill>
                  <a:srgbClr val="000000"/>
                </a:solidFill>
                <a:cs typeface="Times New Roman" pitchFamily="18" charset="0"/>
              </a:rPr>
              <a:t>500 metre üstü	</a:t>
            </a:r>
            <a:r>
              <a:rPr lang="tr-TR" sz="3200">
                <a:solidFill>
                  <a:srgbClr val="000000"/>
                </a:solidFill>
                <a:cs typeface="Times New Roman" pitchFamily="18" charset="0"/>
              </a:rPr>
              <a:t>            </a:t>
            </a:r>
            <a:r>
              <a:rPr lang="en-US" sz="3200">
                <a:solidFill>
                  <a:srgbClr val="000000"/>
                </a:solidFill>
                <a:cs typeface="Times New Roman" pitchFamily="18" charset="0"/>
              </a:rPr>
              <a:t>koyu mavi ile gösterilir.</a:t>
            </a:r>
            <a:endParaRPr lang="en-US" sz="3200"/>
          </a:p>
        </p:txBody>
      </p:sp>
      <p:pic>
        <p:nvPicPr>
          <p:cNvPr id="24586" name="Picture 2" descr="https://cokiyiabi.com/wp-content/uploads/2017/12/fiziki-haritadaki-renklerin-anlamlari-nedir.png"/>
          <p:cNvPicPr>
            <a:picLocks noChangeAspect="1" noChangeArrowheads="1"/>
          </p:cNvPicPr>
          <p:nvPr/>
        </p:nvPicPr>
        <p:blipFill>
          <a:blip r:embed="rId2" cstate="print"/>
          <a:srcRect/>
          <a:stretch>
            <a:fillRect/>
          </a:stretch>
        </p:blipFill>
        <p:spPr bwMode="auto">
          <a:xfrm>
            <a:off x="900113" y="2349500"/>
            <a:ext cx="6985000" cy="32480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9388" y="295275"/>
            <a:ext cx="8785225" cy="3048000"/>
          </a:xfrm>
          <a:prstGeom prst="rect">
            <a:avLst/>
          </a:prstGeom>
          <a:noFill/>
          <a:ln w="9525">
            <a:noFill/>
            <a:miter lim="800000"/>
            <a:headEnd/>
            <a:tailEnd/>
          </a:ln>
        </p:spPr>
        <p:txBody>
          <a:bodyPr anchor="ctr">
            <a:spAutoFit/>
          </a:bodyPr>
          <a:lstStyle/>
          <a:p>
            <a:pPr indent="457200"/>
            <a:r>
              <a:rPr lang="en-US" sz="3200">
                <a:solidFill>
                  <a:srgbClr val="FF0000"/>
                </a:solidFill>
              </a:rPr>
              <a:t>İKLİM ve YAŞAMIM (3.ünite 2.kazanım) </a:t>
            </a:r>
            <a:endParaRPr lang="tr-TR" sz="3200">
              <a:solidFill>
                <a:srgbClr val="FF0000"/>
              </a:solidFill>
            </a:endParaRPr>
          </a:p>
          <a:p>
            <a:pPr indent="457200"/>
            <a:r>
              <a:rPr lang="en-US" sz="3200">
                <a:solidFill>
                  <a:srgbClr val="FF0000"/>
                </a:solidFill>
              </a:rPr>
              <a:t>İklim ve Türkiye’nin İklim Özellikleri</a:t>
            </a:r>
            <a:endParaRPr lang="tr-TR" sz="3200">
              <a:solidFill>
                <a:srgbClr val="FF0000"/>
              </a:solidFill>
            </a:endParaRPr>
          </a:p>
          <a:p>
            <a:pPr indent="457200" eaLnBrk="0" hangingPunct="0"/>
            <a:r>
              <a:rPr lang="en-US" sz="3200" b="1">
                <a:solidFill>
                  <a:srgbClr val="FF0000"/>
                </a:solidFill>
                <a:cs typeface="Times New Roman" pitchFamily="18" charset="0"/>
              </a:rPr>
              <a:t>İklim : </a:t>
            </a:r>
            <a:r>
              <a:rPr lang="en-US" sz="3200">
                <a:solidFill>
                  <a:srgbClr val="000000"/>
                </a:solidFill>
                <a:cs typeface="Times New Roman" pitchFamily="18" charset="0"/>
              </a:rPr>
              <a:t>İklim bir yerde uzun yıllar boyunca gözlenen hava olaylarına iklim denir.</a:t>
            </a:r>
            <a:endParaRPr lang="tr-TR" sz="3200"/>
          </a:p>
          <a:p>
            <a:pPr indent="457200" eaLnBrk="0" hangingPunct="0"/>
            <a:r>
              <a:rPr lang="en-US" sz="3200" b="1">
                <a:solidFill>
                  <a:srgbClr val="FF0000"/>
                </a:solidFill>
                <a:cs typeface="Times New Roman" pitchFamily="18" charset="0"/>
              </a:rPr>
              <a:t>Hava durumu: </a:t>
            </a:r>
            <a:r>
              <a:rPr lang="en-US" sz="3200">
                <a:solidFill>
                  <a:srgbClr val="000000"/>
                </a:solidFill>
                <a:cs typeface="Times New Roman" pitchFamily="18" charset="0"/>
              </a:rPr>
              <a:t>Belli bir yerdeki kısa süre içinde yaşanan hava olaylarıdır.</a:t>
            </a:r>
            <a:endParaRPr lang="tr-TR" sz="3200"/>
          </a:p>
        </p:txBody>
      </p:sp>
      <p:pic>
        <p:nvPicPr>
          <p:cNvPr id="25602" name="Picture 2" descr="https://im0-tub-tr.yandex.net/i?id=14d6627371b9c85bb7133e93442de7cc&amp;n=13"/>
          <p:cNvPicPr>
            <a:picLocks noChangeAspect="1" noChangeArrowheads="1"/>
          </p:cNvPicPr>
          <p:nvPr/>
        </p:nvPicPr>
        <p:blipFill>
          <a:blip r:embed="rId2" cstate="print"/>
          <a:srcRect/>
          <a:stretch>
            <a:fillRect/>
          </a:stretch>
        </p:blipFill>
        <p:spPr bwMode="auto">
          <a:xfrm>
            <a:off x="323850" y="3500438"/>
            <a:ext cx="4895850" cy="3048000"/>
          </a:xfrm>
          <a:prstGeom prst="rect">
            <a:avLst/>
          </a:prstGeom>
          <a:noFill/>
          <a:ln w="9525">
            <a:noFill/>
            <a:miter lim="800000"/>
            <a:headEnd/>
            <a:tailEnd/>
          </a:ln>
        </p:spPr>
      </p:pic>
      <p:pic>
        <p:nvPicPr>
          <p:cNvPr id="25603" name="Picture 4" descr="https://static.vecteezy.com/system/resources/previews/000/098/703/original/vector-weather-icon-set.jpg"/>
          <p:cNvPicPr>
            <a:picLocks noChangeAspect="1" noChangeArrowheads="1"/>
          </p:cNvPicPr>
          <p:nvPr/>
        </p:nvPicPr>
        <p:blipFill>
          <a:blip r:embed="rId3" cstate="print"/>
          <a:srcRect/>
          <a:stretch>
            <a:fillRect/>
          </a:stretch>
        </p:blipFill>
        <p:spPr bwMode="auto">
          <a:xfrm>
            <a:off x="5219700" y="3500438"/>
            <a:ext cx="3744913" cy="30241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Dikdörtgen"/>
          <p:cNvSpPr>
            <a:spLocks noChangeArrowheads="1"/>
          </p:cNvSpPr>
          <p:nvPr/>
        </p:nvSpPr>
        <p:spPr bwMode="auto">
          <a:xfrm>
            <a:off x="323850" y="404813"/>
            <a:ext cx="8640763" cy="3046412"/>
          </a:xfrm>
          <a:prstGeom prst="rect">
            <a:avLst/>
          </a:prstGeom>
          <a:noFill/>
          <a:ln w="9525">
            <a:noFill/>
            <a:miter lim="800000"/>
            <a:headEnd/>
            <a:tailEnd/>
          </a:ln>
        </p:spPr>
        <p:txBody>
          <a:bodyPr>
            <a:spAutoFit/>
          </a:bodyPr>
          <a:lstStyle/>
          <a:p>
            <a:pPr indent="457200" eaLnBrk="0" hangingPunct="0"/>
            <a:r>
              <a:rPr lang="en-US" sz="3200" b="1">
                <a:solidFill>
                  <a:srgbClr val="FF0000"/>
                </a:solidFill>
                <a:cs typeface="Times New Roman" pitchFamily="18" charset="0"/>
              </a:rPr>
              <a:t>BİLGİ NOTU: </a:t>
            </a:r>
            <a:r>
              <a:rPr lang="en-US" sz="3200">
                <a:solidFill>
                  <a:srgbClr val="000000"/>
                </a:solidFill>
                <a:cs typeface="Times New Roman" pitchFamily="18" charset="0"/>
              </a:rPr>
              <a:t>İklim ve hava durumu ile ilgili bilgi veren kuruluş </a:t>
            </a:r>
            <a:r>
              <a:rPr lang="en-US" sz="3200" b="1">
                <a:solidFill>
                  <a:srgbClr val="FF0000"/>
                </a:solidFill>
                <a:cs typeface="Times New Roman" pitchFamily="18" charset="0"/>
              </a:rPr>
              <a:t>M</a:t>
            </a:r>
            <a:r>
              <a:rPr lang="en-US" sz="3200">
                <a:solidFill>
                  <a:srgbClr val="000000"/>
                </a:solidFill>
                <a:cs typeface="Times New Roman" pitchFamily="18" charset="0"/>
              </a:rPr>
              <a:t>eteoroloji </a:t>
            </a:r>
            <a:r>
              <a:rPr lang="en-US" sz="3200" b="1">
                <a:solidFill>
                  <a:srgbClr val="FF0000"/>
                </a:solidFill>
                <a:cs typeface="Times New Roman" pitchFamily="18" charset="0"/>
              </a:rPr>
              <a:t>G</a:t>
            </a:r>
            <a:r>
              <a:rPr lang="en-US" sz="3200">
                <a:solidFill>
                  <a:srgbClr val="000000"/>
                </a:solidFill>
                <a:cs typeface="Times New Roman" pitchFamily="18" charset="0"/>
              </a:rPr>
              <a:t>enel </a:t>
            </a:r>
            <a:r>
              <a:rPr lang="en-US" sz="3200" b="1">
                <a:solidFill>
                  <a:srgbClr val="FF0000"/>
                </a:solidFill>
                <a:cs typeface="Times New Roman" pitchFamily="18" charset="0"/>
              </a:rPr>
              <a:t>M</a:t>
            </a:r>
            <a:r>
              <a:rPr lang="en-US" sz="3200">
                <a:solidFill>
                  <a:srgbClr val="000000"/>
                </a:solidFill>
                <a:cs typeface="Times New Roman" pitchFamily="18" charset="0"/>
              </a:rPr>
              <a:t>üdürlüğüdür.</a:t>
            </a:r>
            <a:r>
              <a:rPr lang="tr-TR" sz="3200">
                <a:solidFill>
                  <a:srgbClr val="000000"/>
                </a:solidFill>
                <a:cs typeface="Times New Roman" pitchFamily="18" charset="0"/>
              </a:rPr>
              <a:t> </a:t>
            </a:r>
            <a:r>
              <a:rPr lang="en-US" sz="3200">
                <a:solidFill>
                  <a:srgbClr val="FF0000"/>
                </a:solidFill>
                <a:cs typeface="Times New Roman" pitchFamily="18" charset="0"/>
              </a:rPr>
              <a:t>(MGM)</a:t>
            </a:r>
            <a:endParaRPr lang="tr-TR" sz="3200">
              <a:solidFill>
                <a:srgbClr val="FF0000"/>
              </a:solidFill>
            </a:endParaRPr>
          </a:p>
          <a:p>
            <a:pPr indent="457200" eaLnBrk="0" hangingPunct="0"/>
            <a:r>
              <a:rPr lang="en-US" sz="3200">
                <a:solidFill>
                  <a:srgbClr val="000000"/>
                </a:solidFill>
                <a:cs typeface="Times New Roman" pitchFamily="18" charset="0"/>
              </a:rPr>
              <a:t>Ülkemizde </a:t>
            </a:r>
            <a:r>
              <a:rPr lang="en-US" sz="3200" b="1">
                <a:solidFill>
                  <a:srgbClr val="000000"/>
                </a:solidFill>
                <a:cs typeface="Times New Roman" pitchFamily="18" charset="0"/>
              </a:rPr>
              <a:t>yükselti</a:t>
            </a:r>
            <a:r>
              <a:rPr lang="en-US" sz="3200">
                <a:solidFill>
                  <a:srgbClr val="000000"/>
                </a:solidFill>
                <a:cs typeface="Times New Roman" pitchFamily="18" charset="0"/>
              </a:rPr>
              <a:t>, </a:t>
            </a:r>
            <a:r>
              <a:rPr lang="en-US" sz="3200" b="1">
                <a:solidFill>
                  <a:srgbClr val="000000"/>
                </a:solidFill>
                <a:cs typeface="Times New Roman" pitchFamily="18" charset="0"/>
              </a:rPr>
              <a:t>denize yakınlık, rüzgarlar </a:t>
            </a:r>
            <a:r>
              <a:rPr lang="en-US" sz="3200">
                <a:solidFill>
                  <a:srgbClr val="000000"/>
                </a:solidFill>
                <a:cs typeface="Times New Roman" pitchFamily="18" charset="0"/>
              </a:rPr>
              <a:t>gibi etkenler farklı iklim tiplerinin oluşmasında etkili olmuştur.</a:t>
            </a:r>
            <a:endParaRPr lang="en-US" sz="3200"/>
          </a:p>
        </p:txBody>
      </p:sp>
      <p:pic>
        <p:nvPicPr>
          <p:cNvPr id="26626" name="Picture 2" descr="https://pbs.twimg.com/media/DtpI3e4XcAEKzF1.jpg:large"/>
          <p:cNvPicPr>
            <a:picLocks noChangeAspect="1" noChangeArrowheads="1"/>
          </p:cNvPicPr>
          <p:nvPr/>
        </p:nvPicPr>
        <p:blipFill>
          <a:blip r:embed="rId2" cstate="print"/>
          <a:srcRect/>
          <a:stretch>
            <a:fillRect/>
          </a:stretch>
        </p:blipFill>
        <p:spPr bwMode="auto">
          <a:xfrm>
            <a:off x="1979613" y="3357563"/>
            <a:ext cx="6796087" cy="3284537"/>
          </a:xfrm>
          <a:prstGeom prst="rect">
            <a:avLst/>
          </a:prstGeom>
          <a:noFill/>
          <a:ln w="9525">
            <a:noFill/>
            <a:miter lim="800000"/>
            <a:headEnd/>
            <a:tailEnd/>
          </a:ln>
        </p:spPr>
      </p:pic>
      <p:pic>
        <p:nvPicPr>
          <p:cNvPr id="26627" name="Picture 4" descr="https://eurasiaairshow.com/en_US/trade/img/exhibitors/meteoroloji.jpg"/>
          <p:cNvPicPr>
            <a:picLocks noChangeAspect="1" noChangeArrowheads="1"/>
          </p:cNvPicPr>
          <p:nvPr/>
        </p:nvPicPr>
        <p:blipFill>
          <a:blip r:embed="rId3" cstate="print"/>
          <a:srcRect/>
          <a:stretch>
            <a:fillRect/>
          </a:stretch>
        </p:blipFill>
        <p:spPr bwMode="auto">
          <a:xfrm>
            <a:off x="107950" y="3357563"/>
            <a:ext cx="1979613" cy="32400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620713"/>
          <a:ext cx="8785225" cy="6152516"/>
        </p:xfrm>
        <a:graphic>
          <a:graphicData uri="http://schemas.openxmlformats.org/drawingml/2006/table">
            <a:tbl>
              <a:tblPr/>
              <a:tblGrid>
                <a:gridCol w="1087437"/>
                <a:gridCol w="3902075"/>
                <a:gridCol w="1898650"/>
                <a:gridCol w="1897063"/>
              </a:tblGrid>
              <a:tr h="455613">
                <a:tc>
                  <a:txBody>
                    <a:bodyPr/>
                    <a:lstStyle/>
                    <a:p>
                      <a:pPr marL="95250" marR="0" lvl="0" indent="0" algn="l"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95250" marR="0" lvl="0" indent="0" algn="l"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İklim Adı</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1120775" marR="0" lvl="0" indent="0" algn="ctr"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1120775" marR="0" lvl="0" indent="0" algn="ctr"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Özellikleri</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9850" marR="0" lvl="0" indent="0" algn="l"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69850" marR="0" lvl="0" indent="0" algn="l"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Görüldüğü Bölgeler</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385763" marR="0" lvl="0" indent="0" algn="l"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385763" marR="0" lvl="0" indent="0" algn="l"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Ev Tipleri</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r h="1509713">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Karadeniz</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İklimi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Yaz mevsimi sıcak olmaz, kışlar ılık</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geçer.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Her mevsim yağışlıdır.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En fazla yağış sonbaharda görülür.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Çay, fındık, mısır ve kivi gibi ürünler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yetiştirilir.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13"/>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Bitki örtüsü ormandır.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271463" marR="0" lvl="0" indent="127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Karadeniz ve Marmara'nın kuzey kıyıları</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just" defTabSz="914400" rtl="0" eaLnBrk="1" fontAlgn="base" latinLnBrk="0" hangingPunct="1">
                        <a:lnSpc>
                          <a:spcPct val="100000"/>
                        </a:lnSpc>
                        <a:spcBef>
                          <a:spcPts val="675"/>
                        </a:spcBef>
                        <a:spcAft>
                          <a:spcPct val="0"/>
                        </a:spcAft>
                        <a:buClrTx/>
                        <a:buSzTx/>
                        <a:buFontTx/>
                        <a:buNone/>
                        <a:tabLst>
                          <a:tab pos="989013" algn="l"/>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Evler</a:t>
                      </a: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ahşap (ağaç)’tan yapılır.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tab pos="989013" algn="l"/>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Bitki örtüsünün orman olması</a:t>
                      </a: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 tipini belirlemiştir.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r h="242252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013"/>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Akdeniz</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İklimi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Yazlar sıcak ve kurak, kışlar ılık ve yağmur yağışlıdır.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Don olayı görülmez.</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Seracılık faaliyetleri yapılır.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Pamuk,	yer	fıstığı,	mısır	ve	zeytin yetiştirilir.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Bitki örtüsü makidir (kısa bodur bitki).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Turunçgillerin üretimi için elverişlidir.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Yaz	mevsiminin	uzun	sürmesi	yaz turizminin gelişimini sağlamıştır.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Akdeniz Bölgesi, Ege Bölgesi, Marmara Denizi ve çevresi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ts val="38"/>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Evler taştan yapılır. Kışın havalar ılık olduğundan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ısınma önemli bir problem değildir. Yazın ise taş evlerin içi serin olur.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r h="1733550">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Karasal</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İklim</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Yazlar sıcak ve kurak, kışlar soğuk ve kar yağışlıdır.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Don olayı çok görülür.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En fazla yağış ilkbahardadır.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Buğday, arpa, çavdar, yulaf, mercimek, nohut, şeker pancarı, elma, armut, haşhaş yetiştirilir.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ts val="1325"/>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Bitki örtüsü bozkırdır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İç Anadolu Doğu Anadolu Güneydoğu Anadolu</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ts val="675"/>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Evler kerpiçten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yapılır.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Bu malzemeler hava sıcakken evin serin, soğukken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sıcak	olmasını ağlar.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bl>
          </a:graphicData>
        </a:graphic>
      </p:graphicFrame>
      <p:sp>
        <p:nvSpPr>
          <p:cNvPr id="27676" name="Rectangle 1"/>
          <p:cNvSpPr>
            <a:spLocks noChangeArrowheads="1"/>
          </p:cNvSpPr>
          <p:nvPr/>
        </p:nvSpPr>
        <p:spPr bwMode="auto">
          <a:xfrm>
            <a:off x="179388" y="26988"/>
            <a:ext cx="8713787" cy="584200"/>
          </a:xfrm>
          <a:prstGeom prst="rect">
            <a:avLst/>
          </a:prstGeom>
          <a:noFill/>
          <a:ln w="9525">
            <a:noFill/>
            <a:miter lim="800000"/>
            <a:headEnd/>
            <a:tailEnd/>
          </a:ln>
        </p:spPr>
        <p:txBody>
          <a:bodyPr anchor="ctr">
            <a:spAutoFit/>
          </a:bodyPr>
          <a:lstStyle/>
          <a:p>
            <a:pPr algn="ctr">
              <a:tabLst>
                <a:tab pos="820738" algn="l"/>
              </a:tabLst>
            </a:pPr>
            <a:r>
              <a:rPr lang="en-US" sz="3200">
                <a:solidFill>
                  <a:srgbClr val="FF0000"/>
                </a:solidFill>
              </a:rPr>
              <a:t>Türkiye’deki İklim Tipleri ve Özellikleri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s://usafdrumcorps.us/uploads/large/WVVoU01HTkViM1pNTTA1ellWZFNiR05IZUdobFYxWjVURzFLY0dWcE5UQmphVGcxVDFSQmQwNUVZM2xNZWsxNVRESnNkRmxYWkd4amVUaDZUREIwUWxWclJrVlNWVGRGYzBadmNuaE1Ra3hVVFZOM1ZHTlRkMHN4VkVSdVJrcE1lRXhDV2xKbFMwRnRWVkpHU3poVGQxTXdla1Z6UlRGTlVsWkpkV0Z1UW00/ege-yaz-mevsimi-bolges/t%E3%9Crkiye-iklimleri-erdo%E4%9Fan-g%E3%9Cl.jpg"/>
          <p:cNvPicPr>
            <a:picLocks noChangeAspect="1" noChangeArrowheads="1"/>
          </p:cNvPicPr>
          <p:nvPr/>
        </p:nvPicPr>
        <p:blipFill>
          <a:blip r:embed="rId2" cstate="print"/>
          <a:srcRect/>
          <a:stretch>
            <a:fillRect/>
          </a:stretch>
        </p:blipFill>
        <p:spPr bwMode="auto">
          <a:xfrm>
            <a:off x="250825" y="115888"/>
            <a:ext cx="8569325" cy="66421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s://slideplayer.biz.tr/slide/2436988/8/images/15/KARASAL+%C4%B0KL%C4%B0M+Orta+ku%C5%9Fak+karalar%C4%B1n%C4%B1n+i%C3%A7+k%C4%B1sm%C4%B1nda+g%C3%B6r%C3%BCl%C3%BCr..jpg"/>
          <p:cNvPicPr>
            <a:picLocks noChangeAspect="1" noChangeArrowheads="1"/>
          </p:cNvPicPr>
          <p:nvPr/>
        </p:nvPicPr>
        <p:blipFill>
          <a:blip r:embed="rId2" cstate="print"/>
          <a:srcRect/>
          <a:stretch>
            <a:fillRect/>
          </a:stretch>
        </p:blipFill>
        <p:spPr bwMode="auto">
          <a:xfrm>
            <a:off x="107950" y="188913"/>
            <a:ext cx="8856663" cy="64976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s://im0-tub-tr.yandex.net/i?id=b9e78ef8bc925e26e9792751fb52c84b&amp;n=13"/>
          <p:cNvPicPr>
            <a:picLocks noChangeAspect="1" noChangeArrowheads="1"/>
          </p:cNvPicPr>
          <p:nvPr/>
        </p:nvPicPr>
        <p:blipFill>
          <a:blip r:embed="rId2" cstate="print"/>
          <a:srcRect/>
          <a:stretch>
            <a:fillRect/>
          </a:stretch>
        </p:blipFill>
        <p:spPr bwMode="auto">
          <a:xfrm>
            <a:off x="250825" y="188913"/>
            <a:ext cx="8569325" cy="61928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1"/>
          <p:cNvGrpSpPr>
            <a:grpSpLocks/>
          </p:cNvGrpSpPr>
          <p:nvPr/>
        </p:nvGrpSpPr>
        <p:grpSpPr bwMode="auto">
          <a:xfrm>
            <a:off x="611188" y="3940175"/>
            <a:ext cx="7848600" cy="2644775"/>
            <a:chOff x="0" y="5"/>
            <a:chExt cx="4485" cy="1755"/>
          </a:xfrm>
        </p:grpSpPr>
        <p:sp>
          <p:nvSpPr>
            <p:cNvPr id="31750" name="Line 22"/>
            <p:cNvSpPr>
              <a:spLocks noChangeShapeType="1"/>
            </p:cNvSpPr>
            <p:nvPr/>
          </p:nvSpPr>
          <p:spPr bwMode="auto">
            <a:xfrm>
              <a:off x="4043" y="5"/>
              <a:ext cx="0" cy="530"/>
            </a:xfrm>
            <a:prstGeom prst="line">
              <a:avLst/>
            </a:prstGeom>
            <a:noFill/>
            <a:ln w="25400">
              <a:solidFill>
                <a:srgbClr val="CC0099"/>
              </a:solidFill>
              <a:round/>
              <a:headEnd/>
              <a:tailEnd/>
            </a:ln>
          </p:spPr>
          <p:txBody>
            <a:bodyPr/>
            <a:lstStyle/>
            <a:p>
              <a:endParaRPr lang="tr-TR"/>
            </a:p>
          </p:txBody>
        </p:sp>
        <p:sp>
          <p:nvSpPr>
            <p:cNvPr id="31751" name="Freeform 21"/>
            <p:cNvSpPr>
              <a:spLocks/>
            </p:cNvSpPr>
            <p:nvPr/>
          </p:nvSpPr>
          <p:spPr bwMode="auto">
            <a:xfrm>
              <a:off x="3982" y="515"/>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2" name="Line 20"/>
            <p:cNvSpPr>
              <a:spLocks noChangeShapeType="1"/>
            </p:cNvSpPr>
            <p:nvPr/>
          </p:nvSpPr>
          <p:spPr bwMode="auto">
            <a:xfrm>
              <a:off x="578" y="21"/>
              <a:ext cx="3510" cy="1"/>
            </a:xfrm>
            <a:prstGeom prst="line">
              <a:avLst/>
            </a:prstGeom>
            <a:noFill/>
            <a:ln w="25400">
              <a:solidFill>
                <a:srgbClr val="00B0F0"/>
              </a:solidFill>
              <a:round/>
              <a:headEnd/>
              <a:tailEnd/>
            </a:ln>
          </p:spPr>
          <p:txBody>
            <a:bodyPr/>
            <a:lstStyle/>
            <a:p>
              <a:endParaRPr lang="tr-TR"/>
            </a:p>
          </p:txBody>
        </p:sp>
        <p:sp>
          <p:nvSpPr>
            <p:cNvPr id="31753" name="Line 19"/>
            <p:cNvSpPr>
              <a:spLocks noChangeShapeType="1"/>
            </p:cNvSpPr>
            <p:nvPr/>
          </p:nvSpPr>
          <p:spPr bwMode="auto">
            <a:xfrm>
              <a:off x="578" y="20"/>
              <a:ext cx="0" cy="530"/>
            </a:xfrm>
            <a:prstGeom prst="line">
              <a:avLst/>
            </a:prstGeom>
            <a:noFill/>
            <a:ln w="25400">
              <a:solidFill>
                <a:srgbClr val="CC0099"/>
              </a:solidFill>
              <a:round/>
              <a:headEnd/>
              <a:tailEnd/>
            </a:ln>
          </p:spPr>
          <p:txBody>
            <a:bodyPr/>
            <a:lstStyle/>
            <a:p>
              <a:endParaRPr lang="tr-TR"/>
            </a:p>
          </p:txBody>
        </p:sp>
        <p:sp>
          <p:nvSpPr>
            <p:cNvPr id="31754" name="Freeform 18"/>
            <p:cNvSpPr>
              <a:spLocks/>
            </p:cNvSpPr>
            <p:nvPr/>
          </p:nvSpPr>
          <p:spPr bwMode="auto">
            <a:xfrm>
              <a:off x="517" y="53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5" name="Line 17"/>
            <p:cNvSpPr>
              <a:spLocks noChangeShapeType="1"/>
            </p:cNvSpPr>
            <p:nvPr/>
          </p:nvSpPr>
          <p:spPr bwMode="auto">
            <a:xfrm>
              <a:off x="1568" y="20"/>
              <a:ext cx="0" cy="530"/>
            </a:xfrm>
            <a:prstGeom prst="line">
              <a:avLst/>
            </a:prstGeom>
            <a:noFill/>
            <a:ln w="25400">
              <a:solidFill>
                <a:srgbClr val="CC0099"/>
              </a:solidFill>
              <a:round/>
              <a:headEnd/>
              <a:tailEnd/>
            </a:ln>
          </p:spPr>
          <p:txBody>
            <a:bodyPr/>
            <a:lstStyle/>
            <a:p>
              <a:endParaRPr lang="tr-TR"/>
            </a:p>
          </p:txBody>
        </p:sp>
        <p:sp>
          <p:nvSpPr>
            <p:cNvPr id="31756" name="Freeform 16"/>
            <p:cNvSpPr>
              <a:spLocks/>
            </p:cNvSpPr>
            <p:nvPr/>
          </p:nvSpPr>
          <p:spPr bwMode="auto">
            <a:xfrm>
              <a:off x="1508" y="529"/>
              <a:ext cx="120" cy="121"/>
            </a:xfrm>
            <a:custGeom>
              <a:avLst/>
              <a:gdLst>
                <a:gd name="T0" fmla="*/ 120 w 120"/>
                <a:gd name="T1" fmla="*/ 0 h 121"/>
                <a:gd name="T2" fmla="*/ 0 w 120"/>
                <a:gd name="T3" fmla="*/ 0 h 121"/>
                <a:gd name="T4" fmla="*/ 60 w 120"/>
                <a:gd name="T5" fmla="*/ 120 h 121"/>
                <a:gd name="T6" fmla="*/ 120 w 120"/>
                <a:gd name="T7" fmla="*/ 0 h 121"/>
                <a:gd name="T8" fmla="*/ 0 60000 65536"/>
                <a:gd name="T9" fmla="*/ 0 60000 65536"/>
                <a:gd name="T10" fmla="*/ 0 60000 65536"/>
                <a:gd name="T11" fmla="*/ 0 60000 65536"/>
                <a:gd name="T12" fmla="*/ 0 w 120"/>
                <a:gd name="T13" fmla="*/ 0 h 121"/>
                <a:gd name="T14" fmla="*/ 120 w 120"/>
                <a:gd name="T15" fmla="*/ 121 h 121"/>
              </a:gdLst>
              <a:ahLst/>
              <a:cxnLst>
                <a:cxn ang="T8">
                  <a:pos x="T0" y="T1"/>
                </a:cxn>
                <a:cxn ang="T9">
                  <a:pos x="T2" y="T3"/>
                </a:cxn>
                <a:cxn ang="T10">
                  <a:pos x="T4" y="T5"/>
                </a:cxn>
                <a:cxn ang="T11">
                  <a:pos x="T6" y="T7"/>
                </a:cxn>
              </a:cxnLst>
              <a:rect l="T12" t="T13" r="T14" b="T15"/>
              <a:pathLst>
                <a:path w="120" h="121">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7" name="Line 15"/>
            <p:cNvSpPr>
              <a:spLocks noChangeShapeType="1"/>
            </p:cNvSpPr>
            <p:nvPr/>
          </p:nvSpPr>
          <p:spPr bwMode="auto">
            <a:xfrm>
              <a:off x="2828" y="20"/>
              <a:ext cx="0" cy="530"/>
            </a:xfrm>
            <a:prstGeom prst="line">
              <a:avLst/>
            </a:prstGeom>
            <a:noFill/>
            <a:ln w="25400">
              <a:solidFill>
                <a:srgbClr val="CC0099"/>
              </a:solidFill>
              <a:round/>
              <a:headEnd/>
              <a:tailEnd/>
            </a:ln>
          </p:spPr>
          <p:txBody>
            <a:bodyPr/>
            <a:lstStyle/>
            <a:p>
              <a:endParaRPr lang="tr-TR"/>
            </a:p>
          </p:txBody>
        </p:sp>
        <p:sp>
          <p:nvSpPr>
            <p:cNvPr id="31758" name="Freeform 14"/>
            <p:cNvSpPr>
              <a:spLocks/>
            </p:cNvSpPr>
            <p:nvPr/>
          </p:nvSpPr>
          <p:spPr bwMode="auto">
            <a:xfrm>
              <a:off x="2767" y="53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9" name="Freeform 13"/>
            <p:cNvSpPr>
              <a:spLocks/>
            </p:cNvSpPr>
            <p:nvPr/>
          </p:nvSpPr>
          <p:spPr bwMode="auto">
            <a:xfrm>
              <a:off x="7" y="697"/>
              <a:ext cx="945" cy="1063"/>
            </a:xfrm>
            <a:custGeom>
              <a:avLst/>
              <a:gdLst>
                <a:gd name="T0" fmla="*/ 787 w 945"/>
                <a:gd name="T1" fmla="*/ 0 h 1063"/>
                <a:gd name="T2" fmla="*/ 157 w 945"/>
                <a:gd name="T3" fmla="*/ 0 h 1063"/>
                <a:gd name="T4" fmla="*/ 96 w 945"/>
                <a:gd name="T5" fmla="*/ 12 h 1063"/>
                <a:gd name="T6" fmla="*/ 46 w 945"/>
                <a:gd name="T7" fmla="*/ 46 h 1063"/>
                <a:gd name="T8" fmla="*/ 12 w 945"/>
                <a:gd name="T9" fmla="*/ 96 h 1063"/>
                <a:gd name="T10" fmla="*/ 0 w 945"/>
                <a:gd name="T11" fmla="*/ 157 h 1063"/>
                <a:gd name="T12" fmla="*/ 0 w 945"/>
                <a:gd name="T13" fmla="*/ 905 h 1063"/>
                <a:gd name="T14" fmla="*/ 12 w 945"/>
                <a:gd name="T15" fmla="*/ 967 h 1063"/>
                <a:gd name="T16" fmla="*/ 46 w 945"/>
                <a:gd name="T17" fmla="*/ 1017 h 1063"/>
                <a:gd name="T18" fmla="*/ 96 w 945"/>
                <a:gd name="T19" fmla="*/ 1051 h 1063"/>
                <a:gd name="T20" fmla="*/ 157 w 945"/>
                <a:gd name="T21" fmla="*/ 1063 h 1063"/>
                <a:gd name="T22" fmla="*/ 787 w 945"/>
                <a:gd name="T23" fmla="*/ 1063 h 1063"/>
                <a:gd name="T24" fmla="*/ 848 w 945"/>
                <a:gd name="T25" fmla="*/ 1051 h 1063"/>
                <a:gd name="T26" fmla="*/ 898 w 945"/>
                <a:gd name="T27" fmla="*/ 1017 h 1063"/>
                <a:gd name="T28" fmla="*/ 932 w 945"/>
                <a:gd name="T29" fmla="*/ 967 h 1063"/>
                <a:gd name="T30" fmla="*/ 945 w 945"/>
                <a:gd name="T31" fmla="*/ 905 h 1063"/>
                <a:gd name="T32" fmla="*/ 945 w 945"/>
                <a:gd name="T33" fmla="*/ 157 h 1063"/>
                <a:gd name="T34" fmla="*/ 932 w 945"/>
                <a:gd name="T35" fmla="*/ 96 h 1063"/>
                <a:gd name="T36" fmla="*/ 898 w 945"/>
                <a:gd name="T37" fmla="*/ 46 h 1063"/>
                <a:gd name="T38" fmla="*/ 848 w 945"/>
                <a:gd name="T39" fmla="*/ 12 h 1063"/>
                <a:gd name="T40" fmla="*/ 787 w 945"/>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63"/>
                <a:gd name="T65" fmla="*/ 945 w 945"/>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63">
                  <a:moveTo>
                    <a:pt x="787" y="0"/>
                  </a:moveTo>
                  <a:lnTo>
                    <a:pt x="157" y="0"/>
                  </a:lnTo>
                  <a:lnTo>
                    <a:pt x="96" y="12"/>
                  </a:lnTo>
                  <a:lnTo>
                    <a:pt x="46" y="46"/>
                  </a:lnTo>
                  <a:lnTo>
                    <a:pt x="12" y="96"/>
                  </a:lnTo>
                  <a:lnTo>
                    <a:pt x="0" y="157"/>
                  </a:lnTo>
                  <a:lnTo>
                    <a:pt x="0" y="905"/>
                  </a:lnTo>
                  <a:lnTo>
                    <a:pt x="12" y="967"/>
                  </a:lnTo>
                  <a:lnTo>
                    <a:pt x="46" y="1017"/>
                  </a:lnTo>
                  <a:lnTo>
                    <a:pt x="96" y="1051"/>
                  </a:lnTo>
                  <a:lnTo>
                    <a:pt x="157" y="1063"/>
                  </a:lnTo>
                  <a:lnTo>
                    <a:pt x="787" y="1063"/>
                  </a:lnTo>
                  <a:lnTo>
                    <a:pt x="848" y="1051"/>
                  </a:lnTo>
                  <a:lnTo>
                    <a:pt x="898" y="1017"/>
                  </a:lnTo>
                  <a:lnTo>
                    <a:pt x="932" y="967"/>
                  </a:lnTo>
                  <a:lnTo>
                    <a:pt x="945" y="905"/>
                  </a:lnTo>
                  <a:lnTo>
                    <a:pt x="945" y="157"/>
                  </a:lnTo>
                  <a:lnTo>
                    <a:pt x="932" y="96"/>
                  </a:lnTo>
                  <a:lnTo>
                    <a:pt x="898" y="46"/>
                  </a:lnTo>
                  <a:lnTo>
                    <a:pt x="848" y="12"/>
                  </a:lnTo>
                  <a:lnTo>
                    <a:pt x="787" y="0"/>
                  </a:lnTo>
                  <a:close/>
                </a:path>
              </a:pathLst>
            </a:custGeom>
            <a:solidFill>
              <a:srgbClr val="CCECFF"/>
            </a:solidFill>
            <a:ln w="9525">
              <a:noFill/>
              <a:round/>
              <a:headEnd/>
              <a:tailEnd/>
            </a:ln>
          </p:spPr>
          <p:txBody>
            <a:bodyPr/>
            <a:lstStyle/>
            <a:p>
              <a:endParaRPr lang="tr-TR"/>
            </a:p>
          </p:txBody>
        </p:sp>
        <p:sp>
          <p:nvSpPr>
            <p:cNvPr id="31760" name="Freeform 12"/>
            <p:cNvSpPr>
              <a:spLocks/>
            </p:cNvSpPr>
            <p:nvPr/>
          </p:nvSpPr>
          <p:spPr bwMode="auto">
            <a:xfrm>
              <a:off x="7" y="697"/>
              <a:ext cx="945" cy="1063"/>
            </a:xfrm>
            <a:custGeom>
              <a:avLst/>
              <a:gdLst>
                <a:gd name="T0" fmla="*/ 157 w 945"/>
                <a:gd name="T1" fmla="*/ 0 h 1063"/>
                <a:gd name="T2" fmla="*/ 96 w 945"/>
                <a:gd name="T3" fmla="*/ 12 h 1063"/>
                <a:gd name="T4" fmla="*/ 46 w 945"/>
                <a:gd name="T5" fmla="*/ 46 h 1063"/>
                <a:gd name="T6" fmla="*/ 12 w 945"/>
                <a:gd name="T7" fmla="*/ 96 h 1063"/>
                <a:gd name="T8" fmla="*/ 0 w 945"/>
                <a:gd name="T9" fmla="*/ 157 h 1063"/>
                <a:gd name="T10" fmla="*/ 0 w 945"/>
                <a:gd name="T11" fmla="*/ 905 h 1063"/>
                <a:gd name="T12" fmla="*/ 12 w 945"/>
                <a:gd name="T13" fmla="*/ 967 h 1063"/>
                <a:gd name="T14" fmla="*/ 46 w 945"/>
                <a:gd name="T15" fmla="*/ 1017 h 1063"/>
                <a:gd name="T16" fmla="*/ 96 w 945"/>
                <a:gd name="T17" fmla="*/ 1051 h 1063"/>
                <a:gd name="T18" fmla="*/ 157 w 945"/>
                <a:gd name="T19" fmla="*/ 1063 h 1063"/>
                <a:gd name="T20" fmla="*/ 787 w 945"/>
                <a:gd name="T21" fmla="*/ 1063 h 1063"/>
                <a:gd name="T22" fmla="*/ 848 w 945"/>
                <a:gd name="T23" fmla="*/ 1051 h 1063"/>
                <a:gd name="T24" fmla="*/ 898 w 945"/>
                <a:gd name="T25" fmla="*/ 1017 h 1063"/>
                <a:gd name="T26" fmla="*/ 932 w 945"/>
                <a:gd name="T27" fmla="*/ 967 h 1063"/>
                <a:gd name="T28" fmla="*/ 945 w 945"/>
                <a:gd name="T29" fmla="*/ 905 h 1063"/>
                <a:gd name="T30" fmla="*/ 945 w 945"/>
                <a:gd name="T31" fmla="*/ 157 h 1063"/>
                <a:gd name="T32" fmla="*/ 932 w 945"/>
                <a:gd name="T33" fmla="*/ 96 h 1063"/>
                <a:gd name="T34" fmla="*/ 898 w 945"/>
                <a:gd name="T35" fmla="*/ 46 h 1063"/>
                <a:gd name="T36" fmla="*/ 848 w 945"/>
                <a:gd name="T37" fmla="*/ 12 h 1063"/>
                <a:gd name="T38" fmla="*/ 787 w 945"/>
                <a:gd name="T39" fmla="*/ 0 h 1063"/>
                <a:gd name="T40" fmla="*/ 157 w 945"/>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63"/>
                <a:gd name="T65" fmla="*/ 945 w 945"/>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63">
                  <a:moveTo>
                    <a:pt x="157" y="0"/>
                  </a:moveTo>
                  <a:lnTo>
                    <a:pt x="96" y="12"/>
                  </a:lnTo>
                  <a:lnTo>
                    <a:pt x="46" y="46"/>
                  </a:lnTo>
                  <a:lnTo>
                    <a:pt x="12" y="96"/>
                  </a:lnTo>
                  <a:lnTo>
                    <a:pt x="0" y="157"/>
                  </a:lnTo>
                  <a:lnTo>
                    <a:pt x="0" y="905"/>
                  </a:lnTo>
                  <a:lnTo>
                    <a:pt x="12" y="967"/>
                  </a:lnTo>
                  <a:lnTo>
                    <a:pt x="46" y="1017"/>
                  </a:lnTo>
                  <a:lnTo>
                    <a:pt x="96" y="1051"/>
                  </a:lnTo>
                  <a:lnTo>
                    <a:pt x="157" y="1063"/>
                  </a:lnTo>
                  <a:lnTo>
                    <a:pt x="787" y="1063"/>
                  </a:lnTo>
                  <a:lnTo>
                    <a:pt x="848" y="1051"/>
                  </a:lnTo>
                  <a:lnTo>
                    <a:pt x="898" y="1017"/>
                  </a:lnTo>
                  <a:lnTo>
                    <a:pt x="932" y="967"/>
                  </a:lnTo>
                  <a:lnTo>
                    <a:pt x="945" y="905"/>
                  </a:lnTo>
                  <a:lnTo>
                    <a:pt x="945" y="157"/>
                  </a:lnTo>
                  <a:lnTo>
                    <a:pt x="932" y="96"/>
                  </a:lnTo>
                  <a:lnTo>
                    <a:pt x="898" y="46"/>
                  </a:lnTo>
                  <a:lnTo>
                    <a:pt x="848" y="12"/>
                  </a:lnTo>
                  <a:lnTo>
                    <a:pt x="787" y="0"/>
                  </a:lnTo>
                  <a:lnTo>
                    <a:pt x="157" y="0"/>
                  </a:lnTo>
                  <a:close/>
                </a:path>
              </a:pathLst>
            </a:custGeom>
            <a:noFill/>
            <a:ln w="9525">
              <a:solidFill>
                <a:srgbClr val="000000"/>
              </a:solidFill>
              <a:round/>
              <a:headEnd/>
              <a:tailEnd/>
            </a:ln>
          </p:spPr>
          <p:txBody>
            <a:bodyPr/>
            <a:lstStyle/>
            <a:p>
              <a:endParaRPr lang="tr-TR"/>
            </a:p>
          </p:txBody>
        </p:sp>
        <p:sp>
          <p:nvSpPr>
            <p:cNvPr id="31761" name="Freeform 11"/>
            <p:cNvSpPr>
              <a:spLocks/>
            </p:cNvSpPr>
            <p:nvPr/>
          </p:nvSpPr>
          <p:spPr bwMode="auto">
            <a:xfrm>
              <a:off x="982" y="697"/>
              <a:ext cx="1230" cy="1063"/>
            </a:xfrm>
            <a:custGeom>
              <a:avLst/>
              <a:gdLst>
                <a:gd name="T0" fmla="*/ 1052 w 1230"/>
                <a:gd name="T1" fmla="*/ 0 h 1063"/>
                <a:gd name="T2" fmla="*/ 177 w 1230"/>
                <a:gd name="T3" fmla="*/ 0 h 1063"/>
                <a:gd name="T4" fmla="*/ 108 w 1230"/>
                <a:gd name="T5" fmla="*/ 14 h 1063"/>
                <a:gd name="T6" fmla="*/ 51 w 1230"/>
                <a:gd name="T7" fmla="*/ 52 h 1063"/>
                <a:gd name="T8" fmla="*/ 13 w 1230"/>
                <a:gd name="T9" fmla="*/ 108 h 1063"/>
                <a:gd name="T10" fmla="*/ 0 w 1230"/>
                <a:gd name="T11" fmla="*/ 177 h 1063"/>
                <a:gd name="T12" fmla="*/ 0 w 1230"/>
                <a:gd name="T13" fmla="*/ 886 h 1063"/>
                <a:gd name="T14" fmla="*/ 13 w 1230"/>
                <a:gd name="T15" fmla="*/ 955 h 1063"/>
                <a:gd name="T16" fmla="*/ 51 w 1230"/>
                <a:gd name="T17" fmla="*/ 1011 h 1063"/>
                <a:gd name="T18" fmla="*/ 108 w 1230"/>
                <a:gd name="T19" fmla="*/ 1049 h 1063"/>
                <a:gd name="T20" fmla="*/ 177 w 1230"/>
                <a:gd name="T21" fmla="*/ 1063 h 1063"/>
                <a:gd name="T22" fmla="*/ 1052 w 1230"/>
                <a:gd name="T23" fmla="*/ 1063 h 1063"/>
                <a:gd name="T24" fmla="*/ 1121 w 1230"/>
                <a:gd name="T25" fmla="*/ 1049 h 1063"/>
                <a:gd name="T26" fmla="*/ 1178 w 1230"/>
                <a:gd name="T27" fmla="*/ 1011 h 1063"/>
                <a:gd name="T28" fmla="*/ 1216 w 1230"/>
                <a:gd name="T29" fmla="*/ 955 h 1063"/>
                <a:gd name="T30" fmla="*/ 1230 w 1230"/>
                <a:gd name="T31" fmla="*/ 886 h 1063"/>
                <a:gd name="T32" fmla="*/ 1230 w 1230"/>
                <a:gd name="T33" fmla="*/ 177 h 1063"/>
                <a:gd name="T34" fmla="*/ 1216 w 1230"/>
                <a:gd name="T35" fmla="*/ 108 h 1063"/>
                <a:gd name="T36" fmla="*/ 1178 w 1230"/>
                <a:gd name="T37" fmla="*/ 52 h 1063"/>
                <a:gd name="T38" fmla="*/ 1121 w 1230"/>
                <a:gd name="T39" fmla="*/ 14 h 1063"/>
                <a:gd name="T40" fmla="*/ 1052 w 1230"/>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63"/>
                <a:gd name="T65" fmla="*/ 1230 w 1230"/>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63">
                  <a:moveTo>
                    <a:pt x="1052" y="0"/>
                  </a:moveTo>
                  <a:lnTo>
                    <a:pt x="177" y="0"/>
                  </a:lnTo>
                  <a:lnTo>
                    <a:pt x="108" y="14"/>
                  </a:lnTo>
                  <a:lnTo>
                    <a:pt x="51" y="52"/>
                  </a:lnTo>
                  <a:lnTo>
                    <a:pt x="13" y="108"/>
                  </a:lnTo>
                  <a:lnTo>
                    <a:pt x="0" y="177"/>
                  </a:lnTo>
                  <a:lnTo>
                    <a:pt x="0" y="886"/>
                  </a:lnTo>
                  <a:lnTo>
                    <a:pt x="13" y="955"/>
                  </a:lnTo>
                  <a:lnTo>
                    <a:pt x="51" y="1011"/>
                  </a:lnTo>
                  <a:lnTo>
                    <a:pt x="108" y="1049"/>
                  </a:lnTo>
                  <a:lnTo>
                    <a:pt x="177" y="1063"/>
                  </a:lnTo>
                  <a:lnTo>
                    <a:pt x="1052" y="1063"/>
                  </a:lnTo>
                  <a:lnTo>
                    <a:pt x="1121" y="1049"/>
                  </a:lnTo>
                  <a:lnTo>
                    <a:pt x="1178" y="1011"/>
                  </a:lnTo>
                  <a:lnTo>
                    <a:pt x="1216" y="955"/>
                  </a:lnTo>
                  <a:lnTo>
                    <a:pt x="1230" y="886"/>
                  </a:lnTo>
                  <a:lnTo>
                    <a:pt x="1230" y="177"/>
                  </a:lnTo>
                  <a:lnTo>
                    <a:pt x="1216" y="108"/>
                  </a:lnTo>
                  <a:lnTo>
                    <a:pt x="1178" y="52"/>
                  </a:lnTo>
                  <a:lnTo>
                    <a:pt x="1121" y="14"/>
                  </a:lnTo>
                  <a:lnTo>
                    <a:pt x="1052" y="0"/>
                  </a:lnTo>
                  <a:close/>
                </a:path>
              </a:pathLst>
            </a:custGeom>
            <a:solidFill>
              <a:srgbClr val="CCFF99"/>
            </a:solidFill>
            <a:ln w="9525">
              <a:noFill/>
              <a:round/>
              <a:headEnd/>
              <a:tailEnd/>
            </a:ln>
          </p:spPr>
          <p:txBody>
            <a:bodyPr/>
            <a:lstStyle/>
            <a:p>
              <a:endParaRPr lang="tr-TR"/>
            </a:p>
          </p:txBody>
        </p:sp>
        <p:sp>
          <p:nvSpPr>
            <p:cNvPr id="31762" name="Freeform 10"/>
            <p:cNvSpPr>
              <a:spLocks/>
            </p:cNvSpPr>
            <p:nvPr/>
          </p:nvSpPr>
          <p:spPr bwMode="auto">
            <a:xfrm>
              <a:off x="982" y="697"/>
              <a:ext cx="1230" cy="1063"/>
            </a:xfrm>
            <a:custGeom>
              <a:avLst/>
              <a:gdLst>
                <a:gd name="T0" fmla="*/ 177 w 1230"/>
                <a:gd name="T1" fmla="*/ 0 h 1063"/>
                <a:gd name="T2" fmla="*/ 108 w 1230"/>
                <a:gd name="T3" fmla="*/ 14 h 1063"/>
                <a:gd name="T4" fmla="*/ 51 w 1230"/>
                <a:gd name="T5" fmla="*/ 52 h 1063"/>
                <a:gd name="T6" fmla="*/ 13 w 1230"/>
                <a:gd name="T7" fmla="*/ 108 h 1063"/>
                <a:gd name="T8" fmla="*/ 0 w 1230"/>
                <a:gd name="T9" fmla="*/ 177 h 1063"/>
                <a:gd name="T10" fmla="*/ 0 w 1230"/>
                <a:gd name="T11" fmla="*/ 886 h 1063"/>
                <a:gd name="T12" fmla="*/ 13 w 1230"/>
                <a:gd name="T13" fmla="*/ 955 h 1063"/>
                <a:gd name="T14" fmla="*/ 51 w 1230"/>
                <a:gd name="T15" fmla="*/ 1011 h 1063"/>
                <a:gd name="T16" fmla="*/ 108 w 1230"/>
                <a:gd name="T17" fmla="*/ 1049 h 1063"/>
                <a:gd name="T18" fmla="*/ 177 w 1230"/>
                <a:gd name="T19" fmla="*/ 1063 h 1063"/>
                <a:gd name="T20" fmla="*/ 1052 w 1230"/>
                <a:gd name="T21" fmla="*/ 1063 h 1063"/>
                <a:gd name="T22" fmla="*/ 1121 w 1230"/>
                <a:gd name="T23" fmla="*/ 1049 h 1063"/>
                <a:gd name="T24" fmla="*/ 1178 w 1230"/>
                <a:gd name="T25" fmla="*/ 1011 h 1063"/>
                <a:gd name="T26" fmla="*/ 1216 w 1230"/>
                <a:gd name="T27" fmla="*/ 955 h 1063"/>
                <a:gd name="T28" fmla="*/ 1230 w 1230"/>
                <a:gd name="T29" fmla="*/ 886 h 1063"/>
                <a:gd name="T30" fmla="*/ 1230 w 1230"/>
                <a:gd name="T31" fmla="*/ 177 h 1063"/>
                <a:gd name="T32" fmla="*/ 1216 w 1230"/>
                <a:gd name="T33" fmla="*/ 108 h 1063"/>
                <a:gd name="T34" fmla="*/ 1178 w 1230"/>
                <a:gd name="T35" fmla="*/ 52 h 1063"/>
                <a:gd name="T36" fmla="*/ 1121 w 1230"/>
                <a:gd name="T37" fmla="*/ 14 h 1063"/>
                <a:gd name="T38" fmla="*/ 1052 w 1230"/>
                <a:gd name="T39" fmla="*/ 0 h 1063"/>
                <a:gd name="T40" fmla="*/ 177 w 1230"/>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63"/>
                <a:gd name="T65" fmla="*/ 1230 w 1230"/>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63">
                  <a:moveTo>
                    <a:pt x="177" y="0"/>
                  </a:moveTo>
                  <a:lnTo>
                    <a:pt x="108" y="14"/>
                  </a:lnTo>
                  <a:lnTo>
                    <a:pt x="51" y="52"/>
                  </a:lnTo>
                  <a:lnTo>
                    <a:pt x="13" y="108"/>
                  </a:lnTo>
                  <a:lnTo>
                    <a:pt x="0" y="177"/>
                  </a:lnTo>
                  <a:lnTo>
                    <a:pt x="0" y="886"/>
                  </a:lnTo>
                  <a:lnTo>
                    <a:pt x="13" y="955"/>
                  </a:lnTo>
                  <a:lnTo>
                    <a:pt x="51" y="1011"/>
                  </a:lnTo>
                  <a:lnTo>
                    <a:pt x="108" y="1049"/>
                  </a:lnTo>
                  <a:lnTo>
                    <a:pt x="177" y="1063"/>
                  </a:lnTo>
                  <a:lnTo>
                    <a:pt x="1052" y="1063"/>
                  </a:lnTo>
                  <a:lnTo>
                    <a:pt x="1121" y="1049"/>
                  </a:lnTo>
                  <a:lnTo>
                    <a:pt x="1178" y="1011"/>
                  </a:lnTo>
                  <a:lnTo>
                    <a:pt x="1216" y="955"/>
                  </a:lnTo>
                  <a:lnTo>
                    <a:pt x="1230" y="886"/>
                  </a:lnTo>
                  <a:lnTo>
                    <a:pt x="1230" y="177"/>
                  </a:lnTo>
                  <a:lnTo>
                    <a:pt x="1216" y="108"/>
                  </a:lnTo>
                  <a:lnTo>
                    <a:pt x="1178" y="52"/>
                  </a:lnTo>
                  <a:lnTo>
                    <a:pt x="1121" y="14"/>
                  </a:lnTo>
                  <a:lnTo>
                    <a:pt x="1052" y="0"/>
                  </a:lnTo>
                  <a:lnTo>
                    <a:pt x="177" y="0"/>
                  </a:lnTo>
                  <a:close/>
                </a:path>
              </a:pathLst>
            </a:custGeom>
            <a:noFill/>
            <a:ln w="9525">
              <a:solidFill>
                <a:srgbClr val="000000"/>
              </a:solidFill>
              <a:round/>
              <a:headEnd/>
              <a:tailEnd/>
            </a:ln>
          </p:spPr>
          <p:txBody>
            <a:bodyPr/>
            <a:lstStyle/>
            <a:p>
              <a:endParaRPr lang="tr-TR"/>
            </a:p>
          </p:txBody>
        </p:sp>
        <p:sp>
          <p:nvSpPr>
            <p:cNvPr id="31763" name="Freeform 9"/>
            <p:cNvSpPr>
              <a:spLocks/>
            </p:cNvSpPr>
            <p:nvPr/>
          </p:nvSpPr>
          <p:spPr bwMode="auto">
            <a:xfrm>
              <a:off x="2242" y="682"/>
              <a:ext cx="1080" cy="1078"/>
            </a:xfrm>
            <a:custGeom>
              <a:avLst/>
              <a:gdLst>
                <a:gd name="T0" fmla="*/ 900 w 1080"/>
                <a:gd name="T1" fmla="*/ 0 h 1078"/>
                <a:gd name="T2" fmla="*/ 179 w 1080"/>
                <a:gd name="T3" fmla="*/ 0 h 1078"/>
                <a:gd name="T4" fmla="*/ 109 w 1080"/>
                <a:gd name="T5" fmla="*/ 14 h 1078"/>
                <a:gd name="T6" fmla="*/ 52 w 1080"/>
                <a:gd name="T7" fmla="*/ 53 h 1078"/>
                <a:gd name="T8" fmla="*/ 14 w 1080"/>
                <a:gd name="T9" fmla="*/ 110 h 1078"/>
                <a:gd name="T10" fmla="*/ 0 w 1080"/>
                <a:gd name="T11" fmla="*/ 180 h 1078"/>
                <a:gd name="T12" fmla="*/ 0 w 1080"/>
                <a:gd name="T13" fmla="*/ 898 h 1078"/>
                <a:gd name="T14" fmla="*/ 14 w 1080"/>
                <a:gd name="T15" fmla="*/ 968 h 1078"/>
                <a:gd name="T16" fmla="*/ 52 w 1080"/>
                <a:gd name="T17" fmla="*/ 1025 h 1078"/>
                <a:gd name="T18" fmla="*/ 109 w 1080"/>
                <a:gd name="T19" fmla="*/ 1064 h 1078"/>
                <a:gd name="T20" fmla="*/ 179 w 1080"/>
                <a:gd name="T21" fmla="*/ 1078 h 1078"/>
                <a:gd name="T22" fmla="*/ 900 w 1080"/>
                <a:gd name="T23" fmla="*/ 1078 h 1078"/>
                <a:gd name="T24" fmla="*/ 970 w 1080"/>
                <a:gd name="T25" fmla="*/ 1064 h 1078"/>
                <a:gd name="T26" fmla="*/ 1027 w 1080"/>
                <a:gd name="T27" fmla="*/ 1025 h 1078"/>
                <a:gd name="T28" fmla="*/ 1065 w 1080"/>
                <a:gd name="T29" fmla="*/ 968 h 1078"/>
                <a:gd name="T30" fmla="*/ 1080 w 1080"/>
                <a:gd name="T31" fmla="*/ 898 h 1078"/>
                <a:gd name="T32" fmla="*/ 1080 w 1080"/>
                <a:gd name="T33" fmla="*/ 180 h 1078"/>
                <a:gd name="T34" fmla="*/ 1065 w 1080"/>
                <a:gd name="T35" fmla="*/ 110 h 1078"/>
                <a:gd name="T36" fmla="*/ 1027 w 1080"/>
                <a:gd name="T37" fmla="*/ 53 h 1078"/>
                <a:gd name="T38" fmla="*/ 970 w 1080"/>
                <a:gd name="T39" fmla="*/ 14 h 1078"/>
                <a:gd name="T40" fmla="*/ 900 w 108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78"/>
                <a:gd name="T65" fmla="*/ 1080 w 108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78">
                  <a:moveTo>
                    <a:pt x="900" y="0"/>
                  </a:moveTo>
                  <a:lnTo>
                    <a:pt x="179" y="0"/>
                  </a:lnTo>
                  <a:lnTo>
                    <a:pt x="109" y="14"/>
                  </a:lnTo>
                  <a:lnTo>
                    <a:pt x="52" y="53"/>
                  </a:lnTo>
                  <a:lnTo>
                    <a:pt x="14" y="110"/>
                  </a:lnTo>
                  <a:lnTo>
                    <a:pt x="0" y="180"/>
                  </a:lnTo>
                  <a:lnTo>
                    <a:pt x="0" y="898"/>
                  </a:lnTo>
                  <a:lnTo>
                    <a:pt x="14" y="968"/>
                  </a:lnTo>
                  <a:lnTo>
                    <a:pt x="52" y="1025"/>
                  </a:lnTo>
                  <a:lnTo>
                    <a:pt x="109" y="1064"/>
                  </a:lnTo>
                  <a:lnTo>
                    <a:pt x="179" y="1078"/>
                  </a:lnTo>
                  <a:lnTo>
                    <a:pt x="900" y="1078"/>
                  </a:lnTo>
                  <a:lnTo>
                    <a:pt x="970" y="1064"/>
                  </a:lnTo>
                  <a:lnTo>
                    <a:pt x="1027" y="1025"/>
                  </a:lnTo>
                  <a:lnTo>
                    <a:pt x="1065" y="968"/>
                  </a:lnTo>
                  <a:lnTo>
                    <a:pt x="1080" y="898"/>
                  </a:lnTo>
                  <a:lnTo>
                    <a:pt x="1080" y="180"/>
                  </a:lnTo>
                  <a:lnTo>
                    <a:pt x="1065" y="110"/>
                  </a:lnTo>
                  <a:lnTo>
                    <a:pt x="1027" y="53"/>
                  </a:lnTo>
                  <a:lnTo>
                    <a:pt x="970" y="14"/>
                  </a:lnTo>
                  <a:lnTo>
                    <a:pt x="900" y="0"/>
                  </a:lnTo>
                  <a:close/>
                </a:path>
              </a:pathLst>
            </a:custGeom>
            <a:solidFill>
              <a:srgbClr val="FF99CC"/>
            </a:solidFill>
            <a:ln w="9525">
              <a:noFill/>
              <a:round/>
              <a:headEnd/>
              <a:tailEnd/>
            </a:ln>
          </p:spPr>
          <p:txBody>
            <a:bodyPr/>
            <a:lstStyle/>
            <a:p>
              <a:endParaRPr lang="tr-TR"/>
            </a:p>
          </p:txBody>
        </p:sp>
        <p:sp>
          <p:nvSpPr>
            <p:cNvPr id="31764" name="Freeform 8"/>
            <p:cNvSpPr>
              <a:spLocks/>
            </p:cNvSpPr>
            <p:nvPr/>
          </p:nvSpPr>
          <p:spPr bwMode="auto">
            <a:xfrm>
              <a:off x="2242" y="682"/>
              <a:ext cx="1080" cy="1078"/>
            </a:xfrm>
            <a:custGeom>
              <a:avLst/>
              <a:gdLst>
                <a:gd name="T0" fmla="*/ 179 w 1080"/>
                <a:gd name="T1" fmla="*/ 0 h 1078"/>
                <a:gd name="T2" fmla="*/ 109 w 1080"/>
                <a:gd name="T3" fmla="*/ 14 h 1078"/>
                <a:gd name="T4" fmla="*/ 52 w 1080"/>
                <a:gd name="T5" fmla="*/ 53 h 1078"/>
                <a:gd name="T6" fmla="*/ 14 w 1080"/>
                <a:gd name="T7" fmla="*/ 110 h 1078"/>
                <a:gd name="T8" fmla="*/ 0 w 1080"/>
                <a:gd name="T9" fmla="*/ 180 h 1078"/>
                <a:gd name="T10" fmla="*/ 0 w 1080"/>
                <a:gd name="T11" fmla="*/ 898 h 1078"/>
                <a:gd name="T12" fmla="*/ 14 w 1080"/>
                <a:gd name="T13" fmla="*/ 968 h 1078"/>
                <a:gd name="T14" fmla="*/ 52 w 1080"/>
                <a:gd name="T15" fmla="*/ 1025 h 1078"/>
                <a:gd name="T16" fmla="*/ 109 w 1080"/>
                <a:gd name="T17" fmla="*/ 1064 h 1078"/>
                <a:gd name="T18" fmla="*/ 179 w 1080"/>
                <a:gd name="T19" fmla="*/ 1078 h 1078"/>
                <a:gd name="T20" fmla="*/ 900 w 1080"/>
                <a:gd name="T21" fmla="*/ 1078 h 1078"/>
                <a:gd name="T22" fmla="*/ 970 w 1080"/>
                <a:gd name="T23" fmla="*/ 1064 h 1078"/>
                <a:gd name="T24" fmla="*/ 1027 w 1080"/>
                <a:gd name="T25" fmla="*/ 1025 h 1078"/>
                <a:gd name="T26" fmla="*/ 1065 w 1080"/>
                <a:gd name="T27" fmla="*/ 968 h 1078"/>
                <a:gd name="T28" fmla="*/ 1080 w 1080"/>
                <a:gd name="T29" fmla="*/ 898 h 1078"/>
                <a:gd name="T30" fmla="*/ 1080 w 1080"/>
                <a:gd name="T31" fmla="*/ 180 h 1078"/>
                <a:gd name="T32" fmla="*/ 1065 w 1080"/>
                <a:gd name="T33" fmla="*/ 110 h 1078"/>
                <a:gd name="T34" fmla="*/ 1027 w 1080"/>
                <a:gd name="T35" fmla="*/ 53 h 1078"/>
                <a:gd name="T36" fmla="*/ 970 w 1080"/>
                <a:gd name="T37" fmla="*/ 14 h 1078"/>
                <a:gd name="T38" fmla="*/ 900 w 1080"/>
                <a:gd name="T39" fmla="*/ 0 h 1078"/>
                <a:gd name="T40" fmla="*/ 179 w 108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78"/>
                <a:gd name="T65" fmla="*/ 1080 w 108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78">
                  <a:moveTo>
                    <a:pt x="179" y="0"/>
                  </a:moveTo>
                  <a:lnTo>
                    <a:pt x="109" y="14"/>
                  </a:lnTo>
                  <a:lnTo>
                    <a:pt x="52" y="53"/>
                  </a:lnTo>
                  <a:lnTo>
                    <a:pt x="14" y="110"/>
                  </a:lnTo>
                  <a:lnTo>
                    <a:pt x="0" y="180"/>
                  </a:lnTo>
                  <a:lnTo>
                    <a:pt x="0" y="898"/>
                  </a:lnTo>
                  <a:lnTo>
                    <a:pt x="14" y="968"/>
                  </a:lnTo>
                  <a:lnTo>
                    <a:pt x="52" y="1025"/>
                  </a:lnTo>
                  <a:lnTo>
                    <a:pt x="109" y="1064"/>
                  </a:lnTo>
                  <a:lnTo>
                    <a:pt x="179" y="1078"/>
                  </a:lnTo>
                  <a:lnTo>
                    <a:pt x="900" y="1078"/>
                  </a:lnTo>
                  <a:lnTo>
                    <a:pt x="970" y="1064"/>
                  </a:lnTo>
                  <a:lnTo>
                    <a:pt x="1027" y="1025"/>
                  </a:lnTo>
                  <a:lnTo>
                    <a:pt x="1065" y="968"/>
                  </a:lnTo>
                  <a:lnTo>
                    <a:pt x="1080" y="898"/>
                  </a:lnTo>
                  <a:lnTo>
                    <a:pt x="1080" y="180"/>
                  </a:lnTo>
                  <a:lnTo>
                    <a:pt x="1065" y="110"/>
                  </a:lnTo>
                  <a:lnTo>
                    <a:pt x="1027" y="53"/>
                  </a:lnTo>
                  <a:lnTo>
                    <a:pt x="970" y="14"/>
                  </a:lnTo>
                  <a:lnTo>
                    <a:pt x="900" y="0"/>
                  </a:lnTo>
                  <a:lnTo>
                    <a:pt x="179" y="0"/>
                  </a:lnTo>
                  <a:close/>
                </a:path>
              </a:pathLst>
            </a:custGeom>
            <a:noFill/>
            <a:ln w="9525">
              <a:solidFill>
                <a:srgbClr val="000000"/>
              </a:solidFill>
              <a:round/>
              <a:headEnd/>
              <a:tailEnd/>
            </a:ln>
          </p:spPr>
          <p:txBody>
            <a:bodyPr/>
            <a:lstStyle/>
            <a:p>
              <a:endParaRPr lang="tr-TR"/>
            </a:p>
          </p:txBody>
        </p:sp>
        <p:sp>
          <p:nvSpPr>
            <p:cNvPr id="31765" name="Freeform 7"/>
            <p:cNvSpPr>
              <a:spLocks/>
            </p:cNvSpPr>
            <p:nvPr/>
          </p:nvSpPr>
          <p:spPr bwMode="auto">
            <a:xfrm>
              <a:off x="3337" y="682"/>
              <a:ext cx="1140" cy="1078"/>
            </a:xfrm>
            <a:custGeom>
              <a:avLst/>
              <a:gdLst>
                <a:gd name="T0" fmla="*/ 960 w 1140"/>
                <a:gd name="T1" fmla="*/ 0 h 1078"/>
                <a:gd name="T2" fmla="*/ 179 w 1140"/>
                <a:gd name="T3" fmla="*/ 0 h 1078"/>
                <a:gd name="T4" fmla="*/ 109 w 1140"/>
                <a:gd name="T5" fmla="*/ 14 h 1078"/>
                <a:gd name="T6" fmla="*/ 52 w 1140"/>
                <a:gd name="T7" fmla="*/ 53 h 1078"/>
                <a:gd name="T8" fmla="*/ 14 w 1140"/>
                <a:gd name="T9" fmla="*/ 110 h 1078"/>
                <a:gd name="T10" fmla="*/ 0 w 1140"/>
                <a:gd name="T11" fmla="*/ 180 h 1078"/>
                <a:gd name="T12" fmla="*/ 0 w 1140"/>
                <a:gd name="T13" fmla="*/ 898 h 1078"/>
                <a:gd name="T14" fmla="*/ 14 w 1140"/>
                <a:gd name="T15" fmla="*/ 968 h 1078"/>
                <a:gd name="T16" fmla="*/ 52 w 1140"/>
                <a:gd name="T17" fmla="*/ 1025 h 1078"/>
                <a:gd name="T18" fmla="*/ 109 w 1140"/>
                <a:gd name="T19" fmla="*/ 1064 h 1078"/>
                <a:gd name="T20" fmla="*/ 179 w 1140"/>
                <a:gd name="T21" fmla="*/ 1078 h 1078"/>
                <a:gd name="T22" fmla="*/ 960 w 1140"/>
                <a:gd name="T23" fmla="*/ 1078 h 1078"/>
                <a:gd name="T24" fmla="*/ 1030 w 1140"/>
                <a:gd name="T25" fmla="*/ 1064 h 1078"/>
                <a:gd name="T26" fmla="*/ 1087 w 1140"/>
                <a:gd name="T27" fmla="*/ 1025 h 1078"/>
                <a:gd name="T28" fmla="*/ 1125 w 1140"/>
                <a:gd name="T29" fmla="*/ 968 h 1078"/>
                <a:gd name="T30" fmla="*/ 1140 w 1140"/>
                <a:gd name="T31" fmla="*/ 898 h 1078"/>
                <a:gd name="T32" fmla="*/ 1140 w 1140"/>
                <a:gd name="T33" fmla="*/ 180 h 1078"/>
                <a:gd name="T34" fmla="*/ 1125 w 1140"/>
                <a:gd name="T35" fmla="*/ 110 h 1078"/>
                <a:gd name="T36" fmla="*/ 1087 w 1140"/>
                <a:gd name="T37" fmla="*/ 53 h 1078"/>
                <a:gd name="T38" fmla="*/ 1030 w 1140"/>
                <a:gd name="T39" fmla="*/ 14 h 1078"/>
                <a:gd name="T40" fmla="*/ 960 w 114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1078"/>
                <a:gd name="T65" fmla="*/ 1140 w 114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1078">
                  <a:moveTo>
                    <a:pt x="960" y="0"/>
                  </a:moveTo>
                  <a:lnTo>
                    <a:pt x="179" y="0"/>
                  </a:lnTo>
                  <a:lnTo>
                    <a:pt x="109" y="14"/>
                  </a:lnTo>
                  <a:lnTo>
                    <a:pt x="52" y="53"/>
                  </a:lnTo>
                  <a:lnTo>
                    <a:pt x="14" y="110"/>
                  </a:lnTo>
                  <a:lnTo>
                    <a:pt x="0" y="180"/>
                  </a:lnTo>
                  <a:lnTo>
                    <a:pt x="0" y="898"/>
                  </a:lnTo>
                  <a:lnTo>
                    <a:pt x="14" y="968"/>
                  </a:lnTo>
                  <a:lnTo>
                    <a:pt x="52" y="1025"/>
                  </a:lnTo>
                  <a:lnTo>
                    <a:pt x="109" y="1064"/>
                  </a:lnTo>
                  <a:lnTo>
                    <a:pt x="179" y="1078"/>
                  </a:lnTo>
                  <a:lnTo>
                    <a:pt x="960" y="1078"/>
                  </a:lnTo>
                  <a:lnTo>
                    <a:pt x="1030" y="1064"/>
                  </a:lnTo>
                  <a:lnTo>
                    <a:pt x="1087" y="1025"/>
                  </a:lnTo>
                  <a:lnTo>
                    <a:pt x="1125" y="968"/>
                  </a:lnTo>
                  <a:lnTo>
                    <a:pt x="1140" y="898"/>
                  </a:lnTo>
                  <a:lnTo>
                    <a:pt x="1140" y="180"/>
                  </a:lnTo>
                  <a:lnTo>
                    <a:pt x="1125" y="110"/>
                  </a:lnTo>
                  <a:lnTo>
                    <a:pt x="1087" y="53"/>
                  </a:lnTo>
                  <a:lnTo>
                    <a:pt x="1030" y="14"/>
                  </a:lnTo>
                  <a:lnTo>
                    <a:pt x="960" y="0"/>
                  </a:lnTo>
                  <a:close/>
                </a:path>
              </a:pathLst>
            </a:custGeom>
            <a:solidFill>
              <a:srgbClr val="FFFF99"/>
            </a:solidFill>
            <a:ln w="9525">
              <a:noFill/>
              <a:round/>
              <a:headEnd/>
              <a:tailEnd/>
            </a:ln>
          </p:spPr>
          <p:txBody>
            <a:bodyPr/>
            <a:lstStyle/>
            <a:p>
              <a:endParaRPr lang="tr-TR"/>
            </a:p>
          </p:txBody>
        </p:sp>
        <p:sp>
          <p:nvSpPr>
            <p:cNvPr id="31766" name="Freeform 6"/>
            <p:cNvSpPr>
              <a:spLocks/>
            </p:cNvSpPr>
            <p:nvPr/>
          </p:nvSpPr>
          <p:spPr bwMode="auto">
            <a:xfrm>
              <a:off x="3337" y="682"/>
              <a:ext cx="1140" cy="1078"/>
            </a:xfrm>
            <a:custGeom>
              <a:avLst/>
              <a:gdLst>
                <a:gd name="T0" fmla="*/ 179 w 1140"/>
                <a:gd name="T1" fmla="*/ 0 h 1078"/>
                <a:gd name="T2" fmla="*/ 109 w 1140"/>
                <a:gd name="T3" fmla="*/ 14 h 1078"/>
                <a:gd name="T4" fmla="*/ 52 w 1140"/>
                <a:gd name="T5" fmla="*/ 53 h 1078"/>
                <a:gd name="T6" fmla="*/ 14 w 1140"/>
                <a:gd name="T7" fmla="*/ 110 h 1078"/>
                <a:gd name="T8" fmla="*/ 0 w 1140"/>
                <a:gd name="T9" fmla="*/ 180 h 1078"/>
                <a:gd name="T10" fmla="*/ 0 w 1140"/>
                <a:gd name="T11" fmla="*/ 898 h 1078"/>
                <a:gd name="T12" fmla="*/ 14 w 1140"/>
                <a:gd name="T13" fmla="*/ 968 h 1078"/>
                <a:gd name="T14" fmla="*/ 52 w 1140"/>
                <a:gd name="T15" fmla="*/ 1025 h 1078"/>
                <a:gd name="T16" fmla="*/ 109 w 1140"/>
                <a:gd name="T17" fmla="*/ 1064 h 1078"/>
                <a:gd name="T18" fmla="*/ 179 w 1140"/>
                <a:gd name="T19" fmla="*/ 1078 h 1078"/>
                <a:gd name="T20" fmla="*/ 960 w 1140"/>
                <a:gd name="T21" fmla="*/ 1078 h 1078"/>
                <a:gd name="T22" fmla="*/ 1030 w 1140"/>
                <a:gd name="T23" fmla="*/ 1064 h 1078"/>
                <a:gd name="T24" fmla="*/ 1087 w 1140"/>
                <a:gd name="T25" fmla="*/ 1025 h 1078"/>
                <a:gd name="T26" fmla="*/ 1125 w 1140"/>
                <a:gd name="T27" fmla="*/ 968 h 1078"/>
                <a:gd name="T28" fmla="*/ 1140 w 1140"/>
                <a:gd name="T29" fmla="*/ 898 h 1078"/>
                <a:gd name="T30" fmla="*/ 1140 w 1140"/>
                <a:gd name="T31" fmla="*/ 180 h 1078"/>
                <a:gd name="T32" fmla="*/ 1125 w 1140"/>
                <a:gd name="T33" fmla="*/ 110 h 1078"/>
                <a:gd name="T34" fmla="*/ 1087 w 1140"/>
                <a:gd name="T35" fmla="*/ 53 h 1078"/>
                <a:gd name="T36" fmla="*/ 1030 w 1140"/>
                <a:gd name="T37" fmla="*/ 14 h 1078"/>
                <a:gd name="T38" fmla="*/ 960 w 1140"/>
                <a:gd name="T39" fmla="*/ 0 h 1078"/>
                <a:gd name="T40" fmla="*/ 179 w 114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1078"/>
                <a:gd name="T65" fmla="*/ 1140 w 114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1078">
                  <a:moveTo>
                    <a:pt x="179" y="0"/>
                  </a:moveTo>
                  <a:lnTo>
                    <a:pt x="109" y="14"/>
                  </a:lnTo>
                  <a:lnTo>
                    <a:pt x="52" y="53"/>
                  </a:lnTo>
                  <a:lnTo>
                    <a:pt x="14" y="110"/>
                  </a:lnTo>
                  <a:lnTo>
                    <a:pt x="0" y="180"/>
                  </a:lnTo>
                  <a:lnTo>
                    <a:pt x="0" y="898"/>
                  </a:lnTo>
                  <a:lnTo>
                    <a:pt x="14" y="968"/>
                  </a:lnTo>
                  <a:lnTo>
                    <a:pt x="52" y="1025"/>
                  </a:lnTo>
                  <a:lnTo>
                    <a:pt x="109" y="1064"/>
                  </a:lnTo>
                  <a:lnTo>
                    <a:pt x="179" y="1078"/>
                  </a:lnTo>
                  <a:lnTo>
                    <a:pt x="960" y="1078"/>
                  </a:lnTo>
                  <a:lnTo>
                    <a:pt x="1030" y="1064"/>
                  </a:lnTo>
                  <a:lnTo>
                    <a:pt x="1087" y="1025"/>
                  </a:lnTo>
                  <a:lnTo>
                    <a:pt x="1125" y="968"/>
                  </a:lnTo>
                  <a:lnTo>
                    <a:pt x="1140" y="898"/>
                  </a:lnTo>
                  <a:lnTo>
                    <a:pt x="1140" y="180"/>
                  </a:lnTo>
                  <a:lnTo>
                    <a:pt x="1125" y="110"/>
                  </a:lnTo>
                  <a:lnTo>
                    <a:pt x="1087" y="53"/>
                  </a:lnTo>
                  <a:lnTo>
                    <a:pt x="1030" y="14"/>
                  </a:lnTo>
                  <a:lnTo>
                    <a:pt x="960" y="0"/>
                  </a:lnTo>
                  <a:lnTo>
                    <a:pt x="179" y="0"/>
                  </a:lnTo>
                  <a:close/>
                </a:path>
              </a:pathLst>
            </a:custGeom>
            <a:noFill/>
            <a:ln w="9525">
              <a:solidFill>
                <a:srgbClr val="000000"/>
              </a:solidFill>
              <a:round/>
              <a:headEnd/>
              <a:tailEnd/>
            </a:ln>
          </p:spPr>
          <p:txBody>
            <a:bodyPr/>
            <a:lstStyle/>
            <a:p>
              <a:endParaRPr lang="tr-TR"/>
            </a:p>
          </p:txBody>
        </p:sp>
        <p:sp>
          <p:nvSpPr>
            <p:cNvPr id="31767" name="Text Box 5"/>
            <p:cNvSpPr txBox="1">
              <a:spLocks noChangeArrowheads="1"/>
            </p:cNvSpPr>
            <p:nvPr/>
          </p:nvSpPr>
          <p:spPr bwMode="auto">
            <a:xfrm>
              <a:off x="0" y="1134"/>
              <a:ext cx="946"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   </a:t>
              </a:r>
              <a:r>
                <a:rPr lang="en-US" sz="3200">
                  <a:solidFill>
                    <a:srgbClr val="FF0000"/>
                  </a:solidFill>
                  <a:cs typeface="Times New Roman" pitchFamily="18" charset="0"/>
                </a:rPr>
                <a:t>İklim</a:t>
              </a:r>
              <a:endParaRPr lang="en-US" sz="3200"/>
            </a:p>
          </p:txBody>
        </p:sp>
        <p:sp>
          <p:nvSpPr>
            <p:cNvPr id="31768" name="Text Box 4"/>
            <p:cNvSpPr txBox="1">
              <a:spLocks noChangeArrowheads="1"/>
            </p:cNvSpPr>
            <p:nvPr/>
          </p:nvSpPr>
          <p:spPr bwMode="auto">
            <a:xfrm>
              <a:off x="1190" y="956"/>
              <a:ext cx="834" cy="717"/>
            </a:xfrm>
            <a:prstGeom prst="rect">
              <a:avLst/>
            </a:prstGeom>
            <a:noFill/>
            <a:ln w="9525">
              <a:noFill/>
              <a:miter lim="800000"/>
              <a:headEnd/>
              <a:tailEnd/>
            </a:ln>
          </p:spPr>
          <p:txBody>
            <a:bodyPr lIns="0" tIns="0" rIns="0" bIns="0"/>
            <a:lstStyle/>
            <a:p>
              <a:pPr algn="ctr"/>
              <a:r>
                <a:rPr lang="en-US" sz="3200">
                  <a:solidFill>
                    <a:srgbClr val="FF0000"/>
                  </a:solidFill>
                  <a:cs typeface="Times New Roman" pitchFamily="18" charset="0"/>
                </a:rPr>
                <a:t>Yer</a:t>
              </a:r>
              <a:endParaRPr lang="en-US" sz="3200"/>
            </a:p>
            <a:p>
              <a:pPr algn="ctr" eaLnBrk="0" hangingPunct="0"/>
              <a:r>
                <a:rPr lang="en-US" sz="3200">
                  <a:solidFill>
                    <a:srgbClr val="FF0000"/>
                  </a:solidFill>
                  <a:cs typeface="Times New Roman" pitchFamily="18" charset="0"/>
                </a:rPr>
                <a:t>Şekilleri</a:t>
              </a:r>
              <a:endParaRPr lang="en-US" sz="3200"/>
            </a:p>
          </p:txBody>
        </p:sp>
        <p:sp>
          <p:nvSpPr>
            <p:cNvPr id="31769" name="Text Box 3"/>
            <p:cNvSpPr txBox="1">
              <a:spLocks noChangeArrowheads="1"/>
            </p:cNvSpPr>
            <p:nvPr/>
          </p:nvSpPr>
          <p:spPr bwMode="auto">
            <a:xfrm>
              <a:off x="2304" y="805"/>
              <a:ext cx="905" cy="772"/>
            </a:xfrm>
            <a:prstGeom prst="rect">
              <a:avLst/>
            </a:prstGeom>
            <a:noFill/>
            <a:ln w="9525">
              <a:noFill/>
              <a:miter lim="800000"/>
              <a:headEnd/>
              <a:tailEnd/>
            </a:ln>
          </p:spPr>
          <p:txBody>
            <a:bodyPr lIns="0" tIns="0" rIns="0" bIns="0"/>
            <a:lstStyle/>
            <a:p>
              <a:r>
                <a:rPr lang="en-US" sz="3200">
                  <a:solidFill>
                    <a:srgbClr val="FF0000"/>
                  </a:solidFill>
                  <a:cs typeface="Times New Roman" pitchFamily="18" charset="0"/>
                </a:rPr>
                <a:t>Bitki</a:t>
              </a:r>
              <a:endParaRPr lang="en-US" sz="3200"/>
            </a:p>
            <a:p>
              <a:pPr eaLnBrk="0" hangingPunct="0"/>
              <a:r>
                <a:rPr lang="en-US" sz="3200">
                  <a:solidFill>
                    <a:srgbClr val="FF0000"/>
                  </a:solidFill>
                  <a:cs typeface="Times New Roman" pitchFamily="18" charset="0"/>
                </a:rPr>
                <a:t>Örtüsü</a:t>
              </a:r>
              <a:endParaRPr lang="en-US" sz="3200"/>
            </a:p>
          </p:txBody>
        </p:sp>
        <p:sp>
          <p:nvSpPr>
            <p:cNvPr id="31770" name="Text Box 2"/>
            <p:cNvSpPr txBox="1">
              <a:spLocks noChangeArrowheads="1"/>
            </p:cNvSpPr>
            <p:nvPr/>
          </p:nvSpPr>
          <p:spPr bwMode="auto">
            <a:xfrm>
              <a:off x="3415" y="808"/>
              <a:ext cx="1070" cy="864"/>
            </a:xfrm>
            <a:prstGeom prst="rect">
              <a:avLst/>
            </a:prstGeom>
            <a:noFill/>
            <a:ln w="9525">
              <a:noFill/>
              <a:miter lim="800000"/>
              <a:headEnd/>
              <a:tailEnd/>
            </a:ln>
          </p:spPr>
          <p:txBody>
            <a:bodyPr lIns="0" tIns="0" rIns="0" bIns="0"/>
            <a:lstStyle/>
            <a:p>
              <a:pPr algn="ctr"/>
              <a:endParaRPr lang="tr-TR" sz="1200">
                <a:solidFill>
                  <a:srgbClr val="FF0000"/>
                </a:solidFill>
                <a:cs typeface="Times New Roman" pitchFamily="18" charset="0"/>
              </a:endParaRPr>
            </a:p>
            <a:p>
              <a:pPr algn="ctr"/>
              <a:r>
                <a:rPr lang="en-US" sz="3200">
                  <a:solidFill>
                    <a:srgbClr val="FF0000"/>
                  </a:solidFill>
                  <a:cs typeface="Times New Roman" pitchFamily="18" charset="0"/>
                </a:rPr>
                <a:t>Su</a:t>
              </a:r>
              <a:endParaRPr lang="en-US" sz="3200"/>
            </a:p>
            <a:p>
              <a:pPr algn="ctr" eaLnBrk="0" hangingPunct="0"/>
              <a:r>
                <a:rPr lang="en-US" sz="3200">
                  <a:solidFill>
                    <a:srgbClr val="FF0000"/>
                  </a:solidFill>
                  <a:cs typeface="Times New Roman" pitchFamily="18" charset="0"/>
                </a:rPr>
                <a:t>Kaynk.</a:t>
              </a:r>
              <a:endParaRPr lang="en-US" sz="3200"/>
            </a:p>
          </p:txBody>
        </p:sp>
      </p:grpSp>
      <p:sp>
        <p:nvSpPr>
          <p:cNvPr id="31746" name="Rectangle 61"/>
          <p:cNvSpPr>
            <a:spLocks noChangeArrowheads="1"/>
          </p:cNvSpPr>
          <p:nvPr/>
        </p:nvSpPr>
        <p:spPr bwMode="auto">
          <a:xfrm>
            <a:off x="179388" y="288925"/>
            <a:ext cx="8785225" cy="2338388"/>
          </a:xfrm>
          <a:prstGeom prst="rect">
            <a:avLst/>
          </a:prstGeom>
          <a:noFill/>
          <a:ln w="9525">
            <a:noFill/>
            <a:miter lim="800000"/>
            <a:headEnd/>
            <a:tailEnd/>
          </a:ln>
        </p:spPr>
        <p:txBody>
          <a:bodyPr anchor="ctr">
            <a:spAutoFit/>
          </a:bodyPr>
          <a:lstStyle/>
          <a:p>
            <a:pPr algn="ctr"/>
            <a:r>
              <a:rPr lang="en-US" sz="3200" b="1">
                <a:solidFill>
                  <a:srgbClr val="FF0000"/>
                </a:solidFill>
                <a:cs typeface="Times New Roman" pitchFamily="18" charset="0"/>
              </a:rPr>
              <a:t>NEREDE YAŞANIR? (3.ünite 3.kazanım)</a:t>
            </a:r>
            <a:endParaRPr lang="tr-TR" sz="3200">
              <a:solidFill>
                <a:srgbClr val="FF0000"/>
              </a:solidFill>
            </a:endParaRPr>
          </a:p>
          <a:p>
            <a:pPr eaLnBrk="0" hangingPunct="0"/>
            <a:r>
              <a:rPr lang="en-US" sz="3200">
                <a:solidFill>
                  <a:srgbClr val="000000"/>
                </a:solidFill>
                <a:cs typeface="Times New Roman" pitchFamily="18" charset="0"/>
              </a:rPr>
              <a:t>Bir yerde yaşayan insan sayısı, o yerin nüfusunu belirler. Dünyada olduğu gibi ülkemizde de</a:t>
            </a:r>
            <a:r>
              <a:rPr lang="tr-TR" sz="3200">
                <a:solidFill>
                  <a:srgbClr val="000000"/>
                </a:solidFill>
                <a:cs typeface="Times New Roman" pitchFamily="18" charset="0"/>
              </a:rPr>
              <a:t> </a:t>
            </a:r>
            <a:r>
              <a:rPr lang="en-US" sz="3200">
                <a:solidFill>
                  <a:srgbClr val="000000"/>
                </a:solidFill>
                <a:cs typeface="Times New Roman" pitchFamily="18" charset="0"/>
              </a:rPr>
              <a:t>nüfus dağılımı eşit değildir.</a:t>
            </a:r>
            <a:endParaRPr lang="tr-TR" sz="3200"/>
          </a:p>
          <a:p>
            <a:pPr eaLnBrk="0" hangingPunct="0"/>
            <a:endParaRPr lang="tr-TR"/>
          </a:p>
        </p:txBody>
      </p:sp>
      <p:sp>
        <p:nvSpPr>
          <p:cNvPr id="31747" name="Rectangle 62"/>
          <p:cNvSpPr>
            <a:spLocks noChangeArrowheads="1"/>
          </p:cNvSpPr>
          <p:nvPr/>
        </p:nvSpPr>
        <p:spPr bwMode="auto">
          <a:xfrm>
            <a:off x="541338" y="484188"/>
            <a:ext cx="9144000" cy="0"/>
          </a:xfrm>
          <a:prstGeom prst="rect">
            <a:avLst/>
          </a:prstGeom>
          <a:noFill/>
          <a:ln w="9525">
            <a:noFill/>
            <a:miter lim="800000"/>
            <a:headEnd/>
            <a:tailEnd/>
          </a:ln>
        </p:spPr>
        <p:txBody>
          <a:bodyPr wrap="none" anchor="ctr">
            <a:spAutoFit/>
          </a:bodyPr>
          <a:lstStyle/>
          <a:p>
            <a:r>
              <a:rPr lang="en-US" sz="1100">
                <a:cs typeface="Times New Roman" pitchFamily="18" charset="0"/>
              </a:rPr>
              <a:t/>
            </a:r>
            <a:br>
              <a:rPr lang="en-US" sz="1100">
                <a:cs typeface="Times New Roman" pitchFamily="18" charset="0"/>
              </a:rPr>
            </a:br>
            <a:endParaRPr lang="en-US"/>
          </a:p>
        </p:txBody>
      </p:sp>
      <p:sp>
        <p:nvSpPr>
          <p:cNvPr id="31748" name="Rectangle 69"/>
          <p:cNvSpPr>
            <a:spLocks noChangeArrowheads="1"/>
          </p:cNvSpPr>
          <p:nvPr/>
        </p:nvSpPr>
        <p:spPr bwMode="auto">
          <a:xfrm>
            <a:off x="250825" y="1384300"/>
            <a:ext cx="8497888" cy="2832100"/>
          </a:xfrm>
          <a:prstGeom prst="rect">
            <a:avLst/>
          </a:prstGeom>
          <a:noFill/>
          <a:ln w="9525">
            <a:noFill/>
            <a:miter lim="800000"/>
            <a:headEnd/>
            <a:tailEnd/>
          </a:ln>
        </p:spPr>
        <p:txBody>
          <a:bodyPr anchor="ctr">
            <a:spAutoFit/>
          </a:bodyPr>
          <a:lstStyle/>
          <a:p>
            <a:pPr>
              <a:tabLst>
                <a:tab pos="4732338" algn="l"/>
              </a:tabLst>
            </a:pPr>
            <a:endParaRPr lang="en-US" sz="3200">
              <a:solidFill>
                <a:srgbClr val="000000"/>
              </a:solidFill>
              <a:cs typeface="Times New Roman" pitchFamily="18" charset="0"/>
            </a:endParaRPr>
          </a:p>
          <a:p>
            <a:pPr eaLnBrk="0" hangingPunct="0">
              <a:tabLst>
                <a:tab pos="4732338" algn="l"/>
              </a:tabLst>
            </a:pPr>
            <a:r>
              <a:rPr lang="en-US" sz="3200">
                <a:solidFill>
                  <a:srgbClr val="000000"/>
                </a:solidFill>
                <a:cs typeface="Times New Roman" pitchFamily="18" charset="0"/>
              </a:rPr>
              <a:t> </a:t>
            </a:r>
            <a:endParaRPr lang="tr-TR" sz="3200">
              <a:solidFill>
                <a:srgbClr val="000000"/>
              </a:solidFill>
              <a:cs typeface="Times New Roman" pitchFamily="18" charset="0"/>
            </a:endParaRPr>
          </a:p>
          <a:p>
            <a:pPr eaLnBrk="0" hangingPunct="0">
              <a:tabLst>
                <a:tab pos="4732338" algn="l"/>
              </a:tabLst>
            </a:pPr>
            <a:r>
              <a:rPr lang="en-US" sz="3200" b="1">
                <a:solidFill>
                  <a:srgbClr val="FF0000"/>
                </a:solidFill>
                <a:cs typeface="Times New Roman" pitchFamily="18" charset="0"/>
              </a:rPr>
              <a:t>Nüfusun Dağılışını Etkileyen Faktörler</a:t>
            </a:r>
            <a:endParaRPr lang="tr-TR" sz="3200">
              <a:solidFill>
                <a:srgbClr val="FF0000"/>
              </a:solidFill>
            </a:endParaRPr>
          </a:p>
          <a:p>
            <a:pPr eaLnBrk="0" hangingPunct="0">
              <a:tabLst>
                <a:tab pos="4732338" algn="l"/>
              </a:tabLst>
            </a:pPr>
            <a:r>
              <a:rPr lang="tr-TR" sz="3200">
                <a:solidFill>
                  <a:srgbClr val="FF0000"/>
                </a:solidFill>
              </a:rPr>
              <a:t>                   </a:t>
            </a:r>
          </a:p>
          <a:p>
            <a:pPr eaLnBrk="0" hangingPunct="0">
              <a:tabLst>
                <a:tab pos="4732338" algn="l"/>
              </a:tabLst>
            </a:pPr>
            <a:r>
              <a:rPr lang="en-US" sz="3200">
                <a:solidFill>
                  <a:srgbClr val="FF0000"/>
                </a:solidFill>
              </a:rPr>
              <a:t>Doğal Faktörler</a:t>
            </a:r>
            <a:r>
              <a:rPr lang="en-US">
                <a:solidFill>
                  <a:srgbClr val="000000"/>
                </a:solidFill>
              </a:rPr>
              <a:t>	</a:t>
            </a:r>
            <a:endParaRPr lang="tr-TR"/>
          </a:p>
          <a:p>
            <a:pPr eaLnBrk="0" hangingPunct="0">
              <a:tabLst>
                <a:tab pos="4732338" algn="l"/>
              </a:tabLst>
            </a:pPr>
            <a:endParaRPr lang="tr-TR"/>
          </a:p>
        </p:txBody>
      </p:sp>
      <p:sp>
        <p:nvSpPr>
          <p:cNvPr id="31749" name="Rectangle 74"/>
          <p:cNvSpPr>
            <a:spLocks noChangeArrowheads="1"/>
          </p:cNvSpPr>
          <p:nvPr/>
        </p:nvSpPr>
        <p:spPr bwMode="auto">
          <a:xfrm>
            <a:off x="-69850" y="1604963"/>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388" y="387350"/>
            <a:ext cx="8785225" cy="4524375"/>
          </a:xfrm>
          <a:prstGeom prst="rect">
            <a:avLst/>
          </a:prstGeom>
          <a:noFill/>
          <a:ln w="9525">
            <a:noFill/>
            <a:miter lim="800000"/>
            <a:headEnd/>
            <a:tailEnd/>
          </a:ln>
        </p:spPr>
        <p:txBody>
          <a:bodyPr anchor="ctr">
            <a:spAutoFit/>
          </a:bodyPr>
          <a:lstStyle/>
          <a:p>
            <a:pPr indent="457200" algn="ctr"/>
            <a:r>
              <a:rPr lang="en-US" sz="3200" b="1">
                <a:solidFill>
                  <a:srgbClr val="FF0000"/>
                </a:solidFill>
                <a:cs typeface="Times New Roman" pitchFamily="18" charset="0"/>
              </a:rPr>
              <a:t>HARİTAYI TANIYORUM </a:t>
            </a:r>
            <a:endParaRPr lang="tr-TR" sz="3200" b="1">
              <a:solidFill>
                <a:srgbClr val="FF0000"/>
              </a:solidFill>
              <a:cs typeface="Times New Roman" pitchFamily="18" charset="0"/>
            </a:endParaRPr>
          </a:p>
          <a:p>
            <a:pPr indent="457200" algn="ctr"/>
            <a:r>
              <a:rPr lang="en-US" sz="3200" b="1">
                <a:solidFill>
                  <a:srgbClr val="FF0000"/>
                </a:solidFill>
                <a:cs typeface="Times New Roman" pitchFamily="18" charset="0"/>
              </a:rPr>
              <a:t>(3.ünite 1.kazanım)</a:t>
            </a:r>
            <a:endParaRPr lang="tr-TR" sz="3200">
              <a:solidFill>
                <a:srgbClr val="FF0000"/>
              </a:solidFill>
            </a:endParaRPr>
          </a:p>
          <a:p>
            <a:pPr indent="457200" eaLnBrk="0" hangingPunct="0"/>
            <a:r>
              <a:rPr lang="en-US" sz="3200" b="1">
                <a:solidFill>
                  <a:srgbClr val="FF0000"/>
                </a:solidFill>
                <a:cs typeface="Times New Roman" pitchFamily="18" charset="0"/>
              </a:rPr>
              <a:t>Harita: </a:t>
            </a:r>
            <a:r>
              <a:rPr lang="en-US" sz="3200">
                <a:solidFill>
                  <a:srgbClr val="000000"/>
                </a:solidFill>
                <a:cs typeface="Times New Roman" pitchFamily="18" charset="0"/>
              </a:rPr>
              <a:t>Yeryüzünün tamamını veya bir kısmının </a:t>
            </a:r>
            <a:r>
              <a:rPr lang="en-US" sz="3200" b="1">
                <a:solidFill>
                  <a:srgbClr val="000000"/>
                </a:solidFill>
                <a:cs typeface="Times New Roman" pitchFamily="18" charset="0"/>
              </a:rPr>
              <a:t>belli oranda küçültülerek kağıda</a:t>
            </a:r>
            <a:r>
              <a:rPr lang="tr-TR" sz="3200"/>
              <a:t> </a:t>
            </a:r>
            <a:r>
              <a:rPr lang="en-US" sz="3200">
                <a:solidFill>
                  <a:srgbClr val="000000"/>
                </a:solidFill>
              </a:rPr>
              <a:t>çizilmesidir.</a:t>
            </a:r>
            <a:endParaRPr lang="tr-TR" sz="3200"/>
          </a:p>
          <a:p>
            <a:pPr indent="457200" eaLnBrk="0" hangingPunct="0"/>
            <a:r>
              <a:rPr lang="en-US" sz="3200" b="1">
                <a:solidFill>
                  <a:srgbClr val="FF0000"/>
                </a:solidFill>
                <a:cs typeface="Times New Roman" pitchFamily="18" charset="0"/>
              </a:rPr>
              <a:t>Harita İşaretleri (Lejant): </a:t>
            </a:r>
            <a:r>
              <a:rPr lang="en-US" sz="3200">
                <a:solidFill>
                  <a:srgbClr val="000000"/>
                </a:solidFill>
                <a:cs typeface="Times New Roman" pitchFamily="18" charset="0"/>
              </a:rPr>
              <a:t>Haritaların sağ alt köşesinde renklerin hangi yükselti ve derinlikleri gösterdiğini belirten işaretlere </a:t>
            </a:r>
            <a:r>
              <a:rPr lang="en-US" sz="3200">
                <a:solidFill>
                  <a:srgbClr val="FF0000"/>
                </a:solidFill>
                <a:cs typeface="Times New Roman" pitchFamily="18" charset="0"/>
              </a:rPr>
              <a:t>lejant </a:t>
            </a:r>
            <a:r>
              <a:rPr lang="en-US" sz="3200">
                <a:solidFill>
                  <a:srgbClr val="000000"/>
                </a:solidFill>
                <a:cs typeface="Times New Roman" pitchFamily="18" charset="0"/>
              </a:rPr>
              <a:t>denir.</a:t>
            </a:r>
            <a:endParaRPr lang="tr-TR" sz="3200"/>
          </a:p>
          <a:p>
            <a:pPr indent="457200" eaLnBrk="0" hangingPunct="0"/>
            <a:endParaRPr lang="en-US" sz="3200"/>
          </a:p>
        </p:txBody>
      </p:sp>
      <p:pic>
        <p:nvPicPr>
          <p:cNvPr id="14338" name="Picture 2" descr="https://journals.openedition.org/echogeo/docannexe/image/12481/img-1-small480.jpg"/>
          <p:cNvPicPr>
            <a:picLocks noChangeAspect="1" noChangeArrowheads="1"/>
          </p:cNvPicPr>
          <p:nvPr/>
        </p:nvPicPr>
        <p:blipFill>
          <a:blip r:embed="rId2" cstate="print"/>
          <a:srcRect/>
          <a:stretch>
            <a:fillRect/>
          </a:stretch>
        </p:blipFill>
        <p:spPr bwMode="auto">
          <a:xfrm>
            <a:off x="1692275" y="4365625"/>
            <a:ext cx="5832475" cy="2239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3"/>
          <p:cNvGrpSpPr>
            <a:grpSpLocks/>
          </p:cNvGrpSpPr>
          <p:nvPr/>
        </p:nvGrpSpPr>
        <p:grpSpPr bwMode="auto">
          <a:xfrm>
            <a:off x="117475" y="1133475"/>
            <a:ext cx="8764588" cy="3644900"/>
            <a:chOff x="5085" y="1349"/>
            <a:chExt cx="6602" cy="1801"/>
          </a:xfrm>
        </p:grpSpPr>
        <p:sp>
          <p:nvSpPr>
            <p:cNvPr id="32771" name="Line 54"/>
            <p:cNvSpPr>
              <a:spLocks noChangeShapeType="1"/>
            </p:cNvSpPr>
            <p:nvPr/>
          </p:nvSpPr>
          <p:spPr bwMode="auto">
            <a:xfrm>
              <a:off x="5696" y="1381"/>
              <a:ext cx="0" cy="530"/>
            </a:xfrm>
            <a:prstGeom prst="line">
              <a:avLst/>
            </a:prstGeom>
            <a:noFill/>
            <a:ln w="25400">
              <a:solidFill>
                <a:srgbClr val="CC0099"/>
              </a:solidFill>
              <a:round/>
              <a:headEnd/>
              <a:tailEnd/>
            </a:ln>
          </p:spPr>
          <p:txBody>
            <a:bodyPr/>
            <a:lstStyle/>
            <a:p>
              <a:endParaRPr lang="tr-TR"/>
            </a:p>
          </p:txBody>
        </p:sp>
        <p:sp>
          <p:nvSpPr>
            <p:cNvPr id="32772" name="Freeform 53"/>
            <p:cNvSpPr>
              <a:spLocks/>
            </p:cNvSpPr>
            <p:nvPr/>
          </p:nvSpPr>
          <p:spPr bwMode="auto">
            <a:xfrm>
              <a:off x="5636" y="189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73" name="Freeform 52"/>
            <p:cNvSpPr>
              <a:spLocks/>
            </p:cNvSpPr>
            <p:nvPr/>
          </p:nvSpPr>
          <p:spPr bwMode="auto">
            <a:xfrm>
              <a:off x="5085" y="2072"/>
              <a:ext cx="1065" cy="1078"/>
            </a:xfrm>
            <a:custGeom>
              <a:avLst/>
              <a:gdLst>
                <a:gd name="T0" fmla="*/ 888 w 1065"/>
                <a:gd name="T1" fmla="*/ 0 h 1078"/>
                <a:gd name="T2" fmla="*/ 178 w 1065"/>
                <a:gd name="T3" fmla="*/ 0 h 1078"/>
                <a:gd name="T4" fmla="*/ 108 w 1065"/>
                <a:gd name="T5" fmla="*/ 14 h 1078"/>
                <a:gd name="T6" fmla="*/ 52 w 1065"/>
                <a:gd name="T7" fmla="*/ 52 h 1078"/>
                <a:gd name="T8" fmla="*/ 14 w 1065"/>
                <a:gd name="T9" fmla="*/ 108 h 1078"/>
                <a:gd name="T10" fmla="*/ 0 w 1065"/>
                <a:gd name="T11" fmla="*/ 177 h 1078"/>
                <a:gd name="T12" fmla="*/ 0 w 1065"/>
                <a:gd name="T13" fmla="*/ 900 h 1078"/>
                <a:gd name="T14" fmla="*/ 14 w 1065"/>
                <a:gd name="T15" fmla="*/ 969 h 1078"/>
                <a:gd name="T16" fmla="*/ 52 w 1065"/>
                <a:gd name="T17" fmla="*/ 1026 h 1078"/>
                <a:gd name="T18" fmla="*/ 108 w 1065"/>
                <a:gd name="T19" fmla="*/ 1064 h 1078"/>
                <a:gd name="T20" fmla="*/ 178 w 1065"/>
                <a:gd name="T21" fmla="*/ 1078 h 1078"/>
                <a:gd name="T22" fmla="*/ 888 w 1065"/>
                <a:gd name="T23" fmla="*/ 1078 h 1078"/>
                <a:gd name="T24" fmla="*/ 957 w 1065"/>
                <a:gd name="T25" fmla="*/ 1064 h 1078"/>
                <a:gd name="T26" fmla="*/ 1013 w 1065"/>
                <a:gd name="T27" fmla="*/ 1026 h 1078"/>
                <a:gd name="T28" fmla="*/ 1051 w 1065"/>
                <a:gd name="T29" fmla="*/ 969 h 1078"/>
                <a:gd name="T30" fmla="*/ 1065 w 1065"/>
                <a:gd name="T31" fmla="*/ 900 h 1078"/>
                <a:gd name="T32" fmla="*/ 1065 w 1065"/>
                <a:gd name="T33" fmla="*/ 177 h 1078"/>
                <a:gd name="T34" fmla="*/ 1051 w 1065"/>
                <a:gd name="T35" fmla="*/ 108 h 1078"/>
                <a:gd name="T36" fmla="*/ 1013 w 1065"/>
                <a:gd name="T37" fmla="*/ 52 h 1078"/>
                <a:gd name="T38" fmla="*/ 957 w 1065"/>
                <a:gd name="T39" fmla="*/ 14 h 1078"/>
                <a:gd name="T40" fmla="*/ 888 w 1065"/>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078"/>
                <a:gd name="T65" fmla="*/ 1065 w 1065"/>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078">
                  <a:moveTo>
                    <a:pt x="888" y="0"/>
                  </a:moveTo>
                  <a:lnTo>
                    <a:pt x="178" y="0"/>
                  </a:lnTo>
                  <a:lnTo>
                    <a:pt x="108" y="14"/>
                  </a:lnTo>
                  <a:lnTo>
                    <a:pt x="52" y="52"/>
                  </a:lnTo>
                  <a:lnTo>
                    <a:pt x="14" y="108"/>
                  </a:lnTo>
                  <a:lnTo>
                    <a:pt x="0" y="177"/>
                  </a:lnTo>
                  <a:lnTo>
                    <a:pt x="0" y="900"/>
                  </a:lnTo>
                  <a:lnTo>
                    <a:pt x="14" y="969"/>
                  </a:lnTo>
                  <a:lnTo>
                    <a:pt x="52" y="1026"/>
                  </a:lnTo>
                  <a:lnTo>
                    <a:pt x="108" y="1064"/>
                  </a:lnTo>
                  <a:lnTo>
                    <a:pt x="178" y="1078"/>
                  </a:lnTo>
                  <a:lnTo>
                    <a:pt x="888" y="1078"/>
                  </a:lnTo>
                  <a:lnTo>
                    <a:pt x="957" y="1064"/>
                  </a:lnTo>
                  <a:lnTo>
                    <a:pt x="1013" y="1026"/>
                  </a:lnTo>
                  <a:lnTo>
                    <a:pt x="1051" y="969"/>
                  </a:lnTo>
                  <a:lnTo>
                    <a:pt x="1065" y="900"/>
                  </a:lnTo>
                  <a:lnTo>
                    <a:pt x="1065" y="177"/>
                  </a:lnTo>
                  <a:lnTo>
                    <a:pt x="1051" y="108"/>
                  </a:lnTo>
                  <a:lnTo>
                    <a:pt x="1013" y="52"/>
                  </a:lnTo>
                  <a:lnTo>
                    <a:pt x="957" y="14"/>
                  </a:lnTo>
                  <a:lnTo>
                    <a:pt x="888" y="0"/>
                  </a:lnTo>
                  <a:close/>
                </a:path>
              </a:pathLst>
            </a:custGeom>
            <a:solidFill>
              <a:srgbClr val="CCECFF"/>
            </a:solidFill>
            <a:ln w="9525">
              <a:noFill/>
              <a:round/>
              <a:headEnd/>
              <a:tailEnd/>
            </a:ln>
          </p:spPr>
          <p:txBody>
            <a:bodyPr/>
            <a:lstStyle/>
            <a:p>
              <a:endParaRPr lang="tr-TR"/>
            </a:p>
          </p:txBody>
        </p:sp>
        <p:sp>
          <p:nvSpPr>
            <p:cNvPr id="32774" name="Freeform 51"/>
            <p:cNvSpPr>
              <a:spLocks/>
            </p:cNvSpPr>
            <p:nvPr/>
          </p:nvSpPr>
          <p:spPr bwMode="auto">
            <a:xfrm>
              <a:off x="5085" y="2072"/>
              <a:ext cx="1065" cy="1078"/>
            </a:xfrm>
            <a:custGeom>
              <a:avLst/>
              <a:gdLst>
                <a:gd name="T0" fmla="*/ 178 w 1065"/>
                <a:gd name="T1" fmla="*/ 0 h 1078"/>
                <a:gd name="T2" fmla="*/ 108 w 1065"/>
                <a:gd name="T3" fmla="*/ 14 h 1078"/>
                <a:gd name="T4" fmla="*/ 52 w 1065"/>
                <a:gd name="T5" fmla="*/ 52 h 1078"/>
                <a:gd name="T6" fmla="*/ 14 w 1065"/>
                <a:gd name="T7" fmla="*/ 108 h 1078"/>
                <a:gd name="T8" fmla="*/ 0 w 1065"/>
                <a:gd name="T9" fmla="*/ 177 h 1078"/>
                <a:gd name="T10" fmla="*/ 0 w 1065"/>
                <a:gd name="T11" fmla="*/ 900 h 1078"/>
                <a:gd name="T12" fmla="*/ 14 w 1065"/>
                <a:gd name="T13" fmla="*/ 969 h 1078"/>
                <a:gd name="T14" fmla="*/ 52 w 1065"/>
                <a:gd name="T15" fmla="*/ 1026 h 1078"/>
                <a:gd name="T16" fmla="*/ 108 w 1065"/>
                <a:gd name="T17" fmla="*/ 1064 h 1078"/>
                <a:gd name="T18" fmla="*/ 178 w 1065"/>
                <a:gd name="T19" fmla="*/ 1078 h 1078"/>
                <a:gd name="T20" fmla="*/ 888 w 1065"/>
                <a:gd name="T21" fmla="*/ 1078 h 1078"/>
                <a:gd name="T22" fmla="*/ 957 w 1065"/>
                <a:gd name="T23" fmla="*/ 1064 h 1078"/>
                <a:gd name="T24" fmla="*/ 1013 w 1065"/>
                <a:gd name="T25" fmla="*/ 1026 h 1078"/>
                <a:gd name="T26" fmla="*/ 1051 w 1065"/>
                <a:gd name="T27" fmla="*/ 969 h 1078"/>
                <a:gd name="T28" fmla="*/ 1065 w 1065"/>
                <a:gd name="T29" fmla="*/ 900 h 1078"/>
                <a:gd name="T30" fmla="*/ 1065 w 1065"/>
                <a:gd name="T31" fmla="*/ 177 h 1078"/>
                <a:gd name="T32" fmla="*/ 1051 w 1065"/>
                <a:gd name="T33" fmla="*/ 108 h 1078"/>
                <a:gd name="T34" fmla="*/ 1013 w 1065"/>
                <a:gd name="T35" fmla="*/ 52 h 1078"/>
                <a:gd name="T36" fmla="*/ 957 w 1065"/>
                <a:gd name="T37" fmla="*/ 14 h 1078"/>
                <a:gd name="T38" fmla="*/ 888 w 1065"/>
                <a:gd name="T39" fmla="*/ 0 h 1078"/>
                <a:gd name="T40" fmla="*/ 178 w 1065"/>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078"/>
                <a:gd name="T65" fmla="*/ 1065 w 1065"/>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078">
                  <a:moveTo>
                    <a:pt x="178" y="0"/>
                  </a:moveTo>
                  <a:lnTo>
                    <a:pt x="108" y="14"/>
                  </a:lnTo>
                  <a:lnTo>
                    <a:pt x="52" y="52"/>
                  </a:lnTo>
                  <a:lnTo>
                    <a:pt x="14" y="108"/>
                  </a:lnTo>
                  <a:lnTo>
                    <a:pt x="0" y="177"/>
                  </a:lnTo>
                  <a:lnTo>
                    <a:pt x="0" y="900"/>
                  </a:lnTo>
                  <a:lnTo>
                    <a:pt x="14" y="969"/>
                  </a:lnTo>
                  <a:lnTo>
                    <a:pt x="52" y="1026"/>
                  </a:lnTo>
                  <a:lnTo>
                    <a:pt x="108" y="1064"/>
                  </a:lnTo>
                  <a:lnTo>
                    <a:pt x="178" y="1078"/>
                  </a:lnTo>
                  <a:lnTo>
                    <a:pt x="888" y="1078"/>
                  </a:lnTo>
                  <a:lnTo>
                    <a:pt x="957" y="1064"/>
                  </a:lnTo>
                  <a:lnTo>
                    <a:pt x="1013" y="1026"/>
                  </a:lnTo>
                  <a:lnTo>
                    <a:pt x="1051" y="969"/>
                  </a:lnTo>
                  <a:lnTo>
                    <a:pt x="1065" y="900"/>
                  </a:lnTo>
                  <a:lnTo>
                    <a:pt x="1065" y="177"/>
                  </a:lnTo>
                  <a:lnTo>
                    <a:pt x="1051" y="108"/>
                  </a:lnTo>
                  <a:lnTo>
                    <a:pt x="1013" y="52"/>
                  </a:lnTo>
                  <a:lnTo>
                    <a:pt x="957" y="14"/>
                  </a:lnTo>
                  <a:lnTo>
                    <a:pt x="888" y="0"/>
                  </a:lnTo>
                  <a:lnTo>
                    <a:pt x="178" y="0"/>
                  </a:lnTo>
                  <a:close/>
                </a:path>
              </a:pathLst>
            </a:custGeom>
            <a:noFill/>
            <a:ln w="9525">
              <a:solidFill>
                <a:srgbClr val="000000"/>
              </a:solidFill>
              <a:round/>
              <a:headEnd/>
              <a:tailEnd/>
            </a:ln>
          </p:spPr>
          <p:txBody>
            <a:bodyPr/>
            <a:lstStyle/>
            <a:p>
              <a:endParaRPr lang="tr-TR"/>
            </a:p>
          </p:txBody>
        </p:sp>
        <p:sp>
          <p:nvSpPr>
            <p:cNvPr id="32775" name="Freeform 50"/>
            <p:cNvSpPr>
              <a:spLocks/>
            </p:cNvSpPr>
            <p:nvPr/>
          </p:nvSpPr>
          <p:spPr bwMode="auto">
            <a:xfrm>
              <a:off x="6176" y="2087"/>
              <a:ext cx="1037" cy="1063"/>
            </a:xfrm>
            <a:custGeom>
              <a:avLst/>
              <a:gdLst>
                <a:gd name="T0" fmla="*/ 864 w 1037"/>
                <a:gd name="T1" fmla="*/ 0 h 1063"/>
                <a:gd name="T2" fmla="*/ 173 w 1037"/>
                <a:gd name="T3" fmla="*/ 0 h 1063"/>
                <a:gd name="T4" fmla="*/ 106 w 1037"/>
                <a:gd name="T5" fmla="*/ 13 h 1063"/>
                <a:gd name="T6" fmla="*/ 51 w 1037"/>
                <a:gd name="T7" fmla="*/ 50 h 1063"/>
                <a:gd name="T8" fmla="*/ 14 w 1037"/>
                <a:gd name="T9" fmla="*/ 105 h 1063"/>
                <a:gd name="T10" fmla="*/ 0 w 1037"/>
                <a:gd name="T11" fmla="*/ 172 h 1063"/>
                <a:gd name="T12" fmla="*/ 0 w 1037"/>
                <a:gd name="T13" fmla="*/ 890 h 1063"/>
                <a:gd name="T14" fmla="*/ 14 w 1037"/>
                <a:gd name="T15" fmla="*/ 957 h 1063"/>
                <a:gd name="T16" fmla="*/ 51 w 1037"/>
                <a:gd name="T17" fmla="*/ 1012 h 1063"/>
                <a:gd name="T18" fmla="*/ 106 w 1037"/>
                <a:gd name="T19" fmla="*/ 1049 h 1063"/>
                <a:gd name="T20" fmla="*/ 173 w 1037"/>
                <a:gd name="T21" fmla="*/ 1063 h 1063"/>
                <a:gd name="T22" fmla="*/ 864 w 1037"/>
                <a:gd name="T23" fmla="*/ 1063 h 1063"/>
                <a:gd name="T24" fmla="*/ 931 w 1037"/>
                <a:gd name="T25" fmla="*/ 1049 h 1063"/>
                <a:gd name="T26" fmla="*/ 986 w 1037"/>
                <a:gd name="T27" fmla="*/ 1012 h 1063"/>
                <a:gd name="T28" fmla="*/ 1023 w 1037"/>
                <a:gd name="T29" fmla="*/ 957 h 1063"/>
                <a:gd name="T30" fmla="*/ 1037 w 1037"/>
                <a:gd name="T31" fmla="*/ 890 h 1063"/>
                <a:gd name="T32" fmla="*/ 1037 w 1037"/>
                <a:gd name="T33" fmla="*/ 172 h 1063"/>
                <a:gd name="T34" fmla="*/ 1023 w 1037"/>
                <a:gd name="T35" fmla="*/ 105 h 1063"/>
                <a:gd name="T36" fmla="*/ 986 w 1037"/>
                <a:gd name="T37" fmla="*/ 50 h 1063"/>
                <a:gd name="T38" fmla="*/ 931 w 1037"/>
                <a:gd name="T39" fmla="*/ 13 h 1063"/>
                <a:gd name="T40" fmla="*/ 864 w 1037"/>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63"/>
                <a:gd name="T65" fmla="*/ 1037 w 1037"/>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63">
                  <a:moveTo>
                    <a:pt x="864" y="0"/>
                  </a:moveTo>
                  <a:lnTo>
                    <a:pt x="173" y="0"/>
                  </a:lnTo>
                  <a:lnTo>
                    <a:pt x="106" y="13"/>
                  </a:lnTo>
                  <a:lnTo>
                    <a:pt x="51" y="50"/>
                  </a:lnTo>
                  <a:lnTo>
                    <a:pt x="14" y="105"/>
                  </a:lnTo>
                  <a:lnTo>
                    <a:pt x="0" y="172"/>
                  </a:lnTo>
                  <a:lnTo>
                    <a:pt x="0" y="890"/>
                  </a:lnTo>
                  <a:lnTo>
                    <a:pt x="14" y="957"/>
                  </a:lnTo>
                  <a:lnTo>
                    <a:pt x="51" y="1012"/>
                  </a:lnTo>
                  <a:lnTo>
                    <a:pt x="106" y="1049"/>
                  </a:lnTo>
                  <a:lnTo>
                    <a:pt x="173" y="1063"/>
                  </a:lnTo>
                  <a:lnTo>
                    <a:pt x="864" y="1063"/>
                  </a:lnTo>
                  <a:lnTo>
                    <a:pt x="931" y="1049"/>
                  </a:lnTo>
                  <a:lnTo>
                    <a:pt x="986" y="1012"/>
                  </a:lnTo>
                  <a:lnTo>
                    <a:pt x="1023" y="957"/>
                  </a:lnTo>
                  <a:lnTo>
                    <a:pt x="1037" y="890"/>
                  </a:lnTo>
                  <a:lnTo>
                    <a:pt x="1037" y="172"/>
                  </a:lnTo>
                  <a:lnTo>
                    <a:pt x="1023" y="105"/>
                  </a:lnTo>
                  <a:lnTo>
                    <a:pt x="986" y="50"/>
                  </a:lnTo>
                  <a:lnTo>
                    <a:pt x="931" y="13"/>
                  </a:lnTo>
                  <a:lnTo>
                    <a:pt x="864" y="0"/>
                  </a:lnTo>
                  <a:close/>
                </a:path>
              </a:pathLst>
            </a:custGeom>
            <a:solidFill>
              <a:srgbClr val="CCFF99"/>
            </a:solidFill>
            <a:ln w="9525">
              <a:noFill/>
              <a:round/>
              <a:headEnd/>
              <a:tailEnd/>
            </a:ln>
          </p:spPr>
          <p:txBody>
            <a:bodyPr/>
            <a:lstStyle/>
            <a:p>
              <a:endParaRPr lang="tr-TR"/>
            </a:p>
          </p:txBody>
        </p:sp>
        <p:sp>
          <p:nvSpPr>
            <p:cNvPr id="32776" name="Line 49"/>
            <p:cNvSpPr>
              <a:spLocks noChangeShapeType="1"/>
            </p:cNvSpPr>
            <p:nvPr/>
          </p:nvSpPr>
          <p:spPr bwMode="auto">
            <a:xfrm>
              <a:off x="6806" y="1381"/>
              <a:ext cx="1" cy="530"/>
            </a:xfrm>
            <a:prstGeom prst="line">
              <a:avLst/>
            </a:prstGeom>
            <a:noFill/>
            <a:ln w="25400">
              <a:solidFill>
                <a:srgbClr val="CC0099"/>
              </a:solidFill>
              <a:round/>
              <a:headEnd/>
              <a:tailEnd/>
            </a:ln>
          </p:spPr>
          <p:txBody>
            <a:bodyPr/>
            <a:lstStyle/>
            <a:p>
              <a:endParaRPr lang="tr-TR"/>
            </a:p>
          </p:txBody>
        </p:sp>
        <p:sp>
          <p:nvSpPr>
            <p:cNvPr id="32777" name="Freeform 48"/>
            <p:cNvSpPr>
              <a:spLocks/>
            </p:cNvSpPr>
            <p:nvPr/>
          </p:nvSpPr>
          <p:spPr bwMode="auto">
            <a:xfrm>
              <a:off x="6746" y="1890"/>
              <a:ext cx="120" cy="121"/>
            </a:xfrm>
            <a:custGeom>
              <a:avLst/>
              <a:gdLst>
                <a:gd name="T0" fmla="*/ 120 w 120"/>
                <a:gd name="T1" fmla="*/ 0 h 121"/>
                <a:gd name="T2" fmla="*/ 0 w 120"/>
                <a:gd name="T3" fmla="*/ 0 h 121"/>
                <a:gd name="T4" fmla="*/ 60 w 120"/>
                <a:gd name="T5" fmla="*/ 120 h 121"/>
                <a:gd name="T6" fmla="*/ 120 w 120"/>
                <a:gd name="T7" fmla="*/ 0 h 121"/>
                <a:gd name="T8" fmla="*/ 0 60000 65536"/>
                <a:gd name="T9" fmla="*/ 0 60000 65536"/>
                <a:gd name="T10" fmla="*/ 0 60000 65536"/>
                <a:gd name="T11" fmla="*/ 0 60000 65536"/>
                <a:gd name="T12" fmla="*/ 0 w 120"/>
                <a:gd name="T13" fmla="*/ 0 h 121"/>
                <a:gd name="T14" fmla="*/ 120 w 120"/>
                <a:gd name="T15" fmla="*/ 121 h 121"/>
              </a:gdLst>
              <a:ahLst/>
              <a:cxnLst>
                <a:cxn ang="T8">
                  <a:pos x="T0" y="T1"/>
                </a:cxn>
                <a:cxn ang="T9">
                  <a:pos x="T2" y="T3"/>
                </a:cxn>
                <a:cxn ang="T10">
                  <a:pos x="T4" y="T5"/>
                </a:cxn>
                <a:cxn ang="T11">
                  <a:pos x="T6" y="T7"/>
                </a:cxn>
              </a:cxnLst>
              <a:rect l="T12" t="T13" r="T14" b="T15"/>
              <a:pathLst>
                <a:path w="120" h="121">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78" name="Freeform 47"/>
            <p:cNvSpPr>
              <a:spLocks/>
            </p:cNvSpPr>
            <p:nvPr/>
          </p:nvSpPr>
          <p:spPr bwMode="auto">
            <a:xfrm>
              <a:off x="6176" y="2087"/>
              <a:ext cx="1037" cy="1063"/>
            </a:xfrm>
            <a:custGeom>
              <a:avLst/>
              <a:gdLst>
                <a:gd name="T0" fmla="*/ 173 w 1037"/>
                <a:gd name="T1" fmla="*/ 0 h 1063"/>
                <a:gd name="T2" fmla="*/ 106 w 1037"/>
                <a:gd name="T3" fmla="*/ 13 h 1063"/>
                <a:gd name="T4" fmla="*/ 51 w 1037"/>
                <a:gd name="T5" fmla="*/ 50 h 1063"/>
                <a:gd name="T6" fmla="*/ 14 w 1037"/>
                <a:gd name="T7" fmla="*/ 105 h 1063"/>
                <a:gd name="T8" fmla="*/ 0 w 1037"/>
                <a:gd name="T9" fmla="*/ 172 h 1063"/>
                <a:gd name="T10" fmla="*/ 0 w 1037"/>
                <a:gd name="T11" fmla="*/ 890 h 1063"/>
                <a:gd name="T12" fmla="*/ 14 w 1037"/>
                <a:gd name="T13" fmla="*/ 957 h 1063"/>
                <a:gd name="T14" fmla="*/ 51 w 1037"/>
                <a:gd name="T15" fmla="*/ 1012 h 1063"/>
                <a:gd name="T16" fmla="*/ 106 w 1037"/>
                <a:gd name="T17" fmla="*/ 1049 h 1063"/>
                <a:gd name="T18" fmla="*/ 173 w 1037"/>
                <a:gd name="T19" fmla="*/ 1063 h 1063"/>
                <a:gd name="T20" fmla="*/ 864 w 1037"/>
                <a:gd name="T21" fmla="*/ 1063 h 1063"/>
                <a:gd name="T22" fmla="*/ 931 w 1037"/>
                <a:gd name="T23" fmla="*/ 1049 h 1063"/>
                <a:gd name="T24" fmla="*/ 986 w 1037"/>
                <a:gd name="T25" fmla="*/ 1012 h 1063"/>
                <a:gd name="T26" fmla="*/ 1023 w 1037"/>
                <a:gd name="T27" fmla="*/ 957 h 1063"/>
                <a:gd name="T28" fmla="*/ 1037 w 1037"/>
                <a:gd name="T29" fmla="*/ 890 h 1063"/>
                <a:gd name="T30" fmla="*/ 1037 w 1037"/>
                <a:gd name="T31" fmla="*/ 172 h 1063"/>
                <a:gd name="T32" fmla="*/ 1023 w 1037"/>
                <a:gd name="T33" fmla="*/ 105 h 1063"/>
                <a:gd name="T34" fmla="*/ 986 w 1037"/>
                <a:gd name="T35" fmla="*/ 50 h 1063"/>
                <a:gd name="T36" fmla="*/ 931 w 1037"/>
                <a:gd name="T37" fmla="*/ 13 h 1063"/>
                <a:gd name="T38" fmla="*/ 864 w 1037"/>
                <a:gd name="T39" fmla="*/ 0 h 1063"/>
                <a:gd name="T40" fmla="*/ 173 w 1037"/>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63"/>
                <a:gd name="T65" fmla="*/ 1037 w 1037"/>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63">
                  <a:moveTo>
                    <a:pt x="173" y="0"/>
                  </a:moveTo>
                  <a:lnTo>
                    <a:pt x="106" y="13"/>
                  </a:lnTo>
                  <a:lnTo>
                    <a:pt x="51" y="50"/>
                  </a:lnTo>
                  <a:lnTo>
                    <a:pt x="14" y="105"/>
                  </a:lnTo>
                  <a:lnTo>
                    <a:pt x="0" y="172"/>
                  </a:lnTo>
                  <a:lnTo>
                    <a:pt x="0" y="890"/>
                  </a:lnTo>
                  <a:lnTo>
                    <a:pt x="14" y="957"/>
                  </a:lnTo>
                  <a:lnTo>
                    <a:pt x="51" y="1012"/>
                  </a:lnTo>
                  <a:lnTo>
                    <a:pt x="106" y="1049"/>
                  </a:lnTo>
                  <a:lnTo>
                    <a:pt x="173" y="1063"/>
                  </a:lnTo>
                  <a:lnTo>
                    <a:pt x="864" y="1063"/>
                  </a:lnTo>
                  <a:lnTo>
                    <a:pt x="931" y="1049"/>
                  </a:lnTo>
                  <a:lnTo>
                    <a:pt x="986" y="1012"/>
                  </a:lnTo>
                  <a:lnTo>
                    <a:pt x="1023" y="957"/>
                  </a:lnTo>
                  <a:lnTo>
                    <a:pt x="1037" y="890"/>
                  </a:lnTo>
                  <a:lnTo>
                    <a:pt x="1037" y="172"/>
                  </a:lnTo>
                  <a:lnTo>
                    <a:pt x="1023" y="105"/>
                  </a:lnTo>
                  <a:lnTo>
                    <a:pt x="986" y="50"/>
                  </a:lnTo>
                  <a:lnTo>
                    <a:pt x="931" y="13"/>
                  </a:lnTo>
                  <a:lnTo>
                    <a:pt x="864" y="0"/>
                  </a:lnTo>
                  <a:lnTo>
                    <a:pt x="173" y="0"/>
                  </a:lnTo>
                  <a:close/>
                </a:path>
              </a:pathLst>
            </a:custGeom>
            <a:noFill/>
            <a:ln w="9525">
              <a:solidFill>
                <a:srgbClr val="000000"/>
              </a:solidFill>
              <a:round/>
              <a:headEnd/>
              <a:tailEnd/>
            </a:ln>
          </p:spPr>
          <p:txBody>
            <a:bodyPr/>
            <a:lstStyle/>
            <a:p>
              <a:endParaRPr lang="tr-TR"/>
            </a:p>
          </p:txBody>
        </p:sp>
        <p:sp>
          <p:nvSpPr>
            <p:cNvPr id="32779" name="Line 46"/>
            <p:cNvSpPr>
              <a:spLocks noChangeShapeType="1"/>
            </p:cNvSpPr>
            <p:nvPr/>
          </p:nvSpPr>
          <p:spPr bwMode="auto">
            <a:xfrm>
              <a:off x="7931" y="1381"/>
              <a:ext cx="0" cy="530"/>
            </a:xfrm>
            <a:prstGeom prst="line">
              <a:avLst/>
            </a:prstGeom>
            <a:noFill/>
            <a:ln w="25400">
              <a:solidFill>
                <a:srgbClr val="CC0099"/>
              </a:solidFill>
              <a:round/>
              <a:headEnd/>
              <a:tailEnd/>
            </a:ln>
          </p:spPr>
          <p:txBody>
            <a:bodyPr/>
            <a:lstStyle/>
            <a:p>
              <a:endParaRPr lang="tr-TR"/>
            </a:p>
          </p:txBody>
        </p:sp>
        <p:sp>
          <p:nvSpPr>
            <p:cNvPr id="32780" name="Freeform 45"/>
            <p:cNvSpPr>
              <a:spLocks/>
            </p:cNvSpPr>
            <p:nvPr/>
          </p:nvSpPr>
          <p:spPr bwMode="auto">
            <a:xfrm>
              <a:off x="7871" y="189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81" name="Freeform 44"/>
            <p:cNvSpPr>
              <a:spLocks/>
            </p:cNvSpPr>
            <p:nvPr/>
          </p:nvSpPr>
          <p:spPr bwMode="auto">
            <a:xfrm>
              <a:off x="7241" y="2072"/>
              <a:ext cx="1142" cy="1078"/>
            </a:xfrm>
            <a:custGeom>
              <a:avLst/>
              <a:gdLst>
                <a:gd name="T0" fmla="*/ 962 w 1142"/>
                <a:gd name="T1" fmla="*/ 0 h 1078"/>
                <a:gd name="T2" fmla="*/ 180 w 1142"/>
                <a:gd name="T3" fmla="*/ 0 h 1078"/>
                <a:gd name="T4" fmla="*/ 110 w 1142"/>
                <a:gd name="T5" fmla="*/ 14 h 1078"/>
                <a:gd name="T6" fmla="*/ 53 w 1142"/>
                <a:gd name="T7" fmla="*/ 52 h 1078"/>
                <a:gd name="T8" fmla="*/ 14 w 1142"/>
                <a:gd name="T9" fmla="*/ 109 h 1078"/>
                <a:gd name="T10" fmla="*/ 0 w 1142"/>
                <a:gd name="T11" fmla="*/ 179 h 1078"/>
                <a:gd name="T12" fmla="*/ 0 w 1142"/>
                <a:gd name="T13" fmla="*/ 898 h 1078"/>
                <a:gd name="T14" fmla="*/ 14 w 1142"/>
                <a:gd name="T15" fmla="*/ 968 h 1078"/>
                <a:gd name="T16" fmla="*/ 53 w 1142"/>
                <a:gd name="T17" fmla="*/ 1025 h 1078"/>
                <a:gd name="T18" fmla="*/ 110 w 1142"/>
                <a:gd name="T19" fmla="*/ 1064 h 1078"/>
                <a:gd name="T20" fmla="*/ 180 w 1142"/>
                <a:gd name="T21" fmla="*/ 1078 h 1078"/>
                <a:gd name="T22" fmla="*/ 962 w 1142"/>
                <a:gd name="T23" fmla="*/ 1078 h 1078"/>
                <a:gd name="T24" fmla="*/ 1032 w 1142"/>
                <a:gd name="T25" fmla="*/ 1064 h 1078"/>
                <a:gd name="T26" fmla="*/ 1089 w 1142"/>
                <a:gd name="T27" fmla="*/ 1025 h 1078"/>
                <a:gd name="T28" fmla="*/ 1128 w 1142"/>
                <a:gd name="T29" fmla="*/ 968 h 1078"/>
                <a:gd name="T30" fmla="*/ 1142 w 1142"/>
                <a:gd name="T31" fmla="*/ 898 h 1078"/>
                <a:gd name="T32" fmla="*/ 1142 w 1142"/>
                <a:gd name="T33" fmla="*/ 179 h 1078"/>
                <a:gd name="T34" fmla="*/ 1128 w 1142"/>
                <a:gd name="T35" fmla="*/ 109 h 1078"/>
                <a:gd name="T36" fmla="*/ 1089 w 1142"/>
                <a:gd name="T37" fmla="*/ 52 h 1078"/>
                <a:gd name="T38" fmla="*/ 1032 w 1142"/>
                <a:gd name="T39" fmla="*/ 14 h 1078"/>
                <a:gd name="T40" fmla="*/ 962 w 114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078"/>
                <a:gd name="T65" fmla="*/ 1142 w 114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078">
                  <a:moveTo>
                    <a:pt x="962" y="0"/>
                  </a:moveTo>
                  <a:lnTo>
                    <a:pt x="180" y="0"/>
                  </a:lnTo>
                  <a:lnTo>
                    <a:pt x="110" y="14"/>
                  </a:lnTo>
                  <a:lnTo>
                    <a:pt x="53" y="52"/>
                  </a:lnTo>
                  <a:lnTo>
                    <a:pt x="14" y="109"/>
                  </a:lnTo>
                  <a:lnTo>
                    <a:pt x="0" y="179"/>
                  </a:lnTo>
                  <a:lnTo>
                    <a:pt x="0" y="898"/>
                  </a:lnTo>
                  <a:lnTo>
                    <a:pt x="14" y="968"/>
                  </a:lnTo>
                  <a:lnTo>
                    <a:pt x="53" y="1025"/>
                  </a:lnTo>
                  <a:lnTo>
                    <a:pt x="110" y="1064"/>
                  </a:lnTo>
                  <a:lnTo>
                    <a:pt x="180" y="1078"/>
                  </a:lnTo>
                  <a:lnTo>
                    <a:pt x="962" y="1078"/>
                  </a:lnTo>
                  <a:lnTo>
                    <a:pt x="1032" y="1064"/>
                  </a:lnTo>
                  <a:lnTo>
                    <a:pt x="1089" y="1025"/>
                  </a:lnTo>
                  <a:lnTo>
                    <a:pt x="1128" y="968"/>
                  </a:lnTo>
                  <a:lnTo>
                    <a:pt x="1142" y="898"/>
                  </a:lnTo>
                  <a:lnTo>
                    <a:pt x="1142" y="179"/>
                  </a:lnTo>
                  <a:lnTo>
                    <a:pt x="1128" y="109"/>
                  </a:lnTo>
                  <a:lnTo>
                    <a:pt x="1089" y="52"/>
                  </a:lnTo>
                  <a:lnTo>
                    <a:pt x="1032" y="14"/>
                  </a:lnTo>
                  <a:lnTo>
                    <a:pt x="962" y="0"/>
                  </a:lnTo>
                  <a:close/>
                </a:path>
              </a:pathLst>
            </a:custGeom>
            <a:solidFill>
              <a:srgbClr val="FF99CC"/>
            </a:solidFill>
            <a:ln w="9525">
              <a:noFill/>
              <a:round/>
              <a:headEnd/>
              <a:tailEnd/>
            </a:ln>
          </p:spPr>
          <p:txBody>
            <a:bodyPr/>
            <a:lstStyle/>
            <a:p>
              <a:endParaRPr lang="tr-TR"/>
            </a:p>
          </p:txBody>
        </p:sp>
        <p:sp>
          <p:nvSpPr>
            <p:cNvPr id="32782" name="Freeform 43"/>
            <p:cNvSpPr>
              <a:spLocks/>
            </p:cNvSpPr>
            <p:nvPr/>
          </p:nvSpPr>
          <p:spPr bwMode="auto">
            <a:xfrm>
              <a:off x="7241" y="2072"/>
              <a:ext cx="1142" cy="1078"/>
            </a:xfrm>
            <a:custGeom>
              <a:avLst/>
              <a:gdLst>
                <a:gd name="T0" fmla="*/ 180 w 1142"/>
                <a:gd name="T1" fmla="*/ 0 h 1078"/>
                <a:gd name="T2" fmla="*/ 110 w 1142"/>
                <a:gd name="T3" fmla="*/ 14 h 1078"/>
                <a:gd name="T4" fmla="*/ 53 w 1142"/>
                <a:gd name="T5" fmla="*/ 52 h 1078"/>
                <a:gd name="T6" fmla="*/ 14 w 1142"/>
                <a:gd name="T7" fmla="*/ 109 h 1078"/>
                <a:gd name="T8" fmla="*/ 0 w 1142"/>
                <a:gd name="T9" fmla="*/ 179 h 1078"/>
                <a:gd name="T10" fmla="*/ 0 w 1142"/>
                <a:gd name="T11" fmla="*/ 898 h 1078"/>
                <a:gd name="T12" fmla="*/ 14 w 1142"/>
                <a:gd name="T13" fmla="*/ 968 h 1078"/>
                <a:gd name="T14" fmla="*/ 53 w 1142"/>
                <a:gd name="T15" fmla="*/ 1025 h 1078"/>
                <a:gd name="T16" fmla="*/ 110 w 1142"/>
                <a:gd name="T17" fmla="*/ 1064 h 1078"/>
                <a:gd name="T18" fmla="*/ 180 w 1142"/>
                <a:gd name="T19" fmla="*/ 1078 h 1078"/>
                <a:gd name="T20" fmla="*/ 962 w 1142"/>
                <a:gd name="T21" fmla="*/ 1078 h 1078"/>
                <a:gd name="T22" fmla="*/ 1032 w 1142"/>
                <a:gd name="T23" fmla="*/ 1064 h 1078"/>
                <a:gd name="T24" fmla="*/ 1089 w 1142"/>
                <a:gd name="T25" fmla="*/ 1025 h 1078"/>
                <a:gd name="T26" fmla="*/ 1128 w 1142"/>
                <a:gd name="T27" fmla="*/ 968 h 1078"/>
                <a:gd name="T28" fmla="*/ 1142 w 1142"/>
                <a:gd name="T29" fmla="*/ 898 h 1078"/>
                <a:gd name="T30" fmla="*/ 1142 w 1142"/>
                <a:gd name="T31" fmla="*/ 179 h 1078"/>
                <a:gd name="T32" fmla="*/ 1128 w 1142"/>
                <a:gd name="T33" fmla="*/ 109 h 1078"/>
                <a:gd name="T34" fmla="*/ 1089 w 1142"/>
                <a:gd name="T35" fmla="*/ 52 h 1078"/>
                <a:gd name="T36" fmla="*/ 1032 w 1142"/>
                <a:gd name="T37" fmla="*/ 14 h 1078"/>
                <a:gd name="T38" fmla="*/ 962 w 1142"/>
                <a:gd name="T39" fmla="*/ 0 h 1078"/>
                <a:gd name="T40" fmla="*/ 180 w 114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078"/>
                <a:gd name="T65" fmla="*/ 1142 w 114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078">
                  <a:moveTo>
                    <a:pt x="180" y="0"/>
                  </a:moveTo>
                  <a:lnTo>
                    <a:pt x="110" y="14"/>
                  </a:lnTo>
                  <a:lnTo>
                    <a:pt x="53" y="52"/>
                  </a:lnTo>
                  <a:lnTo>
                    <a:pt x="14" y="109"/>
                  </a:lnTo>
                  <a:lnTo>
                    <a:pt x="0" y="179"/>
                  </a:lnTo>
                  <a:lnTo>
                    <a:pt x="0" y="898"/>
                  </a:lnTo>
                  <a:lnTo>
                    <a:pt x="14" y="968"/>
                  </a:lnTo>
                  <a:lnTo>
                    <a:pt x="53" y="1025"/>
                  </a:lnTo>
                  <a:lnTo>
                    <a:pt x="110" y="1064"/>
                  </a:lnTo>
                  <a:lnTo>
                    <a:pt x="180" y="1078"/>
                  </a:lnTo>
                  <a:lnTo>
                    <a:pt x="962" y="1078"/>
                  </a:lnTo>
                  <a:lnTo>
                    <a:pt x="1032" y="1064"/>
                  </a:lnTo>
                  <a:lnTo>
                    <a:pt x="1089" y="1025"/>
                  </a:lnTo>
                  <a:lnTo>
                    <a:pt x="1128" y="968"/>
                  </a:lnTo>
                  <a:lnTo>
                    <a:pt x="1142" y="898"/>
                  </a:lnTo>
                  <a:lnTo>
                    <a:pt x="1142" y="179"/>
                  </a:lnTo>
                  <a:lnTo>
                    <a:pt x="1128" y="109"/>
                  </a:lnTo>
                  <a:lnTo>
                    <a:pt x="1089" y="52"/>
                  </a:lnTo>
                  <a:lnTo>
                    <a:pt x="1032" y="14"/>
                  </a:lnTo>
                  <a:lnTo>
                    <a:pt x="962" y="0"/>
                  </a:lnTo>
                  <a:lnTo>
                    <a:pt x="180" y="0"/>
                  </a:lnTo>
                  <a:close/>
                </a:path>
              </a:pathLst>
            </a:custGeom>
            <a:noFill/>
            <a:ln w="9525">
              <a:solidFill>
                <a:srgbClr val="000000"/>
              </a:solidFill>
              <a:round/>
              <a:headEnd/>
              <a:tailEnd/>
            </a:ln>
          </p:spPr>
          <p:txBody>
            <a:bodyPr/>
            <a:lstStyle/>
            <a:p>
              <a:endParaRPr lang="tr-TR"/>
            </a:p>
          </p:txBody>
        </p:sp>
        <p:sp>
          <p:nvSpPr>
            <p:cNvPr id="32783" name="Freeform 42"/>
            <p:cNvSpPr>
              <a:spLocks/>
            </p:cNvSpPr>
            <p:nvPr/>
          </p:nvSpPr>
          <p:spPr bwMode="auto">
            <a:xfrm>
              <a:off x="8396" y="2072"/>
              <a:ext cx="1112" cy="1078"/>
            </a:xfrm>
            <a:custGeom>
              <a:avLst/>
              <a:gdLst>
                <a:gd name="T0" fmla="*/ 932 w 1112"/>
                <a:gd name="T1" fmla="*/ 0 h 1078"/>
                <a:gd name="T2" fmla="*/ 180 w 1112"/>
                <a:gd name="T3" fmla="*/ 0 h 1078"/>
                <a:gd name="T4" fmla="*/ 110 w 1112"/>
                <a:gd name="T5" fmla="*/ 14 h 1078"/>
                <a:gd name="T6" fmla="*/ 53 w 1112"/>
                <a:gd name="T7" fmla="*/ 52 h 1078"/>
                <a:gd name="T8" fmla="*/ 14 w 1112"/>
                <a:gd name="T9" fmla="*/ 109 h 1078"/>
                <a:gd name="T10" fmla="*/ 0 w 1112"/>
                <a:gd name="T11" fmla="*/ 179 h 1078"/>
                <a:gd name="T12" fmla="*/ 0 w 1112"/>
                <a:gd name="T13" fmla="*/ 898 h 1078"/>
                <a:gd name="T14" fmla="*/ 14 w 1112"/>
                <a:gd name="T15" fmla="*/ 968 h 1078"/>
                <a:gd name="T16" fmla="*/ 53 w 1112"/>
                <a:gd name="T17" fmla="*/ 1025 h 1078"/>
                <a:gd name="T18" fmla="*/ 110 w 1112"/>
                <a:gd name="T19" fmla="*/ 1064 h 1078"/>
                <a:gd name="T20" fmla="*/ 180 w 1112"/>
                <a:gd name="T21" fmla="*/ 1078 h 1078"/>
                <a:gd name="T22" fmla="*/ 932 w 1112"/>
                <a:gd name="T23" fmla="*/ 1078 h 1078"/>
                <a:gd name="T24" fmla="*/ 1002 w 1112"/>
                <a:gd name="T25" fmla="*/ 1064 h 1078"/>
                <a:gd name="T26" fmla="*/ 1059 w 1112"/>
                <a:gd name="T27" fmla="*/ 1025 h 1078"/>
                <a:gd name="T28" fmla="*/ 1098 w 1112"/>
                <a:gd name="T29" fmla="*/ 968 h 1078"/>
                <a:gd name="T30" fmla="*/ 1112 w 1112"/>
                <a:gd name="T31" fmla="*/ 898 h 1078"/>
                <a:gd name="T32" fmla="*/ 1112 w 1112"/>
                <a:gd name="T33" fmla="*/ 179 h 1078"/>
                <a:gd name="T34" fmla="*/ 1098 w 1112"/>
                <a:gd name="T35" fmla="*/ 109 h 1078"/>
                <a:gd name="T36" fmla="*/ 1059 w 1112"/>
                <a:gd name="T37" fmla="*/ 52 h 1078"/>
                <a:gd name="T38" fmla="*/ 1002 w 1112"/>
                <a:gd name="T39" fmla="*/ 14 h 1078"/>
                <a:gd name="T40" fmla="*/ 932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932" y="0"/>
                  </a:moveTo>
                  <a:lnTo>
                    <a:pt x="180" y="0"/>
                  </a:ln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close/>
                </a:path>
              </a:pathLst>
            </a:custGeom>
            <a:solidFill>
              <a:srgbClr val="FFFF99"/>
            </a:solidFill>
            <a:ln w="9525">
              <a:noFill/>
              <a:round/>
              <a:headEnd/>
              <a:tailEnd/>
            </a:ln>
          </p:spPr>
          <p:txBody>
            <a:bodyPr/>
            <a:lstStyle/>
            <a:p>
              <a:endParaRPr lang="tr-TR"/>
            </a:p>
          </p:txBody>
        </p:sp>
        <p:sp>
          <p:nvSpPr>
            <p:cNvPr id="32784" name="Freeform 41"/>
            <p:cNvSpPr>
              <a:spLocks/>
            </p:cNvSpPr>
            <p:nvPr/>
          </p:nvSpPr>
          <p:spPr bwMode="auto">
            <a:xfrm>
              <a:off x="8396" y="2072"/>
              <a:ext cx="1112" cy="1078"/>
            </a:xfrm>
            <a:custGeom>
              <a:avLst/>
              <a:gdLst>
                <a:gd name="T0" fmla="*/ 180 w 1112"/>
                <a:gd name="T1" fmla="*/ 0 h 1078"/>
                <a:gd name="T2" fmla="*/ 110 w 1112"/>
                <a:gd name="T3" fmla="*/ 14 h 1078"/>
                <a:gd name="T4" fmla="*/ 53 w 1112"/>
                <a:gd name="T5" fmla="*/ 52 h 1078"/>
                <a:gd name="T6" fmla="*/ 14 w 1112"/>
                <a:gd name="T7" fmla="*/ 109 h 1078"/>
                <a:gd name="T8" fmla="*/ 0 w 1112"/>
                <a:gd name="T9" fmla="*/ 179 h 1078"/>
                <a:gd name="T10" fmla="*/ 0 w 1112"/>
                <a:gd name="T11" fmla="*/ 898 h 1078"/>
                <a:gd name="T12" fmla="*/ 14 w 1112"/>
                <a:gd name="T13" fmla="*/ 968 h 1078"/>
                <a:gd name="T14" fmla="*/ 53 w 1112"/>
                <a:gd name="T15" fmla="*/ 1025 h 1078"/>
                <a:gd name="T16" fmla="*/ 110 w 1112"/>
                <a:gd name="T17" fmla="*/ 1064 h 1078"/>
                <a:gd name="T18" fmla="*/ 180 w 1112"/>
                <a:gd name="T19" fmla="*/ 1078 h 1078"/>
                <a:gd name="T20" fmla="*/ 932 w 1112"/>
                <a:gd name="T21" fmla="*/ 1078 h 1078"/>
                <a:gd name="T22" fmla="*/ 1002 w 1112"/>
                <a:gd name="T23" fmla="*/ 1064 h 1078"/>
                <a:gd name="T24" fmla="*/ 1059 w 1112"/>
                <a:gd name="T25" fmla="*/ 1025 h 1078"/>
                <a:gd name="T26" fmla="*/ 1098 w 1112"/>
                <a:gd name="T27" fmla="*/ 968 h 1078"/>
                <a:gd name="T28" fmla="*/ 1112 w 1112"/>
                <a:gd name="T29" fmla="*/ 898 h 1078"/>
                <a:gd name="T30" fmla="*/ 1112 w 1112"/>
                <a:gd name="T31" fmla="*/ 179 h 1078"/>
                <a:gd name="T32" fmla="*/ 1098 w 1112"/>
                <a:gd name="T33" fmla="*/ 109 h 1078"/>
                <a:gd name="T34" fmla="*/ 1059 w 1112"/>
                <a:gd name="T35" fmla="*/ 52 h 1078"/>
                <a:gd name="T36" fmla="*/ 1002 w 1112"/>
                <a:gd name="T37" fmla="*/ 14 h 1078"/>
                <a:gd name="T38" fmla="*/ 932 w 1112"/>
                <a:gd name="T39" fmla="*/ 0 h 1078"/>
                <a:gd name="T40" fmla="*/ 180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180" y="0"/>
                  </a:move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lnTo>
                    <a:pt x="180" y="0"/>
                  </a:lnTo>
                  <a:close/>
                </a:path>
              </a:pathLst>
            </a:custGeom>
            <a:noFill/>
            <a:ln w="9525">
              <a:solidFill>
                <a:srgbClr val="000000"/>
              </a:solidFill>
              <a:round/>
              <a:headEnd/>
              <a:tailEnd/>
            </a:ln>
          </p:spPr>
          <p:txBody>
            <a:bodyPr/>
            <a:lstStyle/>
            <a:p>
              <a:endParaRPr lang="tr-TR"/>
            </a:p>
          </p:txBody>
        </p:sp>
        <p:sp>
          <p:nvSpPr>
            <p:cNvPr id="32785" name="Line 40"/>
            <p:cNvSpPr>
              <a:spLocks noChangeShapeType="1"/>
            </p:cNvSpPr>
            <p:nvPr/>
          </p:nvSpPr>
          <p:spPr bwMode="auto">
            <a:xfrm>
              <a:off x="5670" y="1365"/>
              <a:ext cx="5475" cy="1"/>
            </a:xfrm>
            <a:prstGeom prst="line">
              <a:avLst/>
            </a:prstGeom>
            <a:noFill/>
            <a:ln w="25400">
              <a:solidFill>
                <a:srgbClr val="00B0F0"/>
              </a:solidFill>
              <a:round/>
              <a:headEnd/>
              <a:tailEnd/>
            </a:ln>
          </p:spPr>
          <p:txBody>
            <a:bodyPr/>
            <a:lstStyle/>
            <a:p>
              <a:endParaRPr lang="tr-TR"/>
            </a:p>
          </p:txBody>
        </p:sp>
        <p:sp>
          <p:nvSpPr>
            <p:cNvPr id="32786" name="Line 39"/>
            <p:cNvSpPr>
              <a:spLocks noChangeShapeType="1"/>
            </p:cNvSpPr>
            <p:nvPr/>
          </p:nvSpPr>
          <p:spPr bwMode="auto">
            <a:xfrm>
              <a:off x="8981" y="1349"/>
              <a:ext cx="0" cy="530"/>
            </a:xfrm>
            <a:prstGeom prst="line">
              <a:avLst/>
            </a:prstGeom>
            <a:noFill/>
            <a:ln w="25400">
              <a:solidFill>
                <a:srgbClr val="CC0099"/>
              </a:solidFill>
              <a:round/>
              <a:headEnd/>
              <a:tailEnd/>
            </a:ln>
          </p:spPr>
          <p:txBody>
            <a:bodyPr/>
            <a:lstStyle/>
            <a:p>
              <a:endParaRPr lang="tr-TR"/>
            </a:p>
          </p:txBody>
        </p:sp>
        <p:sp>
          <p:nvSpPr>
            <p:cNvPr id="32787" name="Freeform 38"/>
            <p:cNvSpPr>
              <a:spLocks/>
            </p:cNvSpPr>
            <p:nvPr/>
          </p:nvSpPr>
          <p:spPr bwMode="auto">
            <a:xfrm>
              <a:off x="8921" y="1858"/>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88" name="Line 37"/>
            <p:cNvSpPr>
              <a:spLocks noChangeShapeType="1"/>
            </p:cNvSpPr>
            <p:nvPr/>
          </p:nvSpPr>
          <p:spPr bwMode="auto">
            <a:xfrm>
              <a:off x="10078" y="1351"/>
              <a:ext cx="0" cy="530"/>
            </a:xfrm>
            <a:prstGeom prst="line">
              <a:avLst/>
            </a:prstGeom>
            <a:noFill/>
            <a:ln w="25400">
              <a:solidFill>
                <a:srgbClr val="CC0099"/>
              </a:solidFill>
              <a:round/>
              <a:headEnd/>
              <a:tailEnd/>
            </a:ln>
          </p:spPr>
          <p:txBody>
            <a:bodyPr/>
            <a:lstStyle/>
            <a:p>
              <a:endParaRPr lang="tr-TR"/>
            </a:p>
          </p:txBody>
        </p:sp>
        <p:sp>
          <p:nvSpPr>
            <p:cNvPr id="32789" name="Freeform 36"/>
            <p:cNvSpPr>
              <a:spLocks/>
            </p:cNvSpPr>
            <p:nvPr/>
          </p:nvSpPr>
          <p:spPr bwMode="auto">
            <a:xfrm>
              <a:off x="10018" y="186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90" name="Line 35"/>
            <p:cNvSpPr>
              <a:spLocks noChangeShapeType="1"/>
            </p:cNvSpPr>
            <p:nvPr/>
          </p:nvSpPr>
          <p:spPr bwMode="auto">
            <a:xfrm>
              <a:off x="11113" y="1349"/>
              <a:ext cx="0" cy="530"/>
            </a:xfrm>
            <a:prstGeom prst="line">
              <a:avLst/>
            </a:prstGeom>
            <a:noFill/>
            <a:ln w="25400">
              <a:solidFill>
                <a:srgbClr val="CC0099"/>
              </a:solidFill>
              <a:round/>
              <a:headEnd/>
              <a:tailEnd/>
            </a:ln>
          </p:spPr>
          <p:txBody>
            <a:bodyPr/>
            <a:lstStyle/>
            <a:p>
              <a:endParaRPr lang="tr-TR"/>
            </a:p>
          </p:txBody>
        </p:sp>
        <p:sp>
          <p:nvSpPr>
            <p:cNvPr id="32791" name="Freeform 34"/>
            <p:cNvSpPr>
              <a:spLocks/>
            </p:cNvSpPr>
            <p:nvPr/>
          </p:nvSpPr>
          <p:spPr bwMode="auto">
            <a:xfrm>
              <a:off x="11053" y="1858"/>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92" name="Freeform 33"/>
            <p:cNvSpPr>
              <a:spLocks/>
            </p:cNvSpPr>
            <p:nvPr/>
          </p:nvSpPr>
          <p:spPr bwMode="auto">
            <a:xfrm>
              <a:off x="9523" y="2072"/>
              <a:ext cx="1112" cy="1078"/>
            </a:xfrm>
            <a:custGeom>
              <a:avLst/>
              <a:gdLst>
                <a:gd name="T0" fmla="*/ 932 w 1112"/>
                <a:gd name="T1" fmla="*/ 0 h 1078"/>
                <a:gd name="T2" fmla="*/ 180 w 1112"/>
                <a:gd name="T3" fmla="*/ 0 h 1078"/>
                <a:gd name="T4" fmla="*/ 110 w 1112"/>
                <a:gd name="T5" fmla="*/ 14 h 1078"/>
                <a:gd name="T6" fmla="*/ 53 w 1112"/>
                <a:gd name="T7" fmla="*/ 52 h 1078"/>
                <a:gd name="T8" fmla="*/ 14 w 1112"/>
                <a:gd name="T9" fmla="*/ 109 h 1078"/>
                <a:gd name="T10" fmla="*/ 0 w 1112"/>
                <a:gd name="T11" fmla="*/ 179 h 1078"/>
                <a:gd name="T12" fmla="*/ 0 w 1112"/>
                <a:gd name="T13" fmla="*/ 898 h 1078"/>
                <a:gd name="T14" fmla="*/ 14 w 1112"/>
                <a:gd name="T15" fmla="*/ 968 h 1078"/>
                <a:gd name="T16" fmla="*/ 53 w 1112"/>
                <a:gd name="T17" fmla="*/ 1025 h 1078"/>
                <a:gd name="T18" fmla="*/ 110 w 1112"/>
                <a:gd name="T19" fmla="*/ 1064 h 1078"/>
                <a:gd name="T20" fmla="*/ 180 w 1112"/>
                <a:gd name="T21" fmla="*/ 1078 h 1078"/>
                <a:gd name="T22" fmla="*/ 932 w 1112"/>
                <a:gd name="T23" fmla="*/ 1078 h 1078"/>
                <a:gd name="T24" fmla="*/ 1002 w 1112"/>
                <a:gd name="T25" fmla="*/ 1064 h 1078"/>
                <a:gd name="T26" fmla="*/ 1059 w 1112"/>
                <a:gd name="T27" fmla="*/ 1025 h 1078"/>
                <a:gd name="T28" fmla="*/ 1098 w 1112"/>
                <a:gd name="T29" fmla="*/ 968 h 1078"/>
                <a:gd name="T30" fmla="*/ 1112 w 1112"/>
                <a:gd name="T31" fmla="*/ 898 h 1078"/>
                <a:gd name="T32" fmla="*/ 1112 w 1112"/>
                <a:gd name="T33" fmla="*/ 179 h 1078"/>
                <a:gd name="T34" fmla="*/ 1098 w 1112"/>
                <a:gd name="T35" fmla="*/ 109 h 1078"/>
                <a:gd name="T36" fmla="*/ 1059 w 1112"/>
                <a:gd name="T37" fmla="*/ 52 h 1078"/>
                <a:gd name="T38" fmla="*/ 1002 w 1112"/>
                <a:gd name="T39" fmla="*/ 14 h 1078"/>
                <a:gd name="T40" fmla="*/ 932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932" y="0"/>
                  </a:moveTo>
                  <a:lnTo>
                    <a:pt x="180" y="0"/>
                  </a:ln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close/>
                </a:path>
              </a:pathLst>
            </a:custGeom>
            <a:solidFill>
              <a:srgbClr val="FFFF99"/>
            </a:solidFill>
            <a:ln w="9525">
              <a:noFill/>
              <a:round/>
              <a:headEnd/>
              <a:tailEnd/>
            </a:ln>
          </p:spPr>
          <p:txBody>
            <a:bodyPr/>
            <a:lstStyle/>
            <a:p>
              <a:endParaRPr lang="tr-TR"/>
            </a:p>
          </p:txBody>
        </p:sp>
        <p:sp>
          <p:nvSpPr>
            <p:cNvPr id="32793" name="Freeform 32"/>
            <p:cNvSpPr>
              <a:spLocks/>
            </p:cNvSpPr>
            <p:nvPr/>
          </p:nvSpPr>
          <p:spPr bwMode="auto">
            <a:xfrm>
              <a:off x="9523" y="2072"/>
              <a:ext cx="1112" cy="1078"/>
            </a:xfrm>
            <a:custGeom>
              <a:avLst/>
              <a:gdLst>
                <a:gd name="T0" fmla="*/ 180 w 1112"/>
                <a:gd name="T1" fmla="*/ 0 h 1078"/>
                <a:gd name="T2" fmla="*/ 110 w 1112"/>
                <a:gd name="T3" fmla="*/ 14 h 1078"/>
                <a:gd name="T4" fmla="*/ 53 w 1112"/>
                <a:gd name="T5" fmla="*/ 52 h 1078"/>
                <a:gd name="T6" fmla="*/ 14 w 1112"/>
                <a:gd name="T7" fmla="*/ 109 h 1078"/>
                <a:gd name="T8" fmla="*/ 0 w 1112"/>
                <a:gd name="T9" fmla="*/ 179 h 1078"/>
                <a:gd name="T10" fmla="*/ 0 w 1112"/>
                <a:gd name="T11" fmla="*/ 898 h 1078"/>
                <a:gd name="T12" fmla="*/ 14 w 1112"/>
                <a:gd name="T13" fmla="*/ 968 h 1078"/>
                <a:gd name="T14" fmla="*/ 53 w 1112"/>
                <a:gd name="T15" fmla="*/ 1025 h 1078"/>
                <a:gd name="T16" fmla="*/ 110 w 1112"/>
                <a:gd name="T17" fmla="*/ 1064 h 1078"/>
                <a:gd name="T18" fmla="*/ 180 w 1112"/>
                <a:gd name="T19" fmla="*/ 1078 h 1078"/>
                <a:gd name="T20" fmla="*/ 932 w 1112"/>
                <a:gd name="T21" fmla="*/ 1078 h 1078"/>
                <a:gd name="T22" fmla="*/ 1002 w 1112"/>
                <a:gd name="T23" fmla="*/ 1064 h 1078"/>
                <a:gd name="T24" fmla="*/ 1059 w 1112"/>
                <a:gd name="T25" fmla="*/ 1025 h 1078"/>
                <a:gd name="T26" fmla="*/ 1098 w 1112"/>
                <a:gd name="T27" fmla="*/ 968 h 1078"/>
                <a:gd name="T28" fmla="*/ 1112 w 1112"/>
                <a:gd name="T29" fmla="*/ 898 h 1078"/>
                <a:gd name="T30" fmla="*/ 1112 w 1112"/>
                <a:gd name="T31" fmla="*/ 179 h 1078"/>
                <a:gd name="T32" fmla="*/ 1098 w 1112"/>
                <a:gd name="T33" fmla="*/ 109 h 1078"/>
                <a:gd name="T34" fmla="*/ 1059 w 1112"/>
                <a:gd name="T35" fmla="*/ 52 h 1078"/>
                <a:gd name="T36" fmla="*/ 1002 w 1112"/>
                <a:gd name="T37" fmla="*/ 14 h 1078"/>
                <a:gd name="T38" fmla="*/ 932 w 1112"/>
                <a:gd name="T39" fmla="*/ 0 h 1078"/>
                <a:gd name="T40" fmla="*/ 180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180" y="0"/>
                  </a:move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lnTo>
                    <a:pt x="180" y="0"/>
                  </a:lnTo>
                  <a:close/>
                </a:path>
              </a:pathLst>
            </a:custGeom>
            <a:noFill/>
            <a:ln w="9525">
              <a:solidFill>
                <a:srgbClr val="000000"/>
              </a:solidFill>
              <a:round/>
              <a:headEnd/>
              <a:tailEnd/>
            </a:ln>
          </p:spPr>
          <p:txBody>
            <a:bodyPr/>
            <a:lstStyle/>
            <a:p>
              <a:endParaRPr lang="tr-TR"/>
            </a:p>
          </p:txBody>
        </p:sp>
        <p:sp>
          <p:nvSpPr>
            <p:cNvPr id="32794" name="Freeform 31"/>
            <p:cNvSpPr>
              <a:spLocks/>
            </p:cNvSpPr>
            <p:nvPr/>
          </p:nvSpPr>
          <p:spPr bwMode="auto">
            <a:xfrm>
              <a:off x="10650" y="2055"/>
              <a:ext cx="1037" cy="1095"/>
            </a:xfrm>
            <a:custGeom>
              <a:avLst/>
              <a:gdLst>
                <a:gd name="T0" fmla="*/ 864 w 1037"/>
                <a:gd name="T1" fmla="*/ 0 h 1095"/>
                <a:gd name="T2" fmla="*/ 173 w 1037"/>
                <a:gd name="T3" fmla="*/ 0 h 1095"/>
                <a:gd name="T4" fmla="*/ 106 w 1037"/>
                <a:gd name="T5" fmla="*/ 13 h 1095"/>
                <a:gd name="T6" fmla="*/ 51 w 1037"/>
                <a:gd name="T7" fmla="*/ 50 h 1095"/>
                <a:gd name="T8" fmla="*/ 14 w 1037"/>
                <a:gd name="T9" fmla="*/ 105 h 1095"/>
                <a:gd name="T10" fmla="*/ 0 w 1037"/>
                <a:gd name="T11" fmla="*/ 173 h 1095"/>
                <a:gd name="T12" fmla="*/ 0 w 1037"/>
                <a:gd name="T13" fmla="*/ 922 h 1095"/>
                <a:gd name="T14" fmla="*/ 14 w 1037"/>
                <a:gd name="T15" fmla="*/ 989 h 1095"/>
                <a:gd name="T16" fmla="*/ 51 w 1037"/>
                <a:gd name="T17" fmla="*/ 1044 h 1095"/>
                <a:gd name="T18" fmla="*/ 106 w 1037"/>
                <a:gd name="T19" fmla="*/ 1081 h 1095"/>
                <a:gd name="T20" fmla="*/ 173 w 1037"/>
                <a:gd name="T21" fmla="*/ 1095 h 1095"/>
                <a:gd name="T22" fmla="*/ 864 w 1037"/>
                <a:gd name="T23" fmla="*/ 1095 h 1095"/>
                <a:gd name="T24" fmla="*/ 931 w 1037"/>
                <a:gd name="T25" fmla="*/ 1081 h 1095"/>
                <a:gd name="T26" fmla="*/ 986 w 1037"/>
                <a:gd name="T27" fmla="*/ 1044 h 1095"/>
                <a:gd name="T28" fmla="*/ 1023 w 1037"/>
                <a:gd name="T29" fmla="*/ 989 h 1095"/>
                <a:gd name="T30" fmla="*/ 1037 w 1037"/>
                <a:gd name="T31" fmla="*/ 922 h 1095"/>
                <a:gd name="T32" fmla="*/ 1037 w 1037"/>
                <a:gd name="T33" fmla="*/ 173 h 1095"/>
                <a:gd name="T34" fmla="*/ 1023 w 1037"/>
                <a:gd name="T35" fmla="*/ 105 h 1095"/>
                <a:gd name="T36" fmla="*/ 986 w 1037"/>
                <a:gd name="T37" fmla="*/ 50 h 1095"/>
                <a:gd name="T38" fmla="*/ 931 w 1037"/>
                <a:gd name="T39" fmla="*/ 13 h 1095"/>
                <a:gd name="T40" fmla="*/ 864 w 1037"/>
                <a:gd name="T41" fmla="*/ 0 h 10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95"/>
                <a:gd name="T65" fmla="*/ 1037 w 1037"/>
                <a:gd name="T66" fmla="*/ 1095 h 10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95">
                  <a:moveTo>
                    <a:pt x="864" y="0"/>
                  </a:moveTo>
                  <a:lnTo>
                    <a:pt x="173" y="0"/>
                  </a:lnTo>
                  <a:lnTo>
                    <a:pt x="106" y="13"/>
                  </a:lnTo>
                  <a:lnTo>
                    <a:pt x="51" y="50"/>
                  </a:lnTo>
                  <a:lnTo>
                    <a:pt x="14" y="105"/>
                  </a:lnTo>
                  <a:lnTo>
                    <a:pt x="0" y="173"/>
                  </a:lnTo>
                  <a:lnTo>
                    <a:pt x="0" y="922"/>
                  </a:lnTo>
                  <a:lnTo>
                    <a:pt x="14" y="989"/>
                  </a:lnTo>
                  <a:lnTo>
                    <a:pt x="51" y="1044"/>
                  </a:lnTo>
                  <a:lnTo>
                    <a:pt x="106" y="1081"/>
                  </a:lnTo>
                  <a:lnTo>
                    <a:pt x="173" y="1095"/>
                  </a:lnTo>
                  <a:lnTo>
                    <a:pt x="864" y="1095"/>
                  </a:lnTo>
                  <a:lnTo>
                    <a:pt x="931" y="1081"/>
                  </a:lnTo>
                  <a:lnTo>
                    <a:pt x="986" y="1044"/>
                  </a:lnTo>
                  <a:lnTo>
                    <a:pt x="1023" y="989"/>
                  </a:lnTo>
                  <a:lnTo>
                    <a:pt x="1037" y="922"/>
                  </a:lnTo>
                  <a:lnTo>
                    <a:pt x="1037" y="173"/>
                  </a:lnTo>
                  <a:lnTo>
                    <a:pt x="1023" y="105"/>
                  </a:lnTo>
                  <a:lnTo>
                    <a:pt x="986" y="50"/>
                  </a:lnTo>
                  <a:lnTo>
                    <a:pt x="931" y="13"/>
                  </a:lnTo>
                  <a:lnTo>
                    <a:pt x="864" y="0"/>
                  </a:lnTo>
                  <a:close/>
                </a:path>
              </a:pathLst>
            </a:custGeom>
            <a:solidFill>
              <a:srgbClr val="CCFF99"/>
            </a:solidFill>
            <a:ln w="9525">
              <a:noFill/>
              <a:round/>
              <a:headEnd/>
              <a:tailEnd/>
            </a:ln>
          </p:spPr>
          <p:txBody>
            <a:bodyPr/>
            <a:lstStyle/>
            <a:p>
              <a:endParaRPr lang="tr-TR"/>
            </a:p>
          </p:txBody>
        </p:sp>
        <p:sp>
          <p:nvSpPr>
            <p:cNvPr id="32795" name="Freeform 30"/>
            <p:cNvSpPr>
              <a:spLocks/>
            </p:cNvSpPr>
            <p:nvPr/>
          </p:nvSpPr>
          <p:spPr bwMode="auto">
            <a:xfrm>
              <a:off x="10650" y="2055"/>
              <a:ext cx="1037" cy="1095"/>
            </a:xfrm>
            <a:custGeom>
              <a:avLst/>
              <a:gdLst>
                <a:gd name="T0" fmla="*/ 173 w 1037"/>
                <a:gd name="T1" fmla="*/ 0 h 1095"/>
                <a:gd name="T2" fmla="*/ 106 w 1037"/>
                <a:gd name="T3" fmla="*/ 13 h 1095"/>
                <a:gd name="T4" fmla="*/ 51 w 1037"/>
                <a:gd name="T5" fmla="*/ 50 h 1095"/>
                <a:gd name="T6" fmla="*/ 14 w 1037"/>
                <a:gd name="T7" fmla="*/ 105 h 1095"/>
                <a:gd name="T8" fmla="*/ 0 w 1037"/>
                <a:gd name="T9" fmla="*/ 173 h 1095"/>
                <a:gd name="T10" fmla="*/ 0 w 1037"/>
                <a:gd name="T11" fmla="*/ 922 h 1095"/>
                <a:gd name="T12" fmla="*/ 14 w 1037"/>
                <a:gd name="T13" fmla="*/ 989 h 1095"/>
                <a:gd name="T14" fmla="*/ 51 w 1037"/>
                <a:gd name="T15" fmla="*/ 1044 h 1095"/>
                <a:gd name="T16" fmla="*/ 106 w 1037"/>
                <a:gd name="T17" fmla="*/ 1081 h 1095"/>
                <a:gd name="T18" fmla="*/ 173 w 1037"/>
                <a:gd name="T19" fmla="*/ 1095 h 1095"/>
                <a:gd name="T20" fmla="*/ 864 w 1037"/>
                <a:gd name="T21" fmla="*/ 1095 h 1095"/>
                <a:gd name="T22" fmla="*/ 931 w 1037"/>
                <a:gd name="T23" fmla="*/ 1081 h 1095"/>
                <a:gd name="T24" fmla="*/ 986 w 1037"/>
                <a:gd name="T25" fmla="*/ 1044 h 1095"/>
                <a:gd name="T26" fmla="*/ 1023 w 1037"/>
                <a:gd name="T27" fmla="*/ 989 h 1095"/>
                <a:gd name="T28" fmla="*/ 1037 w 1037"/>
                <a:gd name="T29" fmla="*/ 922 h 1095"/>
                <a:gd name="T30" fmla="*/ 1037 w 1037"/>
                <a:gd name="T31" fmla="*/ 173 h 1095"/>
                <a:gd name="T32" fmla="*/ 1023 w 1037"/>
                <a:gd name="T33" fmla="*/ 105 h 1095"/>
                <a:gd name="T34" fmla="*/ 986 w 1037"/>
                <a:gd name="T35" fmla="*/ 50 h 1095"/>
                <a:gd name="T36" fmla="*/ 931 w 1037"/>
                <a:gd name="T37" fmla="*/ 13 h 1095"/>
                <a:gd name="T38" fmla="*/ 864 w 1037"/>
                <a:gd name="T39" fmla="*/ 0 h 1095"/>
                <a:gd name="T40" fmla="*/ 173 w 1037"/>
                <a:gd name="T41" fmla="*/ 0 h 10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95"/>
                <a:gd name="T65" fmla="*/ 1037 w 1037"/>
                <a:gd name="T66" fmla="*/ 1095 h 10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95">
                  <a:moveTo>
                    <a:pt x="173" y="0"/>
                  </a:moveTo>
                  <a:lnTo>
                    <a:pt x="106" y="13"/>
                  </a:lnTo>
                  <a:lnTo>
                    <a:pt x="51" y="50"/>
                  </a:lnTo>
                  <a:lnTo>
                    <a:pt x="14" y="105"/>
                  </a:lnTo>
                  <a:lnTo>
                    <a:pt x="0" y="173"/>
                  </a:lnTo>
                  <a:lnTo>
                    <a:pt x="0" y="922"/>
                  </a:lnTo>
                  <a:lnTo>
                    <a:pt x="14" y="989"/>
                  </a:lnTo>
                  <a:lnTo>
                    <a:pt x="51" y="1044"/>
                  </a:lnTo>
                  <a:lnTo>
                    <a:pt x="106" y="1081"/>
                  </a:lnTo>
                  <a:lnTo>
                    <a:pt x="173" y="1095"/>
                  </a:lnTo>
                  <a:lnTo>
                    <a:pt x="864" y="1095"/>
                  </a:lnTo>
                  <a:lnTo>
                    <a:pt x="931" y="1081"/>
                  </a:lnTo>
                  <a:lnTo>
                    <a:pt x="986" y="1044"/>
                  </a:lnTo>
                  <a:lnTo>
                    <a:pt x="1023" y="989"/>
                  </a:lnTo>
                  <a:lnTo>
                    <a:pt x="1037" y="922"/>
                  </a:lnTo>
                  <a:lnTo>
                    <a:pt x="1037" y="173"/>
                  </a:lnTo>
                  <a:lnTo>
                    <a:pt x="1023" y="105"/>
                  </a:lnTo>
                  <a:lnTo>
                    <a:pt x="986" y="50"/>
                  </a:lnTo>
                  <a:lnTo>
                    <a:pt x="931" y="13"/>
                  </a:lnTo>
                  <a:lnTo>
                    <a:pt x="864" y="0"/>
                  </a:lnTo>
                  <a:lnTo>
                    <a:pt x="173" y="0"/>
                  </a:lnTo>
                  <a:close/>
                </a:path>
              </a:pathLst>
            </a:custGeom>
            <a:noFill/>
            <a:ln w="9525">
              <a:solidFill>
                <a:srgbClr val="000000"/>
              </a:solidFill>
              <a:round/>
              <a:headEnd/>
              <a:tailEnd/>
            </a:ln>
          </p:spPr>
          <p:txBody>
            <a:bodyPr/>
            <a:lstStyle/>
            <a:p>
              <a:endParaRPr lang="tr-TR"/>
            </a:p>
          </p:txBody>
        </p:sp>
        <p:sp>
          <p:nvSpPr>
            <p:cNvPr id="32796" name="Text Box 29"/>
            <p:cNvSpPr txBox="1">
              <a:spLocks noChangeArrowheads="1"/>
            </p:cNvSpPr>
            <p:nvPr/>
          </p:nvSpPr>
          <p:spPr bwMode="auto">
            <a:xfrm>
              <a:off x="5132" y="2515"/>
              <a:ext cx="976" cy="266"/>
            </a:xfrm>
            <a:prstGeom prst="rect">
              <a:avLst/>
            </a:prstGeom>
            <a:noFill/>
            <a:ln w="9525">
              <a:noFill/>
              <a:miter lim="800000"/>
              <a:headEnd/>
              <a:tailEnd/>
            </a:ln>
          </p:spPr>
          <p:txBody>
            <a:bodyPr lIns="0" tIns="0" rIns="0" bIns="0"/>
            <a:lstStyle/>
            <a:p>
              <a:r>
                <a:rPr lang="tr-TR" sz="1200">
                  <a:solidFill>
                    <a:srgbClr val="FF0000"/>
                  </a:solidFill>
                  <a:cs typeface="Times New Roman" pitchFamily="18" charset="0"/>
                </a:rPr>
                <a:t> </a:t>
              </a:r>
            </a:p>
            <a:p>
              <a:r>
                <a:rPr lang="en-US" sz="3200">
                  <a:solidFill>
                    <a:srgbClr val="FF0000"/>
                  </a:solidFill>
                  <a:cs typeface="Times New Roman" pitchFamily="18" charset="0"/>
                </a:rPr>
                <a:t>Sanayi</a:t>
              </a:r>
              <a:endParaRPr lang="en-US" sz="3200"/>
            </a:p>
          </p:txBody>
        </p:sp>
        <p:sp>
          <p:nvSpPr>
            <p:cNvPr id="32797" name="Text Box 28"/>
            <p:cNvSpPr txBox="1">
              <a:spLocks noChangeArrowheads="1"/>
            </p:cNvSpPr>
            <p:nvPr/>
          </p:nvSpPr>
          <p:spPr bwMode="auto">
            <a:xfrm>
              <a:off x="6163" y="2532"/>
              <a:ext cx="1031" cy="266"/>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en-US" sz="3200">
                  <a:solidFill>
                    <a:srgbClr val="FF0000"/>
                  </a:solidFill>
                  <a:cs typeface="Times New Roman" pitchFamily="18" charset="0"/>
                </a:rPr>
                <a:t>Tarım</a:t>
              </a:r>
              <a:endParaRPr lang="en-US" sz="3200"/>
            </a:p>
          </p:txBody>
        </p:sp>
        <p:sp>
          <p:nvSpPr>
            <p:cNvPr id="32798" name="Text Box 27"/>
            <p:cNvSpPr txBox="1">
              <a:spLocks noChangeArrowheads="1"/>
            </p:cNvSpPr>
            <p:nvPr/>
          </p:nvSpPr>
          <p:spPr bwMode="auto">
            <a:xfrm>
              <a:off x="7248" y="2522"/>
              <a:ext cx="1139" cy="266"/>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en-US" sz="3200">
                  <a:solidFill>
                    <a:srgbClr val="FF0000"/>
                  </a:solidFill>
                  <a:cs typeface="Times New Roman" pitchFamily="18" charset="0"/>
                </a:rPr>
                <a:t>Turizm</a:t>
              </a:r>
              <a:endParaRPr lang="en-US" sz="3200"/>
            </a:p>
          </p:txBody>
        </p:sp>
        <p:sp>
          <p:nvSpPr>
            <p:cNvPr id="32799" name="Text Box 26"/>
            <p:cNvSpPr txBox="1">
              <a:spLocks noChangeArrowheads="1"/>
            </p:cNvSpPr>
            <p:nvPr/>
          </p:nvSpPr>
          <p:spPr bwMode="auto">
            <a:xfrm>
              <a:off x="8387" y="2522"/>
              <a:ext cx="1139" cy="266"/>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en-US" sz="3200">
                  <a:solidFill>
                    <a:srgbClr val="FF0000"/>
                  </a:solidFill>
                  <a:cs typeface="Times New Roman" pitchFamily="18" charset="0"/>
                </a:rPr>
                <a:t>Ulaşım</a:t>
              </a:r>
              <a:endParaRPr lang="en-US" sz="3200"/>
            </a:p>
          </p:txBody>
        </p:sp>
        <p:sp>
          <p:nvSpPr>
            <p:cNvPr id="32800" name="Text Box 25"/>
            <p:cNvSpPr txBox="1">
              <a:spLocks noChangeArrowheads="1"/>
            </p:cNvSpPr>
            <p:nvPr/>
          </p:nvSpPr>
          <p:spPr bwMode="auto">
            <a:xfrm>
              <a:off x="9525" y="2196"/>
              <a:ext cx="1085" cy="678"/>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endParaRPr lang="tr-TR" sz="3200">
                <a:solidFill>
                  <a:srgbClr val="FF0000"/>
                </a:solidFill>
                <a:cs typeface="Times New Roman" pitchFamily="18" charset="0"/>
              </a:endParaRPr>
            </a:p>
            <a:p>
              <a:r>
                <a:rPr lang="en-US" sz="3200">
                  <a:solidFill>
                    <a:srgbClr val="FF0000"/>
                  </a:solidFill>
                  <a:cs typeface="Times New Roman" pitchFamily="18" charset="0"/>
                </a:rPr>
                <a:t>Yer altı</a:t>
              </a:r>
              <a:endParaRPr lang="en-US" sz="3200"/>
            </a:p>
            <a:p>
              <a:pPr eaLnBrk="0" hangingPunct="0"/>
              <a:r>
                <a:rPr lang="en-US" sz="3200">
                  <a:solidFill>
                    <a:srgbClr val="FF0000"/>
                  </a:solidFill>
                  <a:cs typeface="Times New Roman" pitchFamily="18" charset="0"/>
                </a:rPr>
                <a:t>Kaynk.</a:t>
              </a:r>
              <a:endParaRPr lang="en-US" sz="3200"/>
            </a:p>
          </p:txBody>
        </p:sp>
        <p:sp>
          <p:nvSpPr>
            <p:cNvPr id="32801" name="Text Box 24"/>
            <p:cNvSpPr txBox="1">
              <a:spLocks noChangeArrowheads="1"/>
            </p:cNvSpPr>
            <p:nvPr/>
          </p:nvSpPr>
          <p:spPr bwMode="auto">
            <a:xfrm>
              <a:off x="10664" y="2177"/>
              <a:ext cx="976" cy="900"/>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endParaRPr lang="tr-TR" sz="1200">
                <a:solidFill>
                  <a:srgbClr val="FF0000"/>
                </a:solidFill>
                <a:cs typeface="Times New Roman" pitchFamily="18" charset="0"/>
              </a:endParaRPr>
            </a:p>
            <a:p>
              <a:r>
                <a:rPr lang="en-US" sz="3200">
                  <a:solidFill>
                    <a:srgbClr val="FF0000"/>
                  </a:solidFill>
                  <a:cs typeface="Times New Roman" pitchFamily="18" charset="0"/>
                </a:rPr>
                <a:t>Sos- Kült</a:t>
              </a:r>
              <a:endParaRPr lang="en-US" sz="3200"/>
            </a:p>
            <a:p>
              <a:pPr eaLnBrk="0" hangingPunct="0"/>
              <a:r>
                <a:rPr lang="en-US" sz="3200">
                  <a:solidFill>
                    <a:srgbClr val="FF0000"/>
                  </a:solidFill>
                  <a:cs typeface="Times New Roman" pitchFamily="18" charset="0"/>
                </a:rPr>
                <a:t>Etkin.</a:t>
              </a:r>
              <a:endParaRPr lang="en-US" sz="3200"/>
            </a:p>
          </p:txBody>
        </p:sp>
      </p:grpSp>
      <p:sp>
        <p:nvSpPr>
          <p:cNvPr id="32770" name="33 Dikdörtgen"/>
          <p:cNvSpPr>
            <a:spLocks noChangeArrowheads="1"/>
          </p:cNvSpPr>
          <p:nvPr/>
        </p:nvSpPr>
        <p:spPr bwMode="auto">
          <a:xfrm>
            <a:off x="2268538" y="476250"/>
            <a:ext cx="4967287" cy="585788"/>
          </a:xfrm>
          <a:prstGeom prst="rect">
            <a:avLst/>
          </a:prstGeom>
          <a:noFill/>
          <a:ln w="9525">
            <a:noFill/>
            <a:miter lim="800000"/>
            <a:headEnd/>
            <a:tailEnd/>
          </a:ln>
        </p:spPr>
        <p:txBody>
          <a:bodyPr>
            <a:spAutoFit/>
          </a:bodyPr>
          <a:lstStyle/>
          <a:p>
            <a:r>
              <a:rPr lang="tr-TR" sz="3200">
                <a:solidFill>
                  <a:srgbClr val="FF0000"/>
                </a:solidFill>
              </a:rPr>
              <a:t>      </a:t>
            </a:r>
            <a:r>
              <a:rPr lang="en-US" sz="3200">
                <a:solidFill>
                  <a:srgbClr val="FF0000"/>
                </a:solidFill>
              </a:rPr>
              <a:t>Beşeri Faktörler</a:t>
            </a:r>
            <a:endParaRPr lang="tr-TR" sz="3200">
              <a:solidFill>
                <a:srgbClr val="FF0000"/>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7950" y="377825"/>
            <a:ext cx="8785225" cy="3048000"/>
          </a:xfrm>
          <a:prstGeom prst="rect">
            <a:avLst/>
          </a:prstGeom>
          <a:noFill/>
          <a:ln w="9525">
            <a:noFill/>
            <a:miter lim="800000"/>
            <a:headEnd/>
            <a:tailEnd/>
          </a:ln>
        </p:spPr>
        <p:txBody>
          <a:bodyPr anchor="ctr">
            <a:spAutoFit/>
          </a:bodyPr>
          <a:lstStyle/>
          <a:p>
            <a:pPr algn="ctr">
              <a:tabLst>
                <a:tab pos="1171575" algn="l"/>
              </a:tabLst>
            </a:pPr>
            <a:r>
              <a:rPr lang="en-US" sz="3200" b="1">
                <a:solidFill>
                  <a:srgbClr val="FF0000"/>
                </a:solidFill>
                <a:cs typeface="Times New Roman" pitchFamily="18" charset="0"/>
              </a:rPr>
              <a:t>İklimin İnsan Yaşantısına Etkileri:</a:t>
            </a:r>
            <a:endParaRPr lang="tr-TR" sz="3200">
              <a:solidFill>
                <a:srgbClr val="FF0000"/>
              </a:solidFill>
            </a:endParaRPr>
          </a:p>
          <a:p>
            <a:pPr eaLnBrk="0" hangingPunct="0">
              <a:tabLst>
                <a:tab pos="1171575" algn="l"/>
              </a:tabLst>
            </a:pPr>
            <a:r>
              <a:rPr lang="tr-TR" sz="3200">
                <a:solidFill>
                  <a:srgbClr val="FF0000"/>
                </a:solidFill>
              </a:rPr>
              <a:t>1-</a:t>
            </a:r>
            <a:r>
              <a:rPr lang="en-US" sz="3200">
                <a:solidFill>
                  <a:srgbClr val="FF0000"/>
                </a:solidFill>
              </a:rPr>
              <a:t>Yerleşme: </a:t>
            </a:r>
            <a:r>
              <a:rPr lang="en-US" sz="3200">
                <a:solidFill>
                  <a:srgbClr val="000000"/>
                </a:solidFill>
              </a:rPr>
              <a:t>İnsanlar soğuk ya da aşırı sıcak yerlere yerleşmez. Verimli araziler, sanayi faaliyetleri, su kaynakları ve yeraltı kaynaklarının bol olduğu yerlerde yerleşme sıktır.</a:t>
            </a:r>
            <a:endParaRPr lang="tr-TR" sz="3200"/>
          </a:p>
        </p:txBody>
      </p:sp>
      <p:pic>
        <p:nvPicPr>
          <p:cNvPr id="33794" name="Picture 2" descr="https://million-wallpapers.com/wallpapers/2/28/468199886014098.jpg"/>
          <p:cNvPicPr>
            <a:picLocks noChangeAspect="1" noChangeArrowheads="1"/>
          </p:cNvPicPr>
          <p:nvPr/>
        </p:nvPicPr>
        <p:blipFill>
          <a:blip r:embed="rId2" cstate="print"/>
          <a:srcRect/>
          <a:stretch>
            <a:fillRect/>
          </a:stretch>
        </p:blipFill>
        <p:spPr bwMode="auto">
          <a:xfrm>
            <a:off x="1258888" y="2924175"/>
            <a:ext cx="7058025" cy="3600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Dikdörtgen"/>
          <p:cNvSpPr>
            <a:spLocks noChangeArrowheads="1"/>
          </p:cNvSpPr>
          <p:nvPr/>
        </p:nvSpPr>
        <p:spPr bwMode="auto">
          <a:xfrm>
            <a:off x="179388" y="260350"/>
            <a:ext cx="8785225" cy="1570038"/>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2-</a:t>
            </a:r>
            <a:r>
              <a:rPr lang="en-US" sz="3200">
                <a:solidFill>
                  <a:srgbClr val="FF0000"/>
                </a:solidFill>
              </a:rPr>
              <a:t>Ekonomik Faaliyetler: </a:t>
            </a:r>
            <a:r>
              <a:rPr lang="en-US" sz="3200">
                <a:solidFill>
                  <a:srgbClr val="000000"/>
                </a:solidFill>
              </a:rPr>
              <a:t>Yaz sıcaklığının ve güneşlenme süresinin fazla olması nedeniyle Akdeniz'de Turizm gelişmiştir.</a:t>
            </a:r>
            <a:endParaRPr lang="tr-TR" sz="3200"/>
          </a:p>
        </p:txBody>
      </p:sp>
      <p:pic>
        <p:nvPicPr>
          <p:cNvPr id="34818" name="Picture 2" descr="https://pbs.twimg.com/media/DieVZysXUAc-sfr.jpg"/>
          <p:cNvPicPr>
            <a:picLocks noChangeAspect="1" noChangeArrowheads="1"/>
          </p:cNvPicPr>
          <p:nvPr/>
        </p:nvPicPr>
        <p:blipFill>
          <a:blip r:embed="rId2" cstate="print"/>
          <a:srcRect/>
          <a:stretch>
            <a:fillRect/>
          </a:stretch>
        </p:blipFill>
        <p:spPr bwMode="auto">
          <a:xfrm>
            <a:off x="395288" y="1773238"/>
            <a:ext cx="8353425" cy="472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Dikdörtgen"/>
          <p:cNvSpPr>
            <a:spLocks noChangeArrowheads="1"/>
          </p:cNvSpPr>
          <p:nvPr/>
        </p:nvSpPr>
        <p:spPr bwMode="auto">
          <a:xfrm>
            <a:off x="250825" y="260350"/>
            <a:ext cx="8713788" cy="1570038"/>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3-</a:t>
            </a:r>
            <a:r>
              <a:rPr lang="en-US" sz="3200">
                <a:solidFill>
                  <a:srgbClr val="FF0000"/>
                </a:solidFill>
              </a:rPr>
              <a:t>Tarım Ürünleri ve Faaliyetler: </a:t>
            </a:r>
            <a:r>
              <a:rPr lang="en-US" sz="3200">
                <a:solidFill>
                  <a:srgbClr val="000000"/>
                </a:solidFill>
              </a:rPr>
              <a:t>Akdeniz Bölgesi'nde seracılık yapılırken Karadeniz Bölgesi'nde çay yetiştirilir.</a:t>
            </a:r>
            <a:endParaRPr lang="tr-TR" sz="3200"/>
          </a:p>
        </p:txBody>
      </p:sp>
      <p:pic>
        <p:nvPicPr>
          <p:cNvPr id="35842" name="Picture 2" descr="https://ceoekonomi.com/wp-content/uploads/2018/06/%C3%A7ay-800x445.jpg"/>
          <p:cNvPicPr>
            <a:picLocks noChangeAspect="1" noChangeArrowheads="1"/>
          </p:cNvPicPr>
          <p:nvPr/>
        </p:nvPicPr>
        <p:blipFill>
          <a:blip r:embed="rId2" cstate="print"/>
          <a:srcRect/>
          <a:stretch>
            <a:fillRect/>
          </a:stretch>
        </p:blipFill>
        <p:spPr bwMode="auto">
          <a:xfrm>
            <a:off x="5076825" y="2276475"/>
            <a:ext cx="3946525" cy="4238625"/>
          </a:xfrm>
          <a:prstGeom prst="rect">
            <a:avLst/>
          </a:prstGeom>
          <a:noFill/>
          <a:ln w="9525">
            <a:noFill/>
            <a:miter lim="800000"/>
            <a:headEnd/>
            <a:tailEnd/>
          </a:ln>
        </p:spPr>
      </p:pic>
      <p:pic>
        <p:nvPicPr>
          <p:cNvPr id="35843" name="Picture 4" descr="https://im0-tub-tr.yandex.net/i?id=aa8eed99e64e900d9abc316e7cec905b&amp;n=13"/>
          <p:cNvPicPr>
            <a:picLocks noChangeAspect="1" noChangeArrowheads="1"/>
          </p:cNvPicPr>
          <p:nvPr/>
        </p:nvPicPr>
        <p:blipFill>
          <a:blip r:embed="rId3" cstate="print"/>
          <a:srcRect/>
          <a:stretch>
            <a:fillRect/>
          </a:stretch>
        </p:blipFill>
        <p:spPr bwMode="auto">
          <a:xfrm>
            <a:off x="250825" y="2276475"/>
            <a:ext cx="4572000" cy="4200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Dikdörtgen"/>
          <p:cNvSpPr>
            <a:spLocks noChangeArrowheads="1"/>
          </p:cNvSpPr>
          <p:nvPr/>
        </p:nvSpPr>
        <p:spPr bwMode="auto">
          <a:xfrm>
            <a:off x="250825" y="260350"/>
            <a:ext cx="8713788" cy="1570038"/>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4-</a:t>
            </a:r>
            <a:r>
              <a:rPr lang="en-US" sz="3200">
                <a:solidFill>
                  <a:srgbClr val="FF0000"/>
                </a:solidFill>
              </a:rPr>
              <a:t>Mesken (ev) Biçimleri: </a:t>
            </a:r>
            <a:r>
              <a:rPr lang="en-US" sz="3200">
                <a:solidFill>
                  <a:srgbClr val="000000"/>
                </a:solidFill>
              </a:rPr>
              <a:t>Akdeniz Bölgesi'nde taştan; İç Anadolu'da kerpiçten; Karadeniz</a:t>
            </a:r>
            <a:r>
              <a:rPr lang="en-US" sz="3200">
                <a:solidFill>
                  <a:srgbClr val="000000"/>
                </a:solidFill>
                <a:cs typeface="Times New Roman" pitchFamily="18" charset="0"/>
              </a:rPr>
              <a:t>Bölgesi'nde ahşaptan evler yapılır.</a:t>
            </a:r>
            <a:endParaRPr lang="tr-TR" sz="3200"/>
          </a:p>
        </p:txBody>
      </p:sp>
      <p:pic>
        <p:nvPicPr>
          <p:cNvPr id="36866" name="Picture 2" descr="https://im0-tub-tr.yandex.net/i?id=55fb1458ed0040cab90325161099f9ab&amp;n=13"/>
          <p:cNvPicPr>
            <a:picLocks noChangeAspect="1" noChangeArrowheads="1"/>
          </p:cNvPicPr>
          <p:nvPr/>
        </p:nvPicPr>
        <p:blipFill>
          <a:blip r:embed="rId2" cstate="print"/>
          <a:srcRect/>
          <a:stretch>
            <a:fillRect/>
          </a:stretch>
        </p:blipFill>
        <p:spPr bwMode="auto">
          <a:xfrm>
            <a:off x="179388" y="2133600"/>
            <a:ext cx="4321175" cy="4414838"/>
          </a:xfrm>
          <a:prstGeom prst="rect">
            <a:avLst/>
          </a:prstGeom>
          <a:noFill/>
          <a:ln w="9525">
            <a:noFill/>
            <a:miter lim="800000"/>
            <a:headEnd/>
            <a:tailEnd/>
          </a:ln>
        </p:spPr>
      </p:pic>
      <p:pic>
        <p:nvPicPr>
          <p:cNvPr id="36867" name="Picture 4" descr="https://im0-tub-tr.yandex.net/i?id=68cd5af6b8fadb09b1d2a0b5510d2cc4&amp;n=13"/>
          <p:cNvPicPr>
            <a:picLocks noChangeAspect="1" noChangeArrowheads="1"/>
          </p:cNvPicPr>
          <p:nvPr/>
        </p:nvPicPr>
        <p:blipFill>
          <a:blip r:embed="rId3" cstate="print"/>
          <a:srcRect/>
          <a:stretch>
            <a:fillRect/>
          </a:stretch>
        </p:blipFill>
        <p:spPr bwMode="auto">
          <a:xfrm>
            <a:off x="4427538" y="2133600"/>
            <a:ext cx="4572000" cy="4419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Dikdörtgen"/>
          <p:cNvSpPr>
            <a:spLocks noChangeArrowheads="1"/>
          </p:cNvSpPr>
          <p:nvPr/>
        </p:nvSpPr>
        <p:spPr bwMode="auto">
          <a:xfrm>
            <a:off x="179388" y="188913"/>
            <a:ext cx="8785225" cy="1570037"/>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5-</a:t>
            </a:r>
            <a:r>
              <a:rPr lang="en-US" sz="3200">
                <a:solidFill>
                  <a:srgbClr val="FF0000"/>
                </a:solidFill>
              </a:rPr>
              <a:t>Giyim Şekilleri: </a:t>
            </a:r>
            <a:r>
              <a:rPr lang="en-US" sz="3200">
                <a:solidFill>
                  <a:srgbClr val="000000"/>
                </a:solidFill>
              </a:rPr>
              <a:t>Akdeniz'de kısa kollu açık renkli elbiseler giyilirken Doğu Anadolu'da uzun</a:t>
            </a:r>
            <a:r>
              <a:rPr lang="en-US" sz="3200">
                <a:solidFill>
                  <a:srgbClr val="000000"/>
                </a:solidFill>
                <a:cs typeface="Times New Roman" pitchFamily="18" charset="0"/>
              </a:rPr>
              <a:t>ve kalın giyecekler tercih edilir.</a:t>
            </a:r>
            <a:endParaRPr lang="en-US" sz="3200"/>
          </a:p>
        </p:txBody>
      </p:sp>
      <p:pic>
        <p:nvPicPr>
          <p:cNvPr id="37890" name="Picture 2" descr="https://www.discountshelving.com/images/storetype/clothing/Gridwall-Face-Out-Clothing-Display.jpg"/>
          <p:cNvPicPr>
            <a:picLocks noChangeAspect="1" noChangeArrowheads="1"/>
          </p:cNvPicPr>
          <p:nvPr/>
        </p:nvPicPr>
        <p:blipFill>
          <a:blip r:embed="rId2" cstate="print"/>
          <a:srcRect/>
          <a:stretch>
            <a:fillRect/>
          </a:stretch>
        </p:blipFill>
        <p:spPr bwMode="auto">
          <a:xfrm>
            <a:off x="971550" y="1844675"/>
            <a:ext cx="6667500" cy="4448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388" y="215900"/>
            <a:ext cx="8856662" cy="2062163"/>
          </a:xfrm>
          <a:prstGeom prst="rect">
            <a:avLst/>
          </a:prstGeom>
          <a:noFill/>
          <a:ln w="9525">
            <a:noFill/>
            <a:miter lim="800000"/>
            <a:headEnd/>
            <a:tailEnd/>
          </a:ln>
        </p:spPr>
        <p:txBody>
          <a:bodyPr anchor="ctr">
            <a:spAutoFit/>
          </a:bodyPr>
          <a:lstStyle/>
          <a:p>
            <a:pPr algn="ctr"/>
            <a:r>
              <a:rPr lang="en-US" sz="3200">
                <a:solidFill>
                  <a:srgbClr val="FF0000"/>
                </a:solidFill>
              </a:rPr>
              <a:t>AFETLER ve ÇEVRE SORUNLARI </a:t>
            </a:r>
            <a:endParaRPr lang="tr-TR" sz="3200">
              <a:solidFill>
                <a:srgbClr val="FF0000"/>
              </a:solidFill>
            </a:endParaRPr>
          </a:p>
          <a:p>
            <a:pPr algn="ctr"/>
            <a:r>
              <a:rPr lang="en-US" sz="3200">
                <a:solidFill>
                  <a:srgbClr val="FF0000"/>
                </a:solidFill>
              </a:rPr>
              <a:t>(3.ünite 4.kazanım)</a:t>
            </a:r>
            <a:endParaRPr lang="tr-TR" sz="3200">
              <a:solidFill>
                <a:srgbClr val="FF0000"/>
              </a:solidFill>
            </a:endParaRPr>
          </a:p>
          <a:p>
            <a:pPr eaLnBrk="0" hangingPunct="0"/>
            <a:r>
              <a:rPr lang="en-US" sz="3200" b="1">
                <a:solidFill>
                  <a:srgbClr val="FF0000"/>
                </a:solidFill>
                <a:cs typeface="Times New Roman" pitchFamily="18" charset="0"/>
              </a:rPr>
              <a:t>Afet: </a:t>
            </a:r>
            <a:r>
              <a:rPr lang="en-US" sz="3200">
                <a:solidFill>
                  <a:srgbClr val="000000"/>
                </a:solidFill>
                <a:cs typeface="Times New Roman" pitchFamily="18" charset="0"/>
              </a:rPr>
              <a:t>Doğada meydana gelen ve yıkımlara sebep olan hızlı değişimlere afet denir</a:t>
            </a:r>
            <a:r>
              <a:rPr lang="en-US" sz="1200">
                <a:solidFill>
                  <a:srgbClr val="000000"/>
                </a:solidFill>
                <a:cs typeface="Times New Roman" pitchFamily="18" charset="0"/>
              </a:rPr>
              <a:t>.</a:t>
            </a:r>
            <a:endParaRPr lang="en-US"/>
          </a:p>
        </p:txBody>
      </p:sp>
      <p:pic>
        <p:nvPicPr>
          <p:cNvPr id="38914" name="Picture 2" descr="http://cn1.nevsedoma.com.ua/images/2011/73/4/15360000.jpg"/>
          <p:cNvPicPr>
            <a:picLocks noChangeAspect="1" noChangeArrowheads="1"/>
          </p:cNvPicPr>
          <p:nvPr/>
        </p:nvPicPr>
        <p:blipFill>
          <a:blip r:embed="rId2" cstate="print"/>
          <a:srcRect/>
          <a:stretch>
            <a:fillRect/>
          </a:stretch>
        </p:blipFill>
        <p:spPr bwMode="auto">
          <a:xfrm>
            <a:off x="179388" y="2276475"/>
            <a:ext cx="8709025" cy="43926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7950" y="101600"/>
            <a:ext cx="8856663" cy="4032250"/>
          </a:xfrm>
          <a:prstGeom prst="rect">
            <a:avLst/>
          </a:prstGeom>
          <a:noFill/>
          <a:ln w="9525">
            <a:noFill/>
            <a:miter lim="800000"/>
            <a:headEnd/>
            <a:tailEnd/>
          </a:ln>
        </p:spPr>
        <p:txBody>
          <a:bodyPr anchor="ctr">
            <a:spAutoFit/>
          </a:bodyPr>
          <a:lstStyle/>
          <a:p>
            <a:pPr indent="457200"/>
            <a:r>
              <a:rPr lang="en-US" sz="3200">
                <a:solidFill>
                  <a:srgbClr val="FF0000"/>
                </a:solidFill>
              </a:rPr>
              <a:t>Doğal Afet Çeşitleri:</a:t>
            </a:r>
            <a:endParaRPr lang="tr-TR" sz="3200">
              <a:solidFill>
                <a:srgbClr val="FF0000"/>
              </a:solidFill>
            </a:endParaRPr>
          </a:p>
          <a:p>
            <a:pPr indent="457200" eaLnBrk="0" hangingPunct="0"/>
            <a:r>
              <a:rPr lang="en-US" sz="3200" b="1">
                <a:solidFill>
                  <a:srgbClr val="FF0000"/>
                </a:solidFill>
                <a:cs typeface="Times New Roman" pitchFamily="18" charset="0"/>
              </a:rPr>
              <a:t>1- Deprem: </a:t>
            </a:r>
            <a:r>
              <a:rPr lang="en-US" sz="3200">
                <a:solidFill>
                  <a:srgbClr val="000000"/>
                </a:solidFill>
                <a:cs typeface="Times New Roman" pitchFamily="18" charset="0"/>
              </a:rPr>
              <a:t>Yer kabuğundaki aniden oluşan sarsıntı ve titreşimlere deprem denir. Deprem ülkemizde en fazla can ve mal kaybına neden olan doğal afettir.</a:t>
            </a:r>
            <a:endParaRPr lang="tr-TR" sz="3200"/>
          </a:p>
          <a:p>
            <a:pPr indent="457200" eaLnBrk="0" hangingPunct="0"/>
            <a:r>
              <a:rPr lang="en-US" sz="3200">
                <a:solidFill>
                  <a:srgbClr val="FF0000"/>
                </a:solidFill>
                <a:cs typeface="Times New Roman" pitchFamily="18" charset="0"/>
              </a:rPr>
              <a:t>Depremde en riskli bölgeler: </a:t>
            </a:r>
            <a:r>
              <a:rPr lang="en-US" sz="3200">
                <a:solidFill>
                  <a:srgbClr val="C00000"/>
                </a:solidFill>
                <a:cs typeface="Times New Roman" pitchFamily="18" charset="0"/>
              </a:rPr>
              <a:t>Marmara, Doğu Anadolu ve Ege Bölgeleridir. En az riskli bölgeler: Konya, Aksaray, Karaman</a:t>
            </a:r>
            <a:endParaRPr lang="en-US" sz="3200">
              <a:solidFill>
                <a:srgbClr val="C00000"/>
              </a:solidFill>
            </a:endParaRPr>
          </a:p>
        </p:txBody>
      </p:sp>
      <p:pic>
        <p:nvPicPr>
          <p:cNvPr id="39938" name="Picture 2" descr="https://im0-tub-tr.yandex.net/i?id=d8f39cd6d5131a476fd96164d3505c39&amp;n=13"/>
          <p:cNvPicPr>
            <a:picLocks noChangeAspect="1" noChangeArrowheads="1"/>
          </p:cNvPicPr>
          <p:nvPr/>
        </p:nvPicPr>
        <p:blipFill>
          <a:blip r:embed="rId2" cstate="print"/>
          <a:srcRect/>
          <a:stretch>
            <a:fillRect/>
          </a:stretch>
        </p:blipFill>
        <p:spPr bwMode="auto">
          <a:xfrm>
            <a:off x="539750" y="4221163"/>
            <a:ext cx="8064500" cy="24860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7950" y="141288"/>
            <a:ext cx="8785225" cy="5754687"/>
          </a:xfrm>
          <a:prstGeom prst="rect">
            <a:avLst/>
          </a:prstGeom>
          <a:noFill/>
          <a:ln w="9525">
            <a:noFill/>
            <a:miter lim="800000"/>
            <a:headEnd/>
            <a:tailEnd/>
          </a:ln>
          <a:effectLst/>
        </p:spPr>
        <p:txBody>
          <a:bodyPr anchor="ctr">
            <a:spAutoFit/>
          </a:bodyPr>
          <a:lstStyle/>
          <a:p>
            <a:pPr indent="457200" algn="ctr">
              <a:tabLst>
                <a:tab pos="706438" algn="l"/>
              </a:tabLst>
            </a:pPr>
            <a:r>
              <a:rPr lang="en-US" sz="4000" b="1">
                <a:solidFill>
                  <a:srgbClr val="FF0000"/>
                </a:solidFill>
                <a:cs typeface="Times New Roman" pitchFamily="18" charset="0"/>
              </a:rPr>
              <a:t>Depremin Zararını Azaltmak İçin Yapılacaklar: </a:t>
            </a:r>
            <a:endParaRPr lang="tr-TR" sz="4000" b="1">
              <a:solidFill>
                <a:srgbClr val="FF0000"/>
              </a:solidFill>
              <a:cs typeface="Times New Roman" pitchFamily="18" charset="0"/>
            </a:endParaRPr>
          </a:p>
          <a:p>
            <a:pPr indent="457200">
              <a:tabLst>
                <a:tab pos="706438" algn="l"/>
              </a:tabLst>
            </a:pPr>
            <a:r>
              <a:rPr lang="en-US" sz="3200">
                <a:solidFill>
                  <a:srgbClr val="FF0000"/>
                </a:solidFill>
                <a:cs typeface="Times New Roman" pitchFamily="18" charset="0"/>
              </a:rPr>
              <a:t>1- </a:t>
            </a:r>
            <a:r>
              <a:rPr lang="en-US" sz="3200">
                <a:solidFill>
                  <a:srgbClr val="000000"/>
                </a:solidFill>
                <a:cs typeface="Times New Roman" pitchFamily="18" charset="0"/>
              </a:rPr>
              <a:t>Binalar fay hatları ve yumuşak zeminlere yapılmamalıdır. </a:t>
            </a:r>
            <a:endParaRPr lang="tr-TR" sz="3200">
              <a:solidFill>
                <a:srgbClr val="000000"/>
              </a:solidFill>
              <a:cs typeface="Times New Roman" pitchFamily="18" charset="0"/>
            </a:endParaRPr>
          </a:p>
          <a:p>
            <a:pPr indent="457200">
              <a:tabLst>
                <a:tab pos="706438" algn="l"/>
              </a:tabLst>
            </a:pPr>
            <a:r>
              <a:rPr lang="en-US" sz="3200">
                <a:solidFill>
                  <a:srgbClr val="FF0000"/>
                </a:solidFill>
                <a:cs typeface="Times New Roman" pitchFamily="18" charset="0"/>
              </a:rPr>
              <a:t>2-</a:t>
            </a:r>
            <a:r>
              <a:rPr lang="en-US" sz="3200">
                <a:solidFill>
                  <a:srgbClr val="000000"/>
                </a:solidFill>
                <a:cs typeface="Times New Roman" pitchFamily="18" charset="0"/>
              </a:rPr>
              <a:t> Bina yapımında kaliteli malzeme kullanılmalıdır.</a:t>
            </a:r>
            <a:endParaRPr lang="tr-TR" sz="3200"/>
          </a:p>
          <a:p>
            <a:pPr indent="457200" eaLnBrk="0" hangingPunct="0">
              <a:tabLst>
                <a:tab pos="706438" algn="l"/>
              </a:tabLst>
            </a:pPr>
            <a:r>
              <a:rPr lang="en-US" sz="3200">
                <a:solidFill>
                  <a:srgbClr val="FF0000"/>
                </a:solidFill>
                <a:cs typeface="Times New Roman" pitchFamily="18" charset="0"/>
              </a:rPr>
              <a:t>3-</a:t>
            </a:r>
            <a:r>
              <a:rPr lang="en-US" sz="3200">
                <a:solidFill>
                  <a:srgbClr val="000000"/>
                </a:solidFill>
                <a:cs typeface="Times New Roman" pitchFamily="18" charset="0"/>
              </a:rPr>
              <a:t> Deprem konusunda insanlar bilinçlendirilmelidir. </a:t>
            </a:r>
            <a:endParaRPr lang="tr-TR" sz="3200">
              <a:solidFill>
                <a:srgbClr val="000000"/>
              </a:solidFill>
              <a:cs typeface="Times New Roman" pitchFamily="18" charset="0"/>
            </a:endParaRPr>
          </a:p>
          <a:p>
            <a:pPr indent="457200" eaLnBrk="0" hangingPunct="0">
              <a:tabLst>
                <a:tab pos="706438" algn="l"/>
              </a:tabLst>
            </a:pPr>
            <a:r>
              <a:rPr lang="en-US" sz="3200">
                <a:solidFill>
                  <a:srgbClr val="FF0000"/>
                </a:solidFill>
                <a:cs typeface="Times New Roman" pitchFamily="18" charset="0"/>
              </a:rPr>
              <a:t>4- </a:t>
            </a:r>
            <a:r>
              <a:rPr lang="en-US" sz="3200">
                <a:solidFill>
                  <a:srgbClr val="000000"/>
                </a:solidFill>
                <a:cs typeface="Times New Roman" pitchFamily="18" charset="0"/>
              </a:rPr>
              <a:t>Evimizdeki eşyalar sabitlenmelidir.</a:t>
            </a:r>
            <a:endParaRPr lang="tr-TR" sz="3200"/>
          </a:p>
          <a:p>
            <a:pPr indent="457200" eaLnBrk="0" hangingPunct="0">
              <a:tabLst>
                <a:tab pos="706438" algn="l"/>
              </a:tabLst>
            </a:pPr>
            <a:r>
              <a:rPr lang="tr-TR" sz="3200">
                <a:solidFill>
                  <a:srgbClr val="FF0000"/>
                </a:solidFill>
              </a:rPr>
              <a:t>    5-</a:t>
            </a:r>
            <a:r>
              <a:rPr lang="en-US" sz="3200">
                <a:solidFill>
                  <a:srgbClr val="000000"/>
                </a:solidFill>
              </a:rPr>
              <a:t>Deprem bölgesinde çok katlı binalar yapılmamalıdır.</a:t>
            </a: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7950" y="293688"/>
            <a:ext cx="8928100" cy="2554287"/>
          </a:xfrm>
          <a:prstGeom prst="rect">
            <a:avLst/>
          </a:prstGeom>
          <a:noFill/>
          <a:ln w="9525">
            <a:noFill/>
            <a:miter lim="800000"/>
            <a:headEnd/>
            <a:tailEnd/>
          </a:ln>
        </p:spPr>
        <p:txBody>
          <a:bodyPr anchor="ctr">
            <a:spAutoFit/>
          </a:bodyPr>
          <a:lstStyle/>
          <a:p>
            <a:pPr lvl="1">
              <a:buClr>
                <a:srgbClr val="FF0000"/>
              </a:buClr>
              <a:buSzPct val="100000"/>
              <a:tabLst>
                <a:tab pos="1201738" algn="l"/>
              </a:tabLst>
            </a:pPr>
            <a:r>
              <a:rPr lang="tr-TR" sz="3200" b="1">
                <a:solidFill>
                  <a:srgbClr val="FF0000"/>
                </a:solidFill>
              </a:rPr>
              <a:t>2-</a:t>
            </a:r>
            <a:r>
              <a:rPr lang="en-US" sz="3200" b="1">
                <a:solidFill>
                  <a:srgbClr val="FF0000"/>
                </a:solidFill>
              </a:rPr>
              <a:t>Sel: </a:t>
            </a:r>
            <a:r>
              <a:rPr lang="en-US" sz="3200">
                <a:solidFill>
                  <a:srgbClr val="000000"/>
                </a:solidFill>
              </a:rPr>
              <a:t>Yağışlar sonrasında ortaya çıkan büyük su baskınlarına sel denir. Sel en çok yağışın bol olduğu Karadeniz, ve şehirleşmenin olduğu Marmara Bölgelerinde görülür.</a:t>
            </a:r>
            <a:endParaRPr lang="tr-TR" sz="3200"/>
          </a:p>
        </p:txBody>
      </p:sp>
      <p:pic>
        <p:nvPicPr>
          <p:cNvPr id="41986" name="Picture 2" descr="http://ruyameali.com/wp-content/uploads/2051/03/3-5.jpg"/>
          <p:cNvPicPr>
            <a:picLocks noChangeAspect="1" noChangeArrowheads="1"/>
          </p:cNvPicPr>
          <p:nvPr/>
        </p:nvPicPr>
        <p:blipFill>
          <a:blip r:embed="rId2" cstate="print"/>
          <a:srcRect/>
          <a:stretch>
            <a:fillRect/>
          </a:stretch>
        </p:blipFill>
        <p:spPr bwMode="auto">
          <a:xfrm>
            <a:off x="2051050" y="2276475"/>
            <a:ext cx="6985000" cy="4483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s://slideplayer.biz.tr/slide/2859542/10/images/17/%C3%96L%C3%87EK+KONUYA+UYGUN+BA%C5%9ELIK+HAR%C4%B0TA+ANAHTARI+%28LEJANT%29+KOORD%C4%B0NATLAR.jpg"/>
          <p:cNvPicPr>
            <a:picLocks noChangeAspect="1" noChangeArrowheads="1"/>
          </p:cNvPicPr>
          <p:nvPr/>
        </p:nvPicPr>
        <p:blipFill>
          <a:blip r:embed="rId2" cstate="print"/>
          <a:srcRect/>
          <a:stretch>
            <a:fillRect/>
          </a:stretch>
        </p:blipFill>
        <p:spPr bwMode="auto">
          <a:xfrm>
            <a:off x="250825" y="333375"/>
            <a:ext cx="8642350" cy="62087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Dikdörtgen"/>
          <p:cNvSpPr>
            <a:spLocks noChangeArrowheads="1"/>
          </p:cNvSpPr>
          <p:nvPr/>
        </p:nvSpPr>
        <p:spPr bwMode="auto">
          <a:xfrm>
            <a:off x="323850" y="260350"/>
            <a:ext cx="8640763" cy="2062163"/>
          </a:xfrm>
          <a:prstGeom prst="rect">
            <a:avLst/>
          </a:prstGeom>
          <a:noFill/>
          <a:ln w="9525">
            <a:noFill/>
            <a:miter lim="800000"/>
            <a:headEnd/>
            <a:tailEnd/>
          </a:ln>
        </p:spPr>
        <p:txBody>
          <a:bodyPr>
            <a:spAutoFit/>
          </a:bodyPr>
          <a:lstStyle/>
          <a:p>
            <a:pPr lvl="1" eaLnBrk="0" hangingPunct="0">
              <a:buClr>
                <a:srgbClr val="FF0000"/>
              </a:buClr>
              <a:buSzPct val="100000"/>
              <a:tabLst>
                <a:tab pos="1201738" algn="l"/>
              </a:tabLst>
            </a:pPr>
            <a:r>
              <a:rPr lang="tr-TR" sz="3200" b="1">
                <a:solidFill>
                  <a:srgbClr val="FF0000"/>
                </a:solidFill>
              </a:rPr>
              <a:t>3-</a:t>
            </a:r>
            <a:r>
              <a:rPr lang="en-US" sz="3200" b="1">
                <a:solidFill>
                  <a:srgbClr val="FF0000"/>
                </a:solidFill>
              </a:rPr>
              <a:t>Heyelan (toprak kayması): </a:t>
            </a:r>
            <a:r>
              <a:rPr lang="en-US" sz="3200">
                <a:solidFill>
                  <a:srgbClr val="000000"/>
                </a:solidFill>
              </a:rPr>
              <a:t>Taş, toprak ve kayaların eğimli arazilerde kayarak yer</a:t>
            </a:r>
            <a:endParaRPr lang="tr-TR" sz="3200"/>
          </a:p>
          <a:p>
            <a:pPr indent="457200" eaLnBrk="0" hangingPunct="0">
              <a:tabLst>
                <a:tab pos="1201738" algn="l"/>
              </a:tabLst>
            </a:pPr>
            <a:r>
              <a:rPr lang="en-US" sz="3200">
                <a:solidFill>
                  <a:srgbClr val="000000"/>
                </a:solidFill>
                <a:cs typeface="Times New Roman" pitchFamily="18" charset="0"/>
              </a:rPr>
              <a:t>değiştirmesine </a:t>
            </a:r>
            <a:r>
              <a:rPr lang="en-US" sz="3200">
                <a:solidFill>
                  <a:srgbClr val="FF0000"/>
                </a:solidFill>
                <a:cs typeface="Times New Roman" pitchFamily="18" charset="0"/>
              </a:rPr>
              <a:t>heyelan</a:t>
            </a:r>
            <a:r>
              <a:rPr lang="en-US" sz="3200">
                <a:solidFill>
                  <a:srgbClr val="000000"/>
                </a:solidFill>
                <a:cs typeface="Times New Roman" pitchFamily="18" charset="0"/>
              </a:rPr>
              <a:t> denir. Heyelan en çok </a:t>
            </a:r>
            <a:r>
              <a:rPr lang="en-US" sz="3200">
                <a:solidFill>
                  <a:srgbClr val="FF0000"/>
                </a:solidFill>
                <a:cs typeface="Times New Roman" pitchFamily="18" charset="0"/>
              </a:rPr>
              <a:t>Karadeniz Bölgesi'nde </a:t>
            </a:r>
            <a:r>
              <a:rPr lang="en-US" sz="3200">
                <a:solidFill>
                  <a:srgbClr val="000000"/>
                </a:solidFill>
                <a:cs typeface="Times New Roman" pitchFamily="18" charset="0"/>
              </a:rPr>
              <a:t>görülür.</a:t>
            </a:r>
            <a:endParaRPr lang="tr-TR" sz="3200"/>
          </a:p>
        </p:txBody>
      </p:sp>
      <p:pic>
        <p:nvPicPr>
          <p:cNvPr id="43010" name="Picture 2" descr="https://cdn.turkaramamotoru.com/tr/heyelan-4425.jpg"/>
          <p:cNvPicPr>
            <a:picLocks noChangeAspect="1" noChangeArrowheads="1"/>
          </p:cNvPicPr>
          <p:nvPr/>
        </p:nvPicPr>
        <p:blipFill>
          <a:blip r:embed="rId2" cstate="print"/>
          <a:srcRect/>
          <a:stretch>
            <a:fillRect/>
          </a:stretch>
        </p:blipFill>
        <p:spPr bwMode="auto">
          <a:xfrm>
            <a:off x="755650" y="2349500"/>
            <a:ext cx="7620000" cy="43751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Dikdörtgen"/>
          <p:cNvSpPr>
            <a:spLocks noChangeArrowheads="1"/>
          </p:cNvSpPr>
          <p:nvPr/>
        </p:nvSpPr>
        <p:spPr bwMode="auto">
          <a:xfrm>
            <a:off x="179388" y="333375"/>
            <a:ext cx="8785225" cy="2062163"/>
          </a:xfrm>
          <a:prstGeom prst="rect">
            <a:avLst/>
          </a:prstGeom>
          <a:noFill/>
          <a:ln w="9525">
            <a:noFill/>
            <a:miter lim="800000"/>
            <a:headEnd/>
            <a:tailEnd/>
          </a:ln>
        </p:spPr>
        <p:txBody>
          <a:bodyPr>
            <a:spAutoFit/>
          </a:bodyPr>
          <a:lstStyle/>
          <a:p>
            <a:pPr lvl="1" eaLnBrk="0" hangingPunct="0">
              <a:buClr>
                <a:srgbClr val="FF0000"/>
              </a:buClr>
              <a:buSzPct val="100000"/>
              <a:tabLst>
                <a:tab pos="1201738" algn="l"/>
              </a:tabLst>
            </a:pPr>
            <a:r>
              <a:rPr lang="tr-TR" sz="3200" b="1">
                <a:solidFill>
                  <a:srgbClr val="FF0000"/>
                </a:solidFill>
              </a:rPr>
              <a:t>4-</a:t>
            </a:r>
            <a:r>
              <a:rPr lang="en-US" sz="3200" b="1">
                <a:solidFill>
                  <a:srgbClr val="FF0000"/>
                </a:solidFill>
              </a:rPr>
              <a:t>Çığ: </a:t>
            </a:r>
            <a:r>
              <a:rPr lang="en-US" sz="3200">
                <a:solidFill>
                  <a:srgbClr val="000000"/>
                </a:solidFill>
              </a:rPr>
              <a:t>Dağ’ın yüksek yerindeki büyük kar kütlelerinin koparak yuvarlanmasına </a:t>
            </a:r>
            <a:r>
              <a:rPr lang="en-US" sz="3200">
                <a:solidFill>
                  <a:srgbClr val="FF0000"/>
                </a:solidFill>
              </a:rPr>
              <a:t>çığ</a:t>
            </a:r>
            <a:r>
              <a:rPr lang="en-US" sz="3200">
                <a:solidFill>
                  <a:srgbClr val="000000"/>
                </a:solidFill>
              </a:rPr>
              <a:t> denir. Çığ en çok </a:t>
            </a:r>
            <a:r>
              <a:rPr lang="en-US" sz="3200">
                <a:solidFill>
                  <a:srgbClr val="FF0000"/>
                </a:solidFill>
              </a:rPr>
              <a:t>Doğu Anadolu Bölgesi'nde </a:t>
            </a:r>
            <a:r>
              <a:rPr lang="en-US" sz="3200">
                <a:solidFill>
                  <a:srgbClr val="000000"/>
                </a:solidFill>
              </a:rPr>
              <a:t>görülür.</a:t>
            </a:r>
            <a:endParaRPr lang="tr-TR" sz="3200"/>
          </a:p>
        </p:txBody>
      </p:sp>
      <p:pic>
        <p:nvPicPr>
          <p:cNvPr id="44034" name="Picture 2" descr="https://24smi.org/public/media/news/2016/02/19/1455869415-razrushitelnyj-shod-laviny-pod-murmans_newsall_ac.jpg"/>
          <p:cNvPicPr>
            <a:picLocks noChangeAspect="1" noChangeArrowheads="1"/>
          </p:cNvPicPr>
          <p:nvPr/>
        </p:nvPicPr>
        <p:blipFill>
          <a:blip r:embed="rId2" cstate="print"/>
          <a:srcRect/>
          <a:stretch>
            <a:fillRect/>
          </a:stretch>
        </p:blipFill>
        <p:spPr bwMode="auto">
          <a:xfrm>
            <a:off x="2268538" y="1844675"/>
            <a:ext cx="6467475" cy="48990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Dikdörtgen"/>
          <p:cNvSpPr>
            <a:spLocks noChangeArrowheads="1"/>
          </p:cNvSpPr>
          <p:nvPr/>
        </p:nvSpPr>
        <p:spPr bwMode="auto">
          <a:xfrm>
            <a:off x="250825" y="333375"/>
            <a:ext cx="8642350" cy="2554288"/>
          </a:xfrm>
          <a:prstGeom prst="rect">
            <a:avLst/>
          </a:prstGeom>
          <a:noFill/>
          <a:ln w="9525">
            <a:noFill/>
            <a:miter lim="800000"/>
            <a:headEnd/>
            <a:tailEnd/>
          </a:ln>
        </p:spPr>
        <p:txBody>
          <a:bodyPr>
            <a:spAutoFit/>
          </a:bodyPr>
          <a:lstStyle/>
          <a:p>
            <a:pPr lvl="1" eaLnBrk="0" hangingPunct="0">
              <a:buClr>
                <a:srgbClr val="FF0000"/>
              </a:buClr>
              <a:buSzPct val="100000"/>
              <a:tabLst>
                <a:tab pos="1201738" algn="l"/>
              </a:tabLst>
            </a:pPr>
            <a:r>
              <a:rPr lang="tr-TR" sz="3200" b="1">
                <a:solidFill>
                  <a:srgbClr val="FF0000"/>
                </a:solidFill>
              </a:rPr>
              <a:t>5-</a:t>
            </a:r>
            <a:r>
              <a:rPr lang="en-US" sz="3200" b="1">
                <a:solidFill>
                  <a:srgbClr val="FF0000"/>
                </a:solidFill>
              </a:rPr>
              <a:t>Erozyon (toprak aşınması): </a:t>
            </a:r>
            <a:r>
              <a:rPr lang="en-US" sz="3200">
                <a:solidFill>
                  <a:srgbClr val="000000"/>
                </a:solidFill>
              </a:rPr>
              <a:t>Su ve rüzgarın etkisiyle toprağın aşınması ve taşınmasına </a:t>
            </a:r>
            <a:r>
              <a:rPr lang="en-US" sz="3200">
                <a:solidFill>
                  <a:srgbClr val="FF0000"/>
                </a:solidFill>
              </a:rPr>
              <a:t>erozyon</a:t>
            </a:r>
            <a:r>
              <a:rPr lang="en-US" sz="3200">
                <a:solidFill>
                  <a:srgbClr val="000000"/>
                </a:solidFill>
              </a:rPr>
              <a:t> denir. Ülkemizde erozyon yoğun olarak </a:t>
            </a:r>
            <a:r>
              <a:rPr lang="en-US" sz="3200">
                <a:solidFill>
                  <a:srgbClr val="FF0000"/>
                </a:solidFill>
              </a:rPr>
              <a:t>İç Anadolu </a:t>
            </a:r>
            <a:r>
              <a:rPr lang="en-US" sz="3200">
                <a:solidFill>
                  <a:srgbClr val="000000"/>
                </a:solidFill>
              </a:rPr>
              <a:t>ve </a:t>
            </a:r>
            <a:r>
              <a:rPr lang="en-US" sz="3200">
                <a:solidFill>
                  <a:srgbClr val="FF0000"/>
                </a:solidFill>
              </a:rPr>
              <a:t>Güneydoğu Anadolu’da </a:t>
            </a:r>
            <a:r>
              <a:rPr lang="en-US" sz="3200">
                <a:solidFill>
                  <a:srgbClr val="000000"/>
                </a:solidFill>
              </a:rPr>
              <a:t>görülmektedir.</a:t>
            </a:r>
            <a:endParaRPr lang="en-US" sz="3200"/>
          </a:p>
        </p:txBody>
      </p:sp>
      <p:pic>
        <p:nvPicPr>
          <p:cNvPr id="45058" name="Picture 2" descr="https://rezinate.files.wordpress.com/2013/09/erosion-en-accion-0000003693_1000.jpg"/>
          <p:cNvPicPr>
            <a:picLocks noChangeAspect="1" noChangeArrowheads="1"/>
          </p:cNvPicPr>
          <p:nvPr/>
        </p:nvPicPr>
        <p:blipFill>
          <a:blip r:embed="rId2" cstate="print"/>
          <a:srcRect/>
          <a:stretch>
            <a:fillRect/>
          </a:stretch>
        </p:blipFill>
        <p:spPr bwMode="auto">
          <a:xfrm>
            <a:off x="179388" y="3068638"/>
            <a:ext cx="8569325" cy="362743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79388" y="207963"/>
            <a:ext cx="8856662" cy="3048000"/>
          </a:xfrm>
          <a:prstGeom prst="rect">
            <a:avLst/>
          </a:prstGeom>
          <a:noFill/>
          <a:ln w="9525">
            <a:noFill/>
            <a:miter lim="800000"/>
            <a:headEnd/>
            <a:tailEnd/>
          </a:ln>
        </p:spPr>
        <p:txBody>
          <a:bodyPr anchor="ctr">
            <a:spAutoFit/>
          </a:bodyPr>
          <a:lstStyle/>
          <a:p>
            <a:pPr algn="ctr">
              <a:tabLst>
                <a:tab pos="706438" algn="l"/>
              </a:tabLst>
            </a:pPr>
            <a:r>
              <a:rPr lang="en-US" sz="3200">
                <a:solidFill>
                  <a:srgbClr val="FF0000"/>
                </a:solidFill>
              </a:rPr>
              <a:t>Erozyonu Önlemek İçin Yapılacaklar:</a:t>
            </a:r>
            <a:endParaRPr lang="tr-TR" sz="3200">
              <a:solidFill>
                <a:srgbClr val="FF0000"/>
              </a:solidFill>
            </a:endParaRPr>
          </a:p>
          <a:p>
            <a:pPr eaLnBrk="0" hangingPunct="0">
              <a:tabLst>
                <a:tab pos="706438" algn="l"/>
              </a:tabLst>
            </a:pPr>
            <a:r>
              <a:rPr lang="tr-TR" sz="3200">
                <a:solidFill>
                  <a:srgbClr val="FF0000"/>
                </a:solidFill>
              </a:rPr>
              <a:t>1-</a:t>
            </a:r>
            <a:r>
              <a:rPr lang="en-US" sz="3200">
                <a:solidFill>
                  <a:srgbClr val="000000"/>
                </a:solidFill>
              </a:rPr>
              <a:t>Ağaçlandırma çalışmaları yapılmalı.</a:t>
            </a:r>
            <a:endParaRPr lang="tr-TR" sz="3200"/>
          </a:p>
          <a:p>
            <a:pPr eaLnBrk="0" hangingPunct="0">
              <a:tabLst>
                <a:tab pos="706438" algn="l"/>
              </a:tabLst>
            </a:pPr>
            <a:r>
              <a:rPr lang="tr-TR" sz="3200">
                <a:solidFill>
                  <a:srgbClr val="FF0000"/>
                </a:solidFill>
              </a:rPr>
              <a:t>2-</a:t>
            </a:r>
            <a:r>
              <a:rPr lang="en-US" sz="3200">
                <a:solidFill>
                  <a:srgbClr val="000000"/>
                </a:solidFill>
              </a:rPr>
              <a:t>Eğimli arazilerde teraslandırma (seki) yapılmalı. </a:t>
            </a:r>
            <a:endParaRPr lang="tr-TR" sz="3200">
              <a:solidFill>
                <a:srgbClr val="000000"/>
              </a:solidFill>
            </a:endParaRPr>
          </a:p>
          <a:p>
            <a:pPr eaLnBrk="0" hangingPunct="0">
              <a:tabLst>
                <a:tab pos="706438" algn="l"/>
              </a:tabLst>
            </a:pPr>
            <a:r>
              <a:rPr lang="en-US" sz="3200">
                <a:solidFill>
                  <a:srgbClr val="FF0000"/>
                </a:solidFill>
              </a:rPr>
              <a:t>3-</a:t>
            </a:r>
            <a:r>
              <a:rPr lang="en-US" sz="3200">
                <a:solidFill>
                  <a:srgbClr val="000000"/>
                </a:solidFill>
              </a:rPr>
              <a:t> Tarlalar eğim doğrultusunda sürülmemeli.</a:t>
            </a:r>
            <a:endParaRPr lang="tr-TR" sz="3200"/>
          </a:p>
          <a:p>
            <a:pPr eaLnBrk="0" hangingPunct="0">
              <a:tabLst>
                <a:tab pos="706438" algn="l"/>
              </a:tabLst>
            </a:pPr>
            <a:r>
              <a:rPr lang="en-US" sz="3200">
                <a:solidFill>
                  <a:srgbClr val="FF0000"/>
                </a:solidFill>
                <a:cs typeface="Times New Roman" pitchFamily="18" charset="0"/>
              </a:rPr>
              <a:t>4- </a:t>
            </a:r>
            <a:r>
              <a:rPr lang="en-US" sz="3200">
                <a:solidFill>
                  <a:srgbClr val="000000"/>
                </a:solidFill>
                <a:cs typeface="Times New Roman" pitchFamily="18" charset="0"/>
              </a:rPr>
              <a:t>Halkı eğitmeli ve bilinçlendirilmeli.</a:t>
            </a:r>
            <a:endParaRPr lang="en-US" sz="3200"/>
          </a:p>
        </p:txBody>
      </p:sp>
      <p:pic>
        <p:nvPicPr>
          <p:cNvPr id="46082" name="Picture 2" descr="https://slideplayer.biz.tr/slide/10019945/32/images/12/Erozyonu+%C3%B6nlemek+i%C3%A7in%3A.jpg"/>
          <p:cNvPicPr>
            <a:picLocks noChangeAspect="1" noChangeArrowheads="1"/>
          </p:cNvPicPr>
          <p:nvPr/>
        </p:nvPicPr>
        <p:blipFill>
          <a:blip r:embed="rId2" cstate="print"/>
          <a:srcRect/>
          <a:stretch>
            <a:fillRect/>
          </a:stretch>
        </p:blipFill>
        <p:spPr bwMode="auto">
          <a:xfrm>
            <a:off x="107950" y="3284538"/>
            <a:ext cx="8856663" cy="34575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07950" y="179388"/>
            <a:ext cx="8928100" cy="2062162"/>
          </a:xfrm>
          <a:prstGeom prst="rect">
            <a:avLst/>
          </a:prstGeom>
          <a:noFill/>
          <a:ln w="9525">
            <a:noFill/>
            <a:miter lim="800000"/>
            <a:headEnd/>
            <a:tailEnd/>
          </a:ln>
        </p:spPr>
        <p:txBody>
          <a:bodyPr anchor="ctr">
            <a:spAutoFit/>
          </a:bodyPr>
          <a:lstStyle/>
          <a:p>
            <a:pPr indent="457200"/>
            <a:r>
              <a:rPr lang="en-US" sz="3200" b="1">
                <a:solidFill>
                  <a:srgbClr val="FF0000"/>
                </a:solidFill>
                <a:cs typeface="Times New Roman" pitchFamily="18" charset="0"/>
              </a:rPr>
              <a:t>6- Yangın: </a:t>
            </a:r>
            <a:r>
              <a:rPr lang="en-US" sz="3200">
                <a:solidFill>
                  <a:srgbClr val="000000"/>
                </a:solidFill>
                <a:cs typeface="Times New Roman" pitchFamily="18" charset="0"/>
              </a:rPr>
              <a:t>Doğal ya da beşeri nedenlerden dolayı ormanların veya binaların yansımasına </a:t>
            </a:r>
            <a:r>
              <a:rPr lang="en-US" sz="3200">
                <a:solidFill>
                  <a:srgbClr val="FF0000"/>
                </a:solidFill>
                <a:cs typeface="Times New Roman" pitchFamily="18" charset="0"/>
              </a:rPr>
              <a:t>yangın </a:t>
            </a:r>
            <a:r>
              <a:rPr lang="en-US" sz="3200">
                <a:solidFill>
                  <a:srgbClr val="000000"/>
                </a:solidFill>
                <a:cs typeface="Times New Roman" pitchFamily="18" charset="0"/>
              </a:rPr>
              <a:t>denir. Yangın en fazla </a:t>
            </a:r>
            <a:r>
              <a:rPr lang="en-US" sz="3200">
                <a:solidFill>
                  <a:srgbClr val="FF0000"/>
                </a:solidFill>
                <a:cs typeface="Times New Roman" pitchFamily="18" charset="0"/>
              </a:rPr>
              <a:t>Akdeniz </a:t>
            </a:r>
            <a:r>
              <a:rPr lang="en-US" sz="3200">
                <a:solidFill>
                  <a:srgbClr val="000000"/>
                </a:solidFill>
                <a:cs typeface="Times New Roman" pitchFamily="18" charset="0"/>
              </a:rPr>
              <a:t>ve </a:t>
            </a:r>
            <a:r>
              <a:rPr lang="en-US" sz="3200">
                <a:solidFill>
                  <a:srgbClr val="FF0000"/>
                </a:solidFill>
                <a:cs typeface="Times New Roman" pitchFamily="18" charset="0"/>
              </a:rPr>
              <a:t>Ege </a:t>
            </a:r>
            <a:r>
              <a:rPr lang="en-US" sz="3200">
                <a:solidFill>
                  <a:srgbClr val="000000"/>
                </a:solidFill>
                <a:cs typeface="Times New Roman" pitchFamily="18" charset="0"/>
              </a:rPr>
              <a:t>bölgelerinde görülür.</a:t>
            </a:r>
            <a:endParaRPr lang="en-US" sz="3200"/>
          </a:p>
        </p:txBody>
      </p:sp>
      <p:pic>
        <p:nvPicPr>
          <p:cNvPr id="47106" name="Picture 2" descr="https://im0-tub-tr.yandex.net/i?id=5853434f65c02aff956ab95f0610073a&amp;n=13"/>
          <p:cNvPicPr>
            <a:picLocks noChangeAspect="1" noChangeArrowheads="1"/>
          </p:cNvPicPr>
          <p:nvPr/>
        </p:nvPicPr>
        <p:blipFill>
          <a:blip r:embed="rId2" cstate="print"/>
          <a:srcRect/>
          <a:stretch>
            <a:fillRect/>
          </a:stretch>
        </p:blipFill>
        <p:spPr bwMode="auto">
          <a:xfrm>
            <a:off x="395288" y="2205038"/>
            <a:ext cx="4752975" cy="4392612"/>
          </a:xfrm>
          <a:prstGeom prst="rect">
            <a:avLst/>
          </a:prstGeom>
          <a:noFill/>
          <a:ln w="9525">
            <a:noFill/>
            <a:miter lim="800000"/>
            <a:headEnd/>
            <a:tailEnd/>
          </a:ln>
        </p:spPr>
      </p:pic>
      <p:pic>
        <p:nvPicPr>
          <p:cNvPr id="47107" name="Picture 4" descr="https://im0-tub-tr.yandex.net/i?id=8fc1dade65c50eaa63dc6b425b499270&amp;n=13"/>
          <p:cNvPicPr>
            <a:picLocks noChangeAspect="1" noChangeArrowheads="1"/>
          </p:cNvPicPr>
          <p:nvPr/>
        </p:nvPicPr>
        <p:blipFill>
          <a:blip r:embed="rId3" cstate="print"/>
          <a:srcRect/>
          <a:stretch>
            <a:fillRect/>
          </a:stretch>
        </p:blipFill>
        <p:spPr bwMode="auto">
          <a:xfrm>
            <a:off x="5148263" y="2205038"/>
            <a:ext cx="3851275" cy="44164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79388" y="287338"/>
            <a:ext cx="8785225" cy="2554287"/>
          </a:xfrm>
          <a:prstGeom prst="rect">
            <a:avLst/>
          </a:prstGeom>
          <a:noFill/>
          <a:ln w="9525">
            <a:noFill/>
            <a:miter lim="800000"/>
            <a:headEnd/>
            <a:tailEnd/>
          </a:ln>
        </p:spPr>
        <p:txBody>
          <a:bodyPr anchor="ctr">
            <a:spAutoFit/>
          </a:bodyPr>
          <a:lstStyle/>
          <a:p>
            <a:pPr indent="457200"/>
            <a:r>
              <a:rPr lang="en-US" sz="3200">
                <a:solidFill>
                  <a:srgbClr val="FF0000"/>
                </a:solidFill>
              </a:rPr>
              <a:t>Doğal Ortam Ve Afetler:</a:t>
            </a:r>
            <a:endParaRPr lang="tr-TR" sz="3200">
              <a:solidFill>
                <a:srgbClr val="FF0000"/>
              </a:solidFill>
            </a:endParaRPr>
          </a:p>
          <a:p>
            <a:pPr indent="457200" eaLnBrk="0" hangingPunct="0"/>
            <a:r>
              <a:rPr lang="en-US" sz="3200">
                <a:solidFill>
                  <a:srgbClr val="FF0000"/>
                </a:solidFill>
                <a:cs typeface="Times New Roman" pitchFamily="18" charset="0"/>
              </a:rPr>
              <a:t>Çevre Kirliliği: </a:t>
            </a:r>
            <a:r>
              <a:rPr lang="en-US" sz="3200">
                <a:solidFill>
                  <a:srgbClr val="000000"/>
                </a:solidFill>
                <a:cs typeface="Times New Roman" pitchFamily="18" charset="0"/>
              </a:rPr>
              <a:t>Canlıların sağlığını etkileyen, çevredeki maddelere zarar veren, niteliklerini bozan, yabancı maddelerin hava, su ve toprağa karışmasına </a:t>
            </a:r>
            <a:r>
              <a:rPr lang="en-US" sz="3200">
                <a:solidFill>
                  <a:srgbClr val="FF0000"/>
                </a:solidFill>
                <a:cs typeface="Times New Roman" pitchFamily="18" charset="0"/>
              </a:rPr>
              <a:t>çevre kirliliği </a:t>
            </a:r>
            <a:r>
              <a:rPr lang="en-US" sz="3200">
                <a:solidFill>
                  <a:srgbClr val="000000"/>
                </a:solidFill>
                <a:cs typeface="Times New Roman" pitchFamily="18" charset="0"/>
              </a:rPr>
              <a:t>denir.</a:t>
            </a:r>
            <a:endParaRPr lang="tr-TR" sz="3200"/>
          </a:p>
        </p:txBody>
      </p:sp>
      <p:pic>
        <p:nvPicPr>
          <p:cNvPr id="48130" name="Picture 2" descr="https://im0-tub-tr.yandex.net/i?id=91f87109881a97170d5960abebcf5179&amp;n=13"/>
          <p:cNvPicPr>
            <a:picLocks noChangeAspect="1" noChangeArrowheads="1"/>
          </p:cNvPicPr>
          <p:nvPr/>
        </p:nvPicPr>
        <p:blipFill>
          <a:blip r:embed="rId2" cstate="print"/>
          <a:srcRect/>
          <a:stretch>
            <a:fillRect/>
          </a:stretch>
        </p:blipFill>
        <p:spPr bwMode="auto">
          <a:xfrm>
            <a:off x="539750" y="2781300"/>
            <a:ext cx="7920038" cy="38877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Dikdörtgen"/>
          <p:cNvSpPr>
            <a:spLocks noChangeArrowheads="1"/>
          </p:cNvSpPr>
          <p:nvPr/>
        </p:nvSpPr>
        <p:spPr bwMode="auto">
          <a:xfrm>
            <a:off x="323850" y="333375"/>
            <a:ext cx="8640763" cy="4524375"/>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Toprak Hava Ve Su Kirliliğinin Nedenleri:</a:t>
            </a:r>
            <a:endParaRPr lang="tr-TR" sz="3200">
              <a:solidFill>
                <a:srgbClr val="FF0000"/>
              </a:solidFill>
            </a:endParaRPr>
          </a:p>
          <a:p>
            <a:pPr indent="457200" eaLnBrk="0" hangingPunct="0"/>
            <a:r>
              <a:rPr lang="en-US" sz="3200">
                <a:solidFill>
                  <a:srgbClr val="FF0000"/>
                </a:solidFill>
                <a:cs typeface="Times New Roman" pitchFamily="18" charset="0"/>
              </a:rPr>
              <a:t>1- </a:t>
            </a:r>
            <a:r>
              <a:rPr lang="en-US" sz="3200">
                <a:solidFill>
                  <a:srgbClr val="000000"/>
                </a:solidFill>
                <a:cs typeface="Times New Roman" pitchFamily="18" charset="0"/>
              </a:rPr>
              <a:t>Plastikler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2- Fabrika ve evlerden çıkan zehirli gazlar </a:t>
            </a:r>
            <a:endParaRPr lang="tr-TR" sz="3200">
              <a:solidFill>
                <a:srgbClr val="FF0000"/>
              </a:solidFill>
              <a:cs typeface="Times New Roman" pitchFamily="18" charset="0"/>
            </a:endParaRPr>
          </a:p>
          <a:p>
            <a:pPr indent="457200" eaLnBrk="0" hangingPunct="0"/>
            <a:r>
              <a:rPr lang="en-US" sz="3200">
                <a:solidFill>
                  <a:srgbClr val="FF0000"/>
                </a:solidFill>
                <a:cs typeface="Times New Roman" pitchFamily="18" charset="0"/>
              </a:rPr>
              <a:t>3- </a:t>
            </a:r>
            <a:r>
              <a:rPr lang="en-US" sz="3200">
                <a:solidFill>
                  <a:srgbClr val="000000"/>
                </a:solidFill>
                <a:cs typeface="Times New Roman" pitchFamily="18" charset="0"/>
              </a:rPr>
              <a:t>Araba egzozlarından çıkan zehirli</a:t>
            </a:r>
            <a:endParaRPr lang="tr-TR" sz="3200"/>
          </a:p>
          <a:p>
            <a:pPr indent="457200" eaLnBrk="0" hangingPunct="0"/>
            <a:r>
              <a:rPr lang="en-US" sz="3200">
                <a:solidFill>
                  <a:srgbClr val="000000"/>
                </a:solidFill>
                <a:cs typeface="Times New Roman" pitchFamily="18" charset="0"/>
              </a:rPr>
              <a:t>gazlar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4- </a:t>
            </a:r>
            <a:r>
              <a:rPr lang="en-US" sz="3200">
                <a:solidFill>
                  <a:srgbClr val="000000"/>
                </a:solidFill>
                <a:cs typeface="Times New Roman" pitchFamily="18" charset="0"/>
              </a:rPr>
              <a:t>Petrol atıkları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5- </a:t>
            </a:r>
            <a:r>
              <a:rPr lang="en-US" sz="3200">
                <a:solidFill>
                  <a:srgbClr val="000000"/>
                </a:solidFill>
                <a:cs typeface="Times New Roman" pitchFamily="18" charset="0"/>
              </a:rPr>
              <a:t>Kanalizasyon atıkları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6-</a:t>
            </a:r>
            <a:r>
              <a:rPr lang="en-US" sz="3200">
                <a:solidFill>
                  <a:srgbClr val="000000"/>
                </a:solidFill>
                <a:cs typeface="Times New Roman" pitchFamily="18" charset="0"/>
              </a:rPr>
              <a:t> Doğal afetler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7-</a:t>
            </a:r>
            <a:r>
              <a:rPr lang="en-US" sz="3200">
                <a:solidFill>
                  <a:srgbClr val="000000"/>
                </a:solidFill>
                <a:cs typeface="Times New Roman" pitchFamily="18" charset="0"/>
              </a:rPr>
              <a:t> Gübre ve zirai ilaçlar</a:t>
            </a:r>
            <a:endParaRPr lang="en-US" sz="3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s://live.staticflickr.com/5484/12004131706_2c0f366685_b.jpg"/>
          <p:cNvPicPr>
            <a:picLocks noChangeAspect="1" noChangeArrowheads="1"/>
          </p:cNvPicPr>
          <p:nvPr/>
        </p:nvPicPr>
        <p:blipFill>
          <a:blip r:embed="rId2" cstate="print"/>
          <a:srcRect/>
          <a:stretch>
            <a:fillRect/>
          </a:stretch>
        </p:blipFill>
        <p:spPr bwMode="auto">
          <a:xfrm>
            <a:off x="107950" y="260350"/>
            <a:ext cx="4535488" cy="6496050"/>
          </a:xfrm>
          <a:prstGeom prst="rect">
            <a:avLst/>
          </a:prstGeom>
          <a:noFill/>
          <a:ln w="9525">
            <a:noFill/>
            <a:miter lim="800000"/>
            <a:headEnd/>
            <a:tailEnd/>
          </a:ln>
        </p:spPr>
      </p:pic>
      <p:pic>
        <p:nvPicPr>
          <p:cNvPr id="50178" name="Picture 4" descr="https://im0-tub-tr.yandex.net/i?id=11015f477cd8cc6155a24fca4ac153b6&amp;n=13"/>
          <p:cNvPicPr>
            <a:picLocks noChangeAspect="1" noChangeArrowheads="1"/>
          </p:cNvPicPr>
          <p:nvPr/>
        </p:nvPicPr>
        <p:blipFill>
          <a:blip r:embed="rId3" cstate="print"/>
          <a:srcRect/>
          <a:stretch>
            <a:fillRect/>
          </a:stretch>
        </p:blipFill>
        <p:spPr bwMode="auto">
          <a:xfrm>
            <a:off x="4643438" y="333375"/>
            <a:ext cx="4356100" cy="64023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07950" y="404813"/>
            <a:ext cx="8856663" cy="5018087"/>
          </a:xfrm>
          <a:prstGeom prst="rect">
            <a:avLst/>
          </a:prstGeom>
          <a:noFill/>
          <a:ln w="9525">
            <a:noFill/>
            <a:miter lim="800000"/>
            <a:headEnd/>
            <a:tailEnd/>
          </a:ln>
        </p:spPr>
        <p:txBody>
          <a:bodyPr anchor="ctr">
            <a:spAutoFit/>
          </a:bodyPr>
          <a:lstStyle/>
          <a:p>
            <a:pPr algn="ctr"/>
            <a:r>
              <a:rPr lang="en-US" sz="3200">
                <a:solidFill>
                  <a:srgbClr val="FF0000"/>
                </a:solidFill>
              </a:rPr>
              <a:t>Çevre Kirliliğini Önlemek İçin Yapılması Gerekenler:</a:t>
            </a:r>
            <a:endParaRPr lang="tr-TR" sz="3200">
              <a:solidFill>
                <a:srgbClr val="FF0000"/>
              </a:solidFill>
            </a:endParaRPr>
          </a:p>
          <a:p>
            <a:pPr eaLnBrk="0" hangingPunct="0"/>
            <a:r>
              <a:rPr lang="en-US" sz="3200">
                <a:solidFill>
                  <a:srgbClr val="FF0000"/>
                </a:solidFill>
                <a:cs typeface="Times New Roman" pitchFamily="18" charset="0"/>
              </a:rPr>
              <a:t>1-</a:t>
            </a:r>
            <a:r>
              <a:rPr lang="en-US" sz="3200">
                <a:solidFill>
                  <a:srgbClr val="000000"/>
                </a:solidFill>
                <a:cs typeface="Times New Roman" pitchFamily="18" charset="0"/>
              </a:rPr>
              <a:t> Çöpleri çöp kutusuna atmalıyız. </a:t>
            </a:r>
            <a:endParaRPr lang="tr-TR" sz="3200">
              <a:solidFill>
                <a:srgbClr val="000000"/>
              </a:solidFill>
              <a:cs typeface="Times New Roman" pitchFamily="18" charset="0"/>
            </a:endParaRPr>
          </a:p>
          <a:p>
            <a:pPr eaLnBrk="0" hangingPunct="0"/>
            <a:r>
              <a:rPr lang="en-US" sz="3200">
                <a:solidFill>
                  <a:srgbClr val="FF0000"/>
                </a:solidFill>
                <a:cs typeface="Times New Roman" pitchFamily="18" charset="0"/>
              </a:rPr>
              <a:t>2- </a:t>
            </a:r>
            <a:r>
              <a:rPr lang="en-US" sz="3200">
                <a:solidFill>
                  <a:srgbClr val="000000"/>
                </a:solidFill>
                <a:cs typeface="Times New Roman" pitchFamily="18" charset="0"/>
              </a:rPr>
              <a:t>Ağaçlar ekmeli, çiçek dikmeliyiz.</a:t>
            </a:r>
            <a:endParaRPr lang="tr-TR" sz="3200"/>
          </a:p>
          <a:p>
            <a:pPr eaLnBrk="0" hangingPunct="0"/>
            <a:r>
              <a:rPr lang="en-US" sz="3200">
                <a:solidFill>
                  <a:srgbClr val="FF0000"/>
                </a:solidFill>
                <a:cs typeface="Times New Roman" pitchFamily="18" charset="0"/>
              </a:rPr>
              <a:t>3-</a:t>
            </a:r>
            <a:r>
              <a:rPr lang="en-US" sz="3200">
                <a:solidFill>
                  <a:srgbClr val="000000"/>
                </a:solidFill>
                <a:cs typeface="Times New Roman" pitchFamily="18" charset="0"/>
              </a:rPr>
              <a:t> Cam, plastik. kağıt gibi atıkları ayrı ayrı torbalara koyarak geri dönüşümünü sağlamalıyız. </a:t>
            </a:r>
            <a:endParaRPr lang="tr-TR" sz="3200">
              <a:solidFill>
                <a:srgbClr val="000000"/>
              </a:solidFill>
              <a:cs typeface="Times New Roman" pitchFamily="18" charset="0"/>
            </a:endParaRPr>
          </a:p>
          <a:p>
            <a:pPr eaLnBrk="0" hangingPunct="0"/>
            <a:r>
              <a:rPr lang="en-US" sz="3200">
                <a:solidFill>
                  <a:srgbClr val="FF0000"/>
                </a:solidFill>
                <a:cs typeface="Times New Roman" pitchFamily="18" charset="0"/>
              </a:rPr>
              <a:t>4-</a:t>
            </a:r>
            <a:r>
              <a:rPr lang="en-US" sz="3200">
                <a:solidFill>
                  <a:srgbClr val="000000"/>
                </a:solidFill>
                <a:cs typeface="Times New Roman" pitchFamily="18" charset="0"/>
              </a:rPr>
              <a:t> Fabrika bacalarına filtre takılmasının sağlamalıyız.</a:t>
            </a:r>
            <a:endParaRPr lang="tr-TR" sz="3200"/>
          </a:p>
          <a:p>
            <a:pPr eaLnBrk="0" hangingPunct="0"/>
            <a:r>
              <a:rPr lang="en-US" sz="3200">
                <a:solidFill>
                  <a:srgbClr val="FF0000"/>
                </a:solidFill>
                <a:cs typeface="Times New Roman" pitchFamily="18" charset="0"/>
              </a:rPr>
              <a:t>5-</a:t>
            </a:r>
            <a:r>
              <a:rPr lang="en-US" sz="3200">
                <a:solidFill>
                  <a:srgbClr val="000000"/>
                </a:solidFill>
                <a:cs typeface="Times New Roman" pitchFamily="18" charset="0"/>
              </a:rPr>
              <a:t> Toplu taşıma araçlarını tercih etmeliyiz.</a:t>
            </a:r>
            <a:endParaRPr lang="en-US" sz="3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ttps://slideplayer.biz.tr/slide/2853481/10/images/37/%C3%87evre+Kirlili%C4%9Fini+%C3%96nlemek+%C4%B0%C3%A7in+Neler+Yap%C4%B1labilir%3A.jpg"/>
          <p:cNvPicPr>
            <a:picLocks noChangeAspect="1" noChangeArrowheads="1"/>
          </p:cNvPicPr>
          <p:nvPr/>
        </p:nvPicPr>
        <p:blipFill>
          <a:blip r:embed="rId2" cstate="print"/>
          <a:srcRect/>
          <a:stretch>
            <a:fillRect/>
          </a:stretch>
        </p:blipFill>
        <p:spPr bwMode="auto">
          <a:xfrm>
            <a:off x="250825" y="476250"/>
            <a:ext cx="8713788" cy="62817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Dikdörtgen"/>
          <p:cNvSpPr>
            <a:spLocks noChangeArrowheads="1"/>
          </p:cNvSpPr>
          <p:nvPr/>
        </p:nvSpPr>
        <p:spPr bwMode="auto">
          <a:xfrm>
            <a:off x="323850" y="260350"/>
            <a:ext cx="8569325" cy="3540125"/>
          </a:xfrm>
          <a:prstGeom prst="rect">
            <a:avLst/>
          </a:prstGeom>
          <a:noFill/>
          <a:ln w="9525">
            <a:noFill/>
            <a:miter lim="800000"/>
            <a:headEnd/>
            <a:tailEnd/>
          </a:ln>
        </p:spPr>
        <p:txBody>
          <a:bodyPr>
            <a:spAutoFit/>
          </a:bodyPr>
          <a:lstStyle/>
          <a:p>
            <a:pPr indent="457200" eaLnBrk="0" hangingPunct="0"/>
            <a:r>
              <a:rPr lang="en-US" sz="3200" b="1">
                <a:solidFill>
                  <a:srgbClr val="FF0000"/>
                </a:solidFill>
                <a:cs typeface="Times New Roman" pitchFamily="18" charset="0"/>
              </a:rPr>
              <a:t>Fiziki Harita: </a:t>
            </a:r>
            <a:r>
              <a:rPr lang="en-US" sz="3200">
                <a:solidFill>
                  <a:srgbClr val="000000"/>
                </a:solidFill>
                <a:cs typeface="Times New Roman" pitchFamily="18" charset="0"/>
              </a:rPr>
              <a:t>Herhangi bir yerin </a:t>
            </a:r>
            <a:r>
              <a:rPr lang="en-US" sz="3200" b="1">
                <a:solidFill>
                  <a:srgbClr val="FF0000"/>
                </a:solidFill>
                <a:cs typeface="Times New Roman" pitchFamily="18" charset="0"/>
              </a:rPr>
              <a:t>dağlarını, ovalarını, platolarını, akarsularını </a:t>
            </a:r>
            <a:r>
              <a:rPr lang="en-US" sz="3200">
                <a:solidFill>
                  <a:srgbClr val="000000"/>
                </a:solidFill>
                <a:cs typeface="Times New Roman" pitchFamily="18" charset="0"/>
              </a:rPr>
              <a:t>gösteren</a:t>
            </a:r>
            <a:endParaRPr lang="tr-TR" sz="3200"/>
          </a:p>
          <a:p>
            <a:pPr indent="457200" eaLnBrk="0" hangingPunct="0"/>
            <a:r>
              <a:rPr lang="en-US" sz="3200">
                <a:solidFill>
                  <a:srgbClr val="000000"/>
                </a:solidFill>
                <a:cs typeface="Times New Roman" pitchFamily="18" charset="0"/>
              </a:rPr>
              <a:t>haritalardır.</a:t>
            </a:r>
            <a:endParaRPr lang="tr-TR" sz="3200"/>
          </a:p>
          <a:p>
            <a:pPr indent="457200" eaLnBrk="0" hangingPunct="0"/>
            <a:r>
              <a:rPr lang="en-US" sz="3200" b="1">
                <a:solidFill>
                  <a:srgbClr val="FF0000"/>
                </a:solidFill>
                <a:cs typeface="Times New Roman" pitchFamily="18" charset="0"/>
              </a:rPr>
              <a:t>Ölçek: </a:t>
            </a:r>
            <a:r>
              <a:rPr lang="en-US" sz="3200">
                <a:solidFill>
                  <a:srgbClr val="000000"/>
                </a:solidFill>
                <a:cs typeface="Times New Roman" pitchFamily="18" charset="0"/>
              </a:rPr>
              <a:t>Haritalardaki </a:t>
            </a:r>
            <a:r>
              <a:rPr lang="en-US" sz="3200" b="1">
                <a:solidFill>
                  <a:srgbClr val="FF0000"/>
                </a:solidFill>
                <a:cs typeface="Times New Roman" pitchFamily="18" charset="0"/>
              </a:rPr>
              <a:t>küçültme oranına </a:t>
            </a:r>
            <a:r>
              <a:rPr lang="en-US" sz="3200">
                <a:solidFill>
                  <a:srgbClr val="000000"/>
                </a:solidFill>
                <a:cs typeface="Times New Roman" pitchFamily="18" charset="0"/>
              </a:rPr>
              <a:t>denir. Gerçek uzunlukları haritaya aktaramayacağımız için belli oranda küçültme yapılır.</a:t>
            </a:r>
            <a:endParaRPr lang="tr-TR" sz="3200">
              <a:latin typeface="Calibri" pitchFamily="34" charset="0"/>
            </a:endParaRPr>
          </a:p>
        </p:txBody>
      </p:sp>
      <p:pic>
        <p:nvPicPr>
          <p:cNvPr id="16386" name="Picture 2" descr="https://im0-tub-tr.yandex.net/i?id=5edaa3f8fadc420717122277f4ae1d17&amp;n=13"/>
          <p:cNvPicPr>
            <a:picLocks noChangeAspect="1" noChangeArrowheads="1"/>
          </p:cNvPicPr>
          <p:nvPr/>
        </p:nvPicPr>
        <p:blipFill>
          <a:blip r:embed="rId2" cstate="print"/>
          <a:srcRect/>
          <a:stretch>
            <a:fillRect/>
          </a:stretch>
        </p:blipFill>
        <p:spPr bwMode="auto">
          <a:xfrm>
            <a:off x="4140200" y="3213100"/>
            <a:ext cx="4895850" cy="3384550"/>
          </a:xfrm>
          <a:prstGeom prst="rect">
            <a:avLst/>
          </a:prstGeom>
          <a:noFill/>
          <a:ln w="9525">
            <a:noFill/>
            <a:miter lim="800000"/>
            <a:headEnd/>
            <a:tailEnd/>
          </a:ln>
        </p:spPr>
      </p:pic>
      <p:pic>
        <p:nvPicPr>
          <p:cNvPr id="16387" name="Picture 4" descr="https://slideplayer.biz.tr/slide/1913784/7/images/4/%C3%96l%C3%A7ek+%C3%87e%C5%9Fitleri+Kesir+%C3%96l%C3%A7ek+%C3%87izik+%C3%96l%C3%A7ek.jpg"/>
          <p:cNvPicPr>
            <a:picLocks noChangeAspect="1" noChangeArrowheads="1"/>
          </p:cNvPicPr>
          <p:nvPr/>
        </p:nvPicPr>
        <p:blipFill>
          <a:blip r:embed="rId3" cstate="print"/>
          <a:srcRect/>
          <a:stretch>
            <a:fillRect/>
          </a:stretch>
        </p:blipFill>
        <p:spPr bwMode="auto">
          <a:xfrm>
            <a:off x="179388" y="3644900"/>
            <a:ext cx="4176712" cy="29257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79388" y="173038"/>
            <a:ext cx="8785225" cy="1570037"/>
          </a:xfrm>
          <a:prstGeom prst="rect">
            <a:avLst/>
          </a:prstGeom>
          <a:noFill/>
          <a:ln w="9525">
            <a:noFill/>
            <a:miter lim="800000"/>
            <a:headEnd/>
            <a:tailEnd/>
          </a:ln>
        </p:spPr>
        <p:txBody>
          <a:bodyPr anchor="ctr">
            <a:spAutoFit/>
          </a:bodyPr>
          <a:lstStyle/>
          <a:p>
            <a:pPr algn="ctr"/>
            <a:r>
              <a:rPr lang="en-US" sz="3200">
                <a:solidFill>
                  <a:srgbClr val="FF0000"/>
                </a:solidFill>
              </a:rPr>
              <a:t>AFETLERİN İNSAN ÜZERİNDEKİ ETKİLERİ (3.ünite 5.kazanım)</a:t>
            </a:r>
            <a:endParaRPr lang="tr-TR" sz="3200">
              <a:solidFill>
                <a:srgbClr val="FF0000"/>
              </a:solidFill>
            </a:endParaRPr>
          </a:p>
          <a:p>
            <a:pPr algn="ctr" eaLnBrk="0" hangingPunct="0"/>
            <a:r>
              <a:rPr lang="en-US" sz="3200" b="1">
                <a:solidFill>
                  <a:srgbClr val="FF0000"/>
                </a:solidFill>
                <a:cs typeface="Times New Roman" pitchFamily="18" charset="0"/>
              </a:rPr>
              <a:t>Doğal afetlerin insan üzerindeki etkileri</a:t>
            </a:r>
            <a:endParaRPr lang="en-US" sz="3200">
              <a:solidFill>
                <a:srgbClr val="FF0000"/>
              </a:solidFill>
            </a:endParaRPr>
          </a:p>
        </p:txBody>
      </p:sp>
      <p:sp>
        <p:nvSpPr>
          <p:cNvPr id="53250" name="Rectangle 2"/>
          <p:cNvSpPr>
            <a:spLocks noChangeArrowheads="1"/>
          </p:cNvSpPr>
          <p:nvPr/>
        </p:nvSpPr>
        <p:spPr bwMode="auto">
          <a:xfrm>
            <a:off x="179388" y="1833563"/>
            <a:ext cx="8713787" cy="3048000"/>
          </a:xfrm>
          <a:prstGeom prst="rect">
            <a:avLst/>
          </a:prstGeom>
          <a:noFill/>
          <a:ln w="9525">
            <a:noFill/>
            <a:miter lim="800000"/>
            <a:headEnd/>
            <a:tailEnd/>
          </a:ln>
        </p:spPr>
        <p:txBody>
          <a:bodyPr anchor="ctr">
            <a:spAutoFit/>
          </a:bodyPr>
          <a:lstStyle/>
          <a:p>
            <a:pPr indent="457200" algn="just"/>
            <a:r>
              <a:rPr lang="en-US" sz="3200">
                <a:solidFill>
                  <a:srgbClr val="000000"/>
                </a:solidFill>
                <a:cs typeface="Times New Roman" pitchFamily="18" charset="0"/>
              </a:rPr>
              <a:t>Ülkemizde can ve mal kayıplarına yol açan doğal afetler meydana gelir. Deprem, sel, çığ gibi afetleri engellemek mümkün olmasa da gerekli tedbirler alınarak bu afetlerin yıkıcı etkileri azaltılabilir. Bu doğal afetler toplumsal hayatta derin izler bırakır.</a:t>
            </a:r>
            <a:endParaRPr lang="en-US" sz="3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ttps://im0-tub-tr.yandex.net/i?id=ffc8df71bf78375483314bfcc5a1d99a&amp;n=13"/>
          <p:cNvPicPr>
            <a:picLocks noChangeAspect="1" noChangeArrowheads="1"/>
          </p:cNvPicPr>
          <p:nvPr/>
        </p:nvPicPr>
        <p:blipFill>
          <a:blip r:embed="rId2" cstate="print"/>
          <a:srcRect/>
          <a:stretch>
            <a:fillRect/>
          </a:stretch>
        </p:blipFill>
        <p:spPr bwMode="auto">
          <a:xfrm>
            <a:off x="250825" y="188913"/>
            <a:ext cx="8642350" cy="6553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50825" y="312738"/>
            <a:ext cx="8713788" cy="4524375"/>
          </a:xfrm>
          <a:prstGeom prst="rect">
            <a:avLst/>
          </a:prstGeom>
          <a:noFill/>
          <a:ln w="9525">
            <a:noFill/>
            <a:miter lim="800000"/>
            <a:headEnd/>
            <a:tailEnd/>
          </a:ln>
        </p:spPr>
        <p:txBody>
          <a:bodyPr anchor="ctr">
            <a:spAutoFit/>
          </a:bodyPr>
          <a:lstStyle/>
          <a:p>
            <a:pPr indent="457200" algn="just"/>
            <a:r>
              <a:rPr lang="en-US" sz="3200">
                <a:solidFill>
                  <a:srgbClr val="000000"/>
                </a:solidFill>
                <a:cs typeface="Times New Roman" pitchFamily="18" charset="0"/>
              </a:rPr>
              <a:t>Afetlerden sonra milletimiz büyük bir dayanışma gösterir. Afete maruz kalmış insanların ilk önce barınma, gıda, giyim gibi temel ihtiyaçlarının karşılanması gerekir. Devlet kurumları, sivil toplum kuruluşları ve halkımız elbirliğiyle yaraları sarar. </a:t>
            </a:r>
            <a:r>
              <a:rPr lang="en-US" sz="3200" b="1">
                <a:solidFill>
                  <a:srgbClr val="000000"/>
                </a:solidFill>
                <a:cs typeface="Times New Roman" pitchFamily="18" charset="0"/>
              </a:rPr>
              <a:t>Ülkemizdeki insanlar 17 Ağustos 1999’da meydana gelen Marmara Depreminde gerekli duyarlılığı göstermiştir.</a:t>
            </a:r>
            <a:endParaRPr lang="en-US" sz="3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Başlık"/>
          <p:cNvSpPr>
            <a:spLocks noGrp="1"/>
          </p:cNvSpPr>
          <p:nvPr>
            <p:ph type="ctrTitle"/>
          </p:nvPr>
        </p:nvSpPr>
        <p:spPr>
          <a:xfrm>
            <a:off x="685800" y="549275"/>
            <a:ext cx="7772400" cy="3051175"/>
          </a:xfrm>
        </p:spPr>
        <p:txBody>
          <a:bodyPr/>
          <a:lstStyle/>
          <a:p>
            <a:r>
              <a:rPr lang="tr-TR" sz="8800" smtClean="0">
                <a:solidFill>
                  <a:srgbClr val="FF0000"/>
                </a:solidFill>
              </a:rPr>
              <a:t>EROL OKUTAN</a:t>
            </a:r>
          </a:p>
        </p:txBody>
      </p:sp>
      <p:sp>
        <p:nvSpPr>
          <p:cNvPr id="56322" name="2 Alt Başlık"/>
          <p:cNvSpPr>
            <a:spLocks noGrp="1"/>
          </p:cNvSpPr>
          <p:nvPr>
            <p:ph type="subTitle" idx="1"/>
          </p:nvPr>
        </p:nvSpPr>
        <p:spPr>
          <a:xfrm>
            <a:off x="1371600" y="2781300"/>
            <a:ext cx="6400800" cy="2857500"/>
          </a:xfrm>
        </p:spPr>
        <p:txBody>
          <a:bodyPr/>
          <a:lstStyle/>
          <a:p>
            <a:r>
              <a:rPr lang="tr-TR" sz="8800" dirty="0" smtClean="0">
                <a:solidFill>
                  <a:srgbClr val="FF0000"/>
                </a:solidFill>
              </a:rPr>
              <a:t>2020-2021</a:t>
            </a:r>
          </a:p>
          <a:p>
            <a:r>
              <a:rPr lang="tr-TR" sz="8800" dirty="0" smtClean="0">
                <a:solidFill>
                  <a:srgbClr val="FF0000"/>
                </a:solidFill>
              </a:rPr>
              <a:t>ESKİŞEHİR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388" y="406400"/>
            <a:ext cx="8856662" cy="3048000"/>
          </a:xfrm>
          <a:prstGeom prst="rect">
            <a:avLst/>
          </a:prstGeom>
          <a:noFill/>
          <a:ln w="9525">
            <a:noFill/>
            <a:miter lim="800000"/>
            <a:headEnd/>
            <a:tailEnd/>
          </a:ln>
        </p:spPr>
        <p:txBody>
          <a:bodyPr anchor="ctr">
            <a:spAutoFit/>
          </a:bodyPr>
          <a:lstStyle/>
          <a:p>
            <a:pPr indent="457200"/>
            <a:r>
              <a:rPr lang="en-US" sz="3200">
                <a:solidFill>
                  <a:srgbClr val="000000"/>
                </a:solidFill>
              </a:rPr>
              <a:t>Yüzey Şekilleri İle İlgili Kavramlar:</a:t>
            </a:r>
            <a:endParaRPr lang="tr-TR" sz="3200"/>
          </a:p>
          <a:p>
            <a:pPr indent="457200" eaLnBrk="0" hangingPunct="0"/>
            <a:r>
              <a:rPr lang="en-US" sz="3200">
                <a:solidFill>
                  <a:srgbClr val="FF0000"/>
                </a:solidFill>
                <a:cs typeface="Times New Roman" pitchFamily="18" charset="0"/>
              </a:rPr>
              <a:t>Dağ: </a:t>
            </a:r>
            <a:r>
              <a:rPr lang="en-US" sz="3200">
                <a:solidFill>
                  <a:srgbClr val="000000"/>
                </a:solidFill>
                <a:cs typeface="Times New Roman" pitchFamily="18" charset="0"/>
              </a:rPr>
              <a:t>Çevresine göre yüksekte kalan, tabandan zirveye doğru yamaçları eğimli yeryüzü şekillerine dağ denir</a:t>
            </a:r>
            <a:endParaRPr lang="tr-TR" sz="3200"/>
          </a:p>
          <a:p>
            <a:pPr indent="457200" eaLnBrk="0" hangingPunct="0"/>
            <a:r>
              <a:rPr lang="en-US" sz="3200">
                <a:solidFill>
                  <a:srgbClr val="FF0000"/>
                </a:solidFill>
                <a:cs typeface="Times New Roman" pitchFamily="18" charset="0"/>
              </a:rPr>
              <a:t>Doruk: </a:t>
            </a:r>
            <a:r>
              <a:rPr lang="en-US" sz="3200">
                <a:solidFill>
                  <a:srgbClr val="000000"/>
                </a:solidFill>
                <a:cs typeface="Times New Roman" pitchFamily="18" charset="0"/>
              </a:rPr>
              <a:t>Dağların en yüksek yerlerine doruk denir.</a:t>
            </a:r>
            <a:endParaRPr lang="tr-TR" sz="3200"/>
          </a:p>
        </p:txBody>
      </p:sp>
      <p:pic>
        <p:nvPicPr>
          <p:cNvPr id="17410" name="Picture 2" descr="https://im0-tub-tr.yandex.net/i?id=7416e2601ea0398c74633fa6d5be87b6&amp;n=13"/>
          <p:cNvPicPr>
            <a:picLocks noChangeAspect="1" noChangeArrowheads="1"/>
          </p:cNvPicPr>
          <p:nvPr/>
        </p:nvPicPr>
        <p:blipFill>
          <a:blip r:embed="rId2" cstate="print"/>
          <a:srcRect/>
          <a:stretch>
            <a:fillRect/>
          </a:stretch>
        </p:blipFill>
        <p:spPr bwMode="auto">
          <a:xfrm>
            <a:off x="1692275" y="2924175"/>
            <a:ext cx="5975350" cy="3673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Dikdörtgen"/>
          <p:cNvSpPr>
            <a:spLocks noChangeArrowheads="1"/>
          </p:cNvSpPr>
          <p:nvPr/>
        </p:nvSpPr>
        <p:spPr bwMode="auto">
          <a:xfrm>
            <a:off x="250825" y="188913"/>
            <a:ext cx="8785225" cy="2554287"/>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Plato (Yayla): </a:t>
            </a:r>
            <a:r>
              <a:rPr lang="en-US" sz="3200">
                <a:solidFill>
                  <a:srgbClr val="000000"/>
                </a:solidFill>
                <a:cs typeface="Times New Roman" pitchFamily="18" charset="0"/>
              </a:rPr>
              <a:t>Akarsular tarafından yarılmış yüksek ve geniş düzlüklere plato (yayla) denir.</a:t>
            </a:r>
            <a:endParaRPr lang="tr-TR" sz="3200"/>
          </a:p>
          <a:p>
            <a:pPr indent="457200" eaLnBrk="0" hangingPunct="0"/>
            <a:r>
              <a:rPr lang="en-US" sz="3200">
                <a:solidFill>
                  <a:srgbClr val="FF0000"/>
                </a:solidFill>
                <a:cs typeface="Times New Roman" pitchFamily="18" charset="0"/>
              </a:rPr>
              <a:t>Vadi: </a:t>
            </a:r>
            <a:r>
              <a:rPr lang="en-US" sz="3200">
                <a:solidFill>
                  <a:srgbClr val="000000"/>
                </a:solidFill>
                <a:cs typeface="Times New Roman" pitchFamily="18" charset="0"/>
              </a:rPr>
              <a:t>Akarsuların yataklarını derinleştirerek oluşturduğu </a:t>
            </a:r>
            <a:r>
              <a:rPr lang="en-US" sz="3200" b="1">
                <a:solidFill>
                  <a:srgbClr val="000000"/>
                </a:solidFill>
                <a:cs typeface="Times New Roman" pitchFamily="18" charset="0"/>
              </a:rPr>
              <a:t>“U” </a:t>
            </a:r>
            <a:r>
              <a:rPr lang="en-US" sz="3200">
                <a:solidFill>
                  <a:srgbClr val="000000"/>
                </a:solidFill>
                <a:cs typeface="Times New Roman" pitchFamily="18" charset="0"/>
              </a:rPr>
              <a:t>veya </a:t>
            </a:r>
            <a:r>
              <a:rPr lang="en-US" sz="3200" b="1">
                <a:solidFill>
                  <a:srgbClr val="000000"/>
                </a:solidFill>
                <a:cs typeface="Times New Roman" pitchFamily="18" charset="0"/>
              </a:rPr>
              <a:t>“V” </a:t>
            </a:r>
            <a:r>
              <a:rPr lang="en-US" sz="3200">
                <a:solidFill>
                  <a:srgbClr val="000000"/>
                </a:solidFill>
                <a:cs typeface="Times New Roman" pitchFamily="18" charset="0"/>
              </a:rPr>
              <a:t>şeklindeki uzunoluklara vadi denir.</a:t>
            </a:r>
            <a:endParaRPr lang="tr-TR" sz="3200"/>
          </a:p>
        </p:txBody>
      </p:sp>
      <p:pic>
        <p:nvPicPr>
          <p:cNvPr id="18434" name="Picture 2" descr="https://im0-tub-tr.yandex.net/i?id=acc521fdcc19d508a26e655d23f4de42&amp;n=13"/>
          <p:cNvPicPr>
            <a:picLocks noChangeAspect="1" noChangeArrowheads="1"/>
          </p:cNvPicPr>
          <p:nvPr/>
        </p:nvPicPr>
        <p:blipFill>
          <a:blip r:embed="rId2" cstate="print"/>
          <a:srcRect/>
          <a:stretch>
            <a:fillRect/>
          </a:stretch>
        </p:blipFill>
        <p:spPr bwMode="auto">
          <a:xfrm>
            <a:off x="107950" y="2636838"/>
            <a:ext cx="4572000" cy="3887787"/>
          </a:xfrm>
          <a:prstGeom prst="rect">
            <a:avLst/>
          </a:prstGeom>
          <a:noFill/>
          <a:ln w="9525">
            <a:noFill/>
            <a:miter lim="800000"/>
            <a:headEnd/>
            <a:tailEnd/>
          </a:ln>
        </p:spPr>
      </p:pic>
      <p:pic>
        <p:nvPicPr>
          <p:cNvPr id="18435" name="Picture 4" descr="https://im0-tub-tr.yandex.net/i?id=8e2ec39fb9af92e0cba7a495e2565122&amp;n=13"/>
          <p:cNvPicPr>
            <a:picLocks noChangeAspect="1" noChangeArrowheads="1"/>
          </p:cNvPicPr>
          <p:nvPr/>
        </p:nvPicPr>
        <p:blipFill>
          <a:blip r:embed="rId3" cstate="print"/>
          <a:srcRect/>
          <a:stretch>
            <a:fillRect/>
          </a:stretch>
        </p:blipFill>
        <p:spPr bwMode="auto">
          <a:xfrm>
            <a:off x="4643438" y="2565400"/>
            <a:ext cx="4356100" cy="3959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Dikdörtgen"/>
          <p:cNvSpPr>
            <a:spLocks noChangeArrowheads="1"/>
          </p:cNvSpPr>
          <p:nvPr/>
        </p:nvSpPr>
        <p:spPr bwMode="auto">
          <a:xfrm>
            <a:off x="250825" y="333375"/>
            <a:ext cx="8785225" cy="2062163"/>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Ova: </a:t>
            </a:r>
            <a:r>
              <a:rPr lang="en-US" sz="3200">
                <a:solidFill>
                  <a:srgbClr val="000000"/>
                </a:solidFill>
                <a:cs typeface="Times New Roman" pitchFamily="18" charset="0"/>
              </a:rPr>
              <a:t>Çevresine göre alçakta olan geniş düzlüklere ova denir.</a:t>
            </a:r>
            <a:endParaRPr lang="tr-TR" sz="3200"/>
          </a:p>
          <a:p>
            <a:pPr indent="457200" eaLnBrk="0" hangingPunct="0"/>
            <a:r>
              <a:rPr lang="en-US" sz="3200">
                <a:solidFill>
                  <a:srgbClr val="FF0000"/>
                </a:solidFill>
                <a:cs typeface="Times New Roman" pitchFamily="18" charset="0"/>
              </a:rPr>
              <a:t>Deniz: </a:t>
            </a:r>
            <a:r>
              <a:rPr lang="en-US" sz="3200">
                <a:solidFill>
                  <a:srgbClr val="000000"/>
                </a:solidFill>
                <a:cs typeface="Times New Roman" pitchFamily="18" charset="0"/>
              </a:rPr>
              <a:t>Okyanusların karaların içlerine doğru girmiş kollarına deniz denir.</a:t>
            </a:r>
            <a:endParaRPr lang="tr-TR" sz="3200"/>
          </a:p>
        </p:txBody>
      </p:sp>
      <p:pic>
        <p:nvPicPr>
          <p:cNvPr id="19458" name="Picture 2" descr="https://im0-tub-tr.yandex.net/i?id=aad7f6ef380f7cb786fe9a0aa6129d1c&amp;n=13"/>
          <p:cNvPicPr>
            <a:picLocks noChangeAspect="1" noChangeArrowheads="1"/>
          </p:cNvPicPr>
          <p:nvPr/>
        </p:nvPicPr>
        <p:blipFill>
          <a:blip r:embed="rId2" cstate="print"/>
          <a:srcRect/>
          <a:stretch>
            <a:fillRect/>
          </a:stretch>
        </p:blipFill>
        <p:spPr bwMode="auto">
          <a:xfrm>
            <a:off x="250825" y="2349500"/>
            <a:ext cx="4572000" cy="3959225"/>
          </a:xfrm>
          <a:prstGeom prst="rect">
            <a:avLst/>
          </a:prstGeom>
          <a:noFill/>
          <a:ln w="9525">
            <a:noFill/>
            <a:miter lim="800000"/>
            <a:headEnd/>
            <a:tailEnd/>
          </a:ln>
        </p:spPr>
      </p:pic>
      <p:pic>
        <p:nvPicPr>
          <p:cNvPr id="19459" name="Picture 4" descr="https://im0-tub-tr.yandex.net/i?id=a650b2c808657b8e33efe6736b16a795&amp;n=13"/>
          <p:cNvPicPr>
            <a:picLocks noChangeAspect="1" noChangeArrowheads="1"/>
          </p:cNvPicPr>
          <p:nvPr/>
        </p:nvPicPr>
        <p:blipFill>
          <a:blip r:embed="rId3" cstate="print"/>
          <a:srcRect/>
          <a:stretch>
            <a:fillRect/>
          </a:stretch>
        </p:blipFill>
        <p:spPr bwMode="auto">
          <a:xfrm>
            <a:off x="4859338" y="2924175"/>
            <a:ext cx="4140200" cy="34083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Dikdörtgen"/>
          <p:cNvSpPr>
            <a:spLocks noChangeArrowheads="1"/>
          </p:cNvSpPr>
          <p:nvPr/>
        </p:nvSpPr>
        <p:spPr bwMode="auto">
          <a:xfrm>
            <a:off x="323850" y="260350"/>
            <a:ext cx="8569325" cy="2062163"/>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Göl: </a:t>
            </a:r>
            <a:r>
              <a:rPr lang="en-US" sz="3200">
                <a:solidFill>
                  <a:srgbClr val="000000"/>
                </a:solidFill>
                <a:cs typeface="Times New Roman" pitchFamily="18" charset="0"/>
              </a:rPr>
              <a:t>Karalar üzerindeki dört tarafı kapalı çukurlardaki su birikintilerine göl denir.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Ada: </a:t>
            </a:r>
            <a:r>
              <a:rPr lang="en-US" sz="3200">
                <a:solidFill>
                  <a:srgbClr val="000000"/>
                </a:solidFill>
                <a:cs typeface="Times New Roman" pitchFamily="18" charset="0"/>
              </a:rPr>
              <a:t>Dört tarafı sularla çevrili kara parçasına ada denir.</a:t>
            </a:r>
            <a:endParaRPr lang="tr-TR" sz="3200"/>
          </a:p>
        </p:txBody>
      </p:sp>
      <p:pic>
        <p:nvPicPr>
          <p:cNvPr id="20482" name="Picture 2" descr="https://avatars.mds.yandex.net/get-pdb/1741659/5b7c7278-8387-4834-9149-2a9ad163a912/s1200?webp=false"/>
          <p:cNvPicPr>
            <a:picLocks noChangeAspect="1" noChangeArrowheads="1"/>
          </p:cNvPicPr>
          <p:nvPr/>
        </p:nvPicPr>
        <p:blipFill>
          <a:blip r:embed="rId2" cstate="print"/>
          <a:srcRect/>
          <a:stretch>
            <a:fillRect/>
          </a:stretch>
        </p:blipFill>
        <p:spPr bwMode="auto">
          <a:xfrm>
            <a:off x="107950" y="2276475"/>
            <a:ext cx="4679950" cy="4468813"/>
          </a:xfrm>
          <a:prstGeom prst="rect">
            <a:avLst/>
          </a:prstGeom>
          <a:noFill/>
          <a:ln w="9525">
            <a:noFill/>
            <a:miter lim="800000"/>
            <a:headEnd/>
            <a:tailEnd/>
          </a:ln>
        </p:spPr>
      </p:pic>
      <p:pic>
        <p:nvPicPr>
          <p:cNvPr id="20483" name="Picture 4" descr="http://www.nedir.org/resim-ekle/yazi-resmi/10557/83_ada_resmi.jpg"/>
          <p:cNvPicPr>
            <a:picLocks noChangeAspect="1" noChangeArrowheads="1"/>
          </p:cNvPicPr>
          <p:nvPr/>
        </p:nvPicPr>
        <p:blipFill>
          <a:blip r:embed="rId3" cstate="print"/>
          <a:srcRect/>
          <a:stretch>
            <a:fillRect/>
          </a:stretch>
        </p:blipFill>
        <p:spPr bwMode="auto">
          <a:xfrm>
            <a:off x="4787900" y="2276475"/>
            <a:ext cx="4248150" cy="4435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Dikdörtgen"/>
          <p:cNvSpPr>
            <a:spLocks noChangeArrowheads="1"/>
          </p:cNvSpPr>
          <p:nvPr/>
        </p:nvSpPr>
        <p:spPr bwMode="auto">
          <a:xfrm>
            <a:off x="323850" y="333375"/>
            <a:ext cx="8569325" cy="2554288"/>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Not: </a:t>
            </a:r>
            <a:r>
              <a:rPr lang="en-US" sz="3200">
                <a:solidFill>
                  <a:srgbClr val="000000"/>
                </a:solidFill>
                <a:cs typeface="Times New Roman" pitchFamily="18" charset="0"/>
              </a:rPr>
              <a:t>Karadeniz ve Akdeniz Bölgesi'nde dağlar kıyıya paralel; Ege Bölgesi'nde kıyıya dik uzanır. Yükseltisi en az olan bölge Marmara; En fazla olan bölge Doğu Anadolu'dur.</a:t>
            </a:r>
            <a:endParaRPr lang="en-US" sz="3200"/>
          </a:p>
        </p:txBody>
      </p:sp>
      <p:pic>
        <p:nvPicPr>
          <p:cNvPr id="21506" name="Picture 2" descr="https://avatars.mds.yandex.net/get-pdb/236760/82568b3b-00d2-4e23-a4bf-aab30438b951/s1200?webp=false"/>
          <p:cNvPicPr>
            <a:picLocks noChangeAspect="1" noChangeArrowheads="1"/>
          </p:cNvPicPr>
          <p:nvPr/>
        </p:nvPicPr>
        <p:blipFill>
          <a:blip r:embed="rId2" cstate="print"/>
          <a:srcRect/>
          <a:stretch>
            <a:fillRect/>
          </a:stretch>
        </p:blipFill>
        <p:spPr bwMode="auto">
          <a:xfrm>
            <a:off x="179388" y="2852738"/>
            <a:ext cx="8610600" cy="3797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1215</Words>
  <PresentationFormat>Ekran Gösterisi (4:3)</PresentationFormat>
  <Paragraphs>172</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5.SINIF, 3. ÜNİTE:</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EROL OKUTAN</vt:lpstr>
    </vt:vector>
  </TitlesOfParts>
  <Manager>https://www.HangiSoru.com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3</cp:revision>
  <dcterms:created xsi:type="dcterms:W3CDTF">2019-09-13T22:09:46Z</dcterms:created>
  <dcterms:modified xsi:type="dcterms:W3CDTF">2020-09-02T08:49:56Z</dcterms:modified>
  <cp:category>https://www.HangiSoru.com</cp:category>
</cp:coreProperties>
</file>