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wmf" ContentType="image/x-wmf"/>
  <Override PartName="/ppt/diagrams/quickStyle1.xml" ContentType="application/vnd.openxmlformats-officedocument.drawingml.diagramStyle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25"/>
  </p:notesMasterIdLst>
  <p:handoutMasterIdLst>
    <p:handoutMasterId r:id="rId26"/>
  </p:handoutMasterIdLst>
  <p:sldIdLst>
    <p:sldId id="256" r:id="rId2"/>
    <p:sldId id="257" r:id="rId3"/>
    <p:sldId id="258" r:id="rId4"/>
    <p:sldId id="271" r:id="rId5"/>
    <p:sldId id="272" r:id="rId6"/>
    <p:sldId id="296" r:id="rId7"/>
    <p:sldId id="261" r:id="rId8"/>
    <p:sldId id="289" r:id="rId9"/>
    <p:sldId id="262" r:id="rId10"/>
    <p:sldId id="290" r:id="rId11"/>
    <p:sldId id="274" r:id="rId12"/>
    <p:sldId id="263" r:id="rId13"/>
    <p:sldId id="298" r:id="rId14"/>
    <p:sldId id="275" r:id="rId15"/>
    <p:sldId id="299" r:id="rId16"/>
    <p:sldId id="265" r:id="rId17"/>
    <p:sldId id="266" r:id="rId18"/>
    <p:sldId id="267" r:id="rId19"/>
    <p:sldId id="276" r:id="rId20"/>
    <p:sldId id="277" r:id="rId21"/>
    <p:sldId id="301" r:id="rId22"/>
    <p:sldId id="302" r:id="rId23"/>
    <p:sldId id="300" r:id="rId24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294" autoAdjust="0"/>
    <p:restoredTop sz="94484" autoAdjust="0"/>
  </p:normalViewPr>
  <p:slideViewPr>
    <p:cSldViewPr>
      <p:cViewPr>
        <p:scale>
          <a:sx n="77" d="100"/>
          <a:sy n="77" d="100"/>
        </p:scale>
        <p:origin x="-912" y="-42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8" y="1296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5" d="100"/>
          <a:sy n="55" d="100"/>
        </p:scale>
        <p:origin x="-2304" y="-102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4A8847C-1D67-4B50-B361-CF442EEFFC77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703E36E6-4BC9-49DA-8159-10E90CBB5C84}">
      <dgm:prSet phldrT="[Metin]"/>
      <dgm:spPr/>
      <dgm:t>
        <a:bodyPr/>
        <a:lstStyle/>
        <a:p>
          <a:r>
            <a:rPr lang="tr-TR" b="1" i="1" dirty="0" smtClean="0"/>
            <a:t>Enerji kaynakları</a:t>
          </a:r>
          <a:endParaRPr lang="tr-TR" b="1" i="1" dirty="0"/>
        </a:p>
      </dgm:t>
    </dgm:pt>
    <dgm:pt modelId="{CE4119BE-DEA7-4F9F-A58F-94BB914186B8}" type="parTrans" cxnId="{E1577B89-5586-478D-BA2F-9E89541D1373}">
      <dgm:prSet/>
      <dgm:spPr/>
      <dgm:t>
        <a:bodyPr/>
        <a:lstStyle/>
        <a:p>
          <a:endParaRPr lang="tr-TR"/>
        </a:p>
      </dgm:t>
    </dgm:pt>
    <dgm:pt modelId="{4152C88A-4A31-4FB4-A60E-3EE9F29D671F}" type="sibTrans" cxnId="{E1577B89-5586-478D-BA2F-9E89541D1373}">
      <dgm:prSet/>
      <dgm:spPr/>
      <dgm:t>
        <a:bodyPr/>
        <a:lstStyle/>
        <a:p>
          <a:endParaRPr lang="tr-TR"/>
        </a:p>
      </dgm:t>
    </dgm:pt>
    <dgm:pt modelId="{2B4D6547-DF2E-4E1C-802B-07955FCE8B2C}">
      <dgm:prSet phldrT="[Metin]"/>
      <dgm:spPr/>
      <dgm:t>
        <a:bodyPr/>
        <a:lstStyle/>
        <a:p>
          <a:r>
            <a:rPr lang="tr-TR" b="1" i="1" dirty="0" smtClean="0"/>
            <a:t>Yenilenemez enerji kaynakları</a:t>
          </a:r>
          <a:endParaRPr lang="tr-TR" b="1" i="1" dirty="0"/>
        </a:p>
      </dgm:t>
    </dgm:pt>
    <dgm:pt modelId="{FB9AD4A7-428A-4A1E-B66F-642DB7E90C67}" type="parTrans" cxnId="{120C1C9A-5DCB-46CD-BAC7-144428C010DE}">
      <dgm:prSet/>
      <dgm:spPr/>
      <dgm:t>
        <a:bodyPr/>
        <a:lstStyle/>
        <a:p>
          <a:endParaRPr lang="tr-TR"/>
        </a:p>
      </dgm:t>
    </dgm:pt>
    <dgm:pt modelId="{A668C7C3-E1B9-410B-AD5C-E4967DEE3FB2}" type="sibTrans" cxnId="{120C1C9A-5DCB-46CD-BAC7-144428C010DE}">
      <dgm:prSet/>
      <dgm:spPr/>
      <dgm:t>
        <a:bodyPr/>
        <a:lstStyle/>
        <a:p>
          <a:endParaRPr lang="tr-TR"/>
        </a:p>
      </dgm:t>
    </dgm:pt>
    <dgm:pt modelId="{37C5E64D-33F2-4D0A-80B1-21E8D252FD50}">
      <dgm:prSet phldrT="[Metin]"/>
      <dgm:spPr/>
      <dgm:t>
        <a:bodyPr/>
        <a:lstStyle/>
        <a:p>
          <a:r>
            <a:rPr lang="tr-TR" b="1" i="1" dirty="0" smtClean="0"/>
            <a:t>Yenilenebilir enerji kaynakları</a:t>
          </a:r>
          <a:endParaRPr lang="tr-TR" b="1" i="1" dirty="0"/>
        </a:p>
      </dgm:t>
    </dgm:pt>
    <dgm:pt modelId="{DB89DC26-00C2-43FF-8503-ACD8BF9B823E}" type="parTrans" cxnId="{13EB0D47-61DE-46A4-9BAC-DD37DC1524B6}">
      <dgm:prSet/>
      <dgm:spPr/>
      <dgm:t>
        <a:bodyPr/>
        <a:lstStyle/>
        <a:p>
          <a:endParaRPr lang="tr-TR"/>
        </a:p>
      </dgm:t>
    </dgm:pt>
    <dgm:pt modelId="{24FB4890-BE2D-4E03-862B-77448532F613}" type="sibTrans" cxnId="{13EB0D47-61DE-46A4-9BAC-DD37DC1524B6}">
      <dgm:prSet/>
      <dgm:spPr/>
      <dgm:t>
        <a:bodyPr/>
        <a:lstStyle/>
        <a:p>
          <a:endParaRPr lang="tr-TR"/>
        </a:p>
      </dgm:t>
    </dgm:pt>
    <dgm:pt modelId="{E7A1C0BD-298C-4D0F-B623-55286ECF7E49}" type="pres">
      <dgm:prSet presAssocID="{14A8847C-1D67-4B50-B361-CF442EEFFC77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tr-TR"/>
        </a:p>
      </dgm:t>
    </dgm:pt>
    <dgm:pt modelId="{1C4569D5-8BD6-41D3-BF13-CB7807A446FF}" type="pres">
      <dgm:prSet presAssocID="{703E36E6-4BC9-49DA-8159-10E90CBB5C84}" presName="hierRoot1" presStyleCnt="0"/>
      <dgm:spPr/>
    </dgm:pt>
    <dgm:pt modelId="{B70E8D5F-E920-41AC-8B40-33A725BC72B4}" type="pres">
      <dgm:prSet presAssocID="{703E36E6-4BC9-49DA-8159-10E90CBB5C84}" presName="composite" presStyleCnt="0"/>
      <dgm:spPr/>
    </dgm:pt>
    <dgm:pt modelId="{31AD562D-F093-452C-979B-50CB2601341E}" type="pres">
      <dgm:prSet presAssocID="{703E36E6-4BC9-49DA-8159-10E90CBB5C84}" presName="background" presStyleLbl="node0" presStyleIdx="0" presStyleCnt="1"/>
      <dgm:spPr/>
    </dgm:pt>
    <dgm:pt modelId="{1028F9F2-B42B-444F-AF0F-79284E44F1FB}" type="pres">
      <dgm:prSet presAssocID="{703E36E6-4BC9-49DA-8159-10E90CBB5C84}" presName="text" presStyleLbl="fgAcc0" presStyleIdx="0" presStyleCnt="1" custScaleX="65972" custScaleY="34760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A955A8A3-BB3A-409B-9A07-13785CB6500B}" type="pres">
      <dgm:prSet presAssocID="{703E36E6-4BC9-49DA-8159-10E90CBB5C84}" presName="hierChild2" presStyleCnt="0"/>
      <dgm:spPr/>
    </dgm:pt>
    <dgm:pt modelId="{A4F0360A-C671-45F7-861C-BAC2F9125A10}" type="pres">
      <dgm:prSet presAssocID="{FB9AD4A7-428A-4A1E-B66F-642DB7E90C67}" presName="Name10" presStyleLbl="parChTrans1D2" presStyleIdx="0" presStyleCnt="2"/>
      <dgm:spPr/>
      <dgm:t>
        <a:bodyPr/>
        <a:lstStyle/>
        <a:p>
          <a:endParaRPr lang="tr-TR"/>
        </a:p>
      </dgm:t>
    </dgm:pt>
    <dgm:pt modelId="{1512FAB8-D470-4013-93DF-E383DB84EB50}" type="pres">
      <dgm:prSet presAssocID="{2B4D6547-DF2E-4E1C-802B-07955FCE8B2C}" presName="hierRoot2" presStyleCnt="0"/>
      <dgm:spPr/>
    </dgm:pt>
    <dgm:pt modelId="{E2AF09DE-B07A-47F9-8173-B7F1EC1218D8}" type="pres">
      <dgm:prSet presAssocID="{2B4D6547-DF2E-4E1C-802B-07955FCE8B2C}" presName="composite2" presStyleCnt="0"/>
      <dgm:spPr/>
    </dgm:pt>
    <dgm:pt modelId="{FE8A8315-AA0A-4BE4-9B10-04D13351F43E}" type="pres">
      <dgm:prSet presAssocID="{2B4D6547-DF2E-4E1C-802B-07955FCE8B2C}" presName="background2" presStyleLbl="node2" presStyleIdx="0" presStyleCnt="2"/>
      <dgm:spPr/>
    </dgm:pt>
    <dgm:pt modelId="{E30B3B86-CE84-4DFC-AFFB-8649284FFA43}" type="pres">
      <dgm:prSet presAssocID="{2B4D6547-DF2E-4E1C-802B-07955FCE8B2C}" presName="text2" presStyleLbl="fgAcc2" presStyleIdx="0" presStyleCnt="2" custScaleX="50894" custScaleY="52467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32B7E13A-86D8-4119-8E8A-5E1987EBD2A3}" type="pres">
      <dgm:prSet presAssocID="{2B4D6547-DF2E-4E1C-802B-07955FCE8B2C}" presName="hierChild3" presStyleCnt="0"/>
      <dgm:spPr/>
    </dgm:pt>
    <dgm:pt modelId="{F274BD07-3DED-43DE-A440-B2C195F38AE7}" type="pres">
      <dgm:prSet presAssocID="{DB89DC26-00C2-43FF-8503-ACD8BF9B823E}" presName="Name10" presStyleLbl="parChTrans1D2" presStyleIdx="1" presStyleCnt="2"/>
      <dgm:spPr/>
      <dgm:t>
        <a:bodyPr/>
        <a:lstStyle/>
        <a:p>
          <a:endParaRPr lang="tr-TR"/>
        </a:p>
      </dgm:t>
    </dgm:pt>
    <dgm:pt modelId="{ADE20E0A-AF03-4890-A489-C4F9CDD8A7CA}" type="pres">
      <dgm:prSet presAssocID="{37C5E64D-33F2-4D0A-80B1-21E8D252FD50}" presName="hierRoot2" presStyleCnt="0"/>
      <dgm:spPr/>
    </dgm:pt>
    <dgm:pt modelId="{6199310A-81DA-44EF-A966-96CA50FE9153}" type="pres">
      <dgm:prSet presAssocID="{37C5E64D-33F2-4D0A-80B1-21E8D252FD50}" presName="composite2" presStyleCnt="0"/>
      <dgm:spPr/>
    </dgm:pt>
    <dgm:pt modelId="{6CAB632E-3415-4CB3-8A3A-9D7ADA3E6D0B}" type="pres">
      <dgm:prSet presAssocID="{37C5E64D-33F2-4D0A-80B1-21E8D252FD50}" presName="background2" presStyleLbl="node2" presStyleIdx="1" presStyleCnt="2"/>
      <dgm:spPr/>
    </dgm:pt>
    <dgm:pt modelId="{9113278D-E6CB-492A-BBAA-4AACB6C1288E}" type="pres">
      <dgm:prSet presAssocID="{37C5E64D-33F2-4D0A-80B1-21E8D252FD50}" presName="text2" presStyleLbl="fgAcc2" presStyleIdx="1" presStyleCnt="2" custScaleX="48849" custScaleY="51423" custLinFactNeighborX="-1736" custLinFactNeighborY="1247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BA85DBA7-A916-4163-838B-3CEB1F6A2885}" type="pres">
      <dgm:prSet presAssocID="{37C5E64D-33F2-4D0A-80B1-21E8D252FD50}" presName="hierChild3" presStyleCnt="0"/>
      <dgm:spPr/>
    </dgm:pt>
  </dgm:ptLst>
  <dgm:cxnLst>
    <dgm:cxn modelId="{AF5244E0-8025-4FA7-BE7A-437F4026D2FC}" type="presOf" srcId="{37C5E64D-33F2-4D0A-80B1-21E8D252FD50}" destId="{9113278D-E6CB-492A-BBAA-4AACB6C1288E}" srcOrd="0" destOrd="0" presId="urn:microsoft.com/office/officeart/2005/8/layout/hierarchy1"/>
    <dgm:cxn modelId="{9C1E3093-9223-438A-9E75-A098CEAEC5C3}" type="presOf" srcId="{2B4D6547-DF2E-4E1C-802B-07955FCE8B2C}" destId="{E30B3B86-CE84-4DFC-AFFB-8649284FFA43}" srcOrd="0" destOrd="0" presId="urn:microsoft.com/office/officeart/2005/8/layout/hierarchy1"/>
    <dgm:cxn modelId="{E1577B89-5586-478D-BA2F-9E89541D1373}" srcId="{14A8847C-1D67-4B50-B361-CF442EEFFC77}" destId="{703E36E6-4BC9-49DA-8159-10E90CBB5C84}" srcOrd="0" destOrd="0" parTransId="{CE4119BE-DEA7-4F9F-A58F-94BB914186B8}" sibTransId="{4152C88A-4A31-4FB4-A60E-3EE9F29D671F}"/>
    <dgm:cxn modelId="{13EB0D47-61DE-46A4-9BAC-DD37DC1524B6}" srcId="{703E36E6-4BC9-49DA-8159-10E90CBB5C84}" destId="{37C5E64D-33F2-4D0A-80B1-21E8D252FD50}" srcOrd="1" destOrd="0" parTransId="{DB89DC26-00C2-43FF-8503-ACD8BF9B823E}" sibTransId="{24FB4890-BE2D-4E03-862B-77448532F613}"/>
    <dgm:cxn modelId="{CA7590FD-14D8-4A56-9E74-247B44F506F9}" type="presOf" srcId="{DB89DC26-00C2-43FF-8503-ACD8BF9B823E}" destId="{F274BD07-3DED-43DE-A440-B2C195F38AE7}" srcOrd="0" destOrd="0" presId="urn:microsoft.com/office/officeart/2005/8/layout/hierarchy1"/>
    <dgm:cxn modelId="{60294A06-B281-4196-839C-313F9B27408E}" type="presOf" srcId="{FB9AD4A7-428A-4A1E-B66F-642DB7E90C67}" destId="{A4F0360A-C671-45F7-861C-BAC2F9125A10}" srcOrd="0" destOrd="0" presId="urn:microsoft.com/office/officeart/2005/8/layout/hierarchy1"/>
    <dgm:cxn modelId="{D325AAC1-C0DD-481B-92F6-86F9858D4D45}" type="presOf" srcId="{14A8847C-1D67-4B50-B361-CF442EEFFC77}" destId="{E7A1C0BD-298C-4D0F-B623-55286ECF7E49}" srcOrd="0" destOrd="0" presId="urn:microsoft.com/office/officeart/2005/8/layout/hierarchy1"/>
    <dgm:cxn modelId="{D86D447D-B8A2-46F1-B745-53EED452E55E}" type="presOf" srcId="{703E36E6-4BC9-49DA-8159-10E90CBB5C84}" destId="{1028F9F2-B42B-444F-AF0F-79284E44F1FB}" srcOrd="0" destOrd="0" presId="urn:microsoft.com/office/officeart/2005/8/layout/hierarchy1"/>
    <dgm:cxn modelId="{120C1C9A-5DCB-46CD-BAC7-144428C010DE}" srcId="{703E36E6-4BC9-49DA-8159-10E90CBB5C84}" destId="{2B4D6547-DF2E-4E1C-802B-07955FCE8B2C}" srcOrd="0" destOrd="0" parTransId="{FB9AD4A7-428A-4A1E-B66F-642DB7E90C67}" sibTransId="{A668C7C3-E1B9-410B-AD5C-E4967DEE3FB2}"/>
    <dgm:cxn modelId="{5A6871B8-6C39-461C-86D8-F58986274BCC}" type="presParOf" srcId="{E7A1C0BD-298C-4D0F-B623-55286ECF7E49}" destId="{1C4569D5-8BD6-41D3-BF13-CB7807A446FF}" srcOrd="0" destOrd="0" presId="urn:microsoft.com/office/officeart/2005/8/layout/hierarchy1"/>
    <dgm:cxn modelId="{3704BB61-B224-4EC2-9FC6-07EB547BB9CB}" type="presParOf" srcId="{1C4569D5-8BD6-41D3-BF13-CB7807A446FF}" destId="{B70E8D5F-E920-41AC-8B40-33A725BC72B4}" srcOrd="0" destOrd="0" presId="urn:microsoft.com/office/officeart/2005/8/layout/hierarchy1"/>
    <dgm:cxn modelId="{6B43FECA-1AC9-4732-8267-C6EAC8E7DFB3}" type="presParOf" srcId="{B70E8D5F-E920-41AC-8B40-33A725BC72B4}" destId="{31AD562D-F093-452C-979B-50CB2601341E}" srcOrd="0" destOrd="0" presId="urn:microsoft.com/office/officeart/2005/8/layout/hierarchy1"/>
    <dgm:cxn modelId="{09729B9A-D17B-447B-B8BF-AF35B679DD25}" type="presParOf" srcId="{B70E8D5F-E920-41AC-8B40-33A725BC72B4}" destId="{1028F9F2-B42B-444F-AF0F-79284E44F1FB}" srcOrd="1" destOrd="0" presId="urn:microsoft.com/office/officeart/2005/8/layout/hierarchy1"/>
    <dgm:cxn modelId="{CA96572C-0976-42B8-8EDC-4095E10BA6BB}" type="presParOf" srcId="{1C4569D5-8BD6-41D3-BF13-CB7807A446FF}" destId="{A955A8A3-BB3A-409B-9A07-13785CB6500B}" srcOrd="1" destOrd="0" presId="urn:microsoft.com/office/officeart/2005/8/layout/hierarchy1"/>
    <dgm:cxn modelId="{D2CA1C8E-3BD7-4EA6-A0DB-60D46F18CCCC}" type="presParOf" srcId="{A955A8A3-BB3A-409B-9A07-13785CB6500B}" destId="{A4F0360A-C671-45F7-861C-BAC2F9125A10}" srcOrd="0" destOrd="0" presId="urn:microsoft.com/office/officeart/2005/8/layout/hierarchy1"/>
    <dgm:cxn modelId="{9CF30DF4-C8DD-4DA2-BE4A-6933BD2163FD}" type="presParOf" srcId="{A955A8A3-BB3A-409B-9A07-13785CB6500B}" destId="{1512FAB8-D470-4013-93DF-E383DB84EB50}" srcOrd="1" destOrd="0" presId="urn:microsoft.com/office/officeart/2005/8/layout/hierarchy1"/>
    <dgm:cxn modelId="{BF003CE7-EF1B-46D8-B897-BE28C8BE834C}" type="presParOf" srcId="{1512FAB8-D470-4013-93DF-E383DB84EB50}" destId="{E2AF09DE-B07A-47F9-8173-B7F1EC1218D8}" srcOrd="0" destOrd="0" presId="urn:microsoft.com/office/officeart/2005/8/layout/hierarchy1"/>
    <dgm:cxn modelId="{D63259E0-B28E-4F6D-97E8-61E433614C69}" type="presParOf" srcId="{E2AF09DE-B07A-47F9-8173-B7F1EC1218D8}" destId="{FE8A8315-AA0A-4BE4-9B10-04D13351F43E}" srcOrd="0" destOrd="0" presId="urn:microsoft.com/office/officeart/2005/8/layout/hierarchy1"/>
    <dgm:cxn modelId="{AA4FEB1F-15D0-46B5-8D59-834F7EFB6906}" type="presParOf" srcId="{E2AF09DE-B07A-47F9-8173-B7F1EC1218D8}" destId="{E30B3B86-CE84-4DFC-AFFB-8649284FFA43}" srcOrd="1" destOrd="0" presId="urn:microsoft.com/office/officeart/2005/8/layout/hierarchy1"/>
    <dgm:cxn modelId="{142A5326-6EC7-4B5D-A047-776B3D3B469C}" type="presParOf" srcId="{1512FAB8-D470-4013-93DF-E383DB84EB50}" destId="{32B7E13A-86D8-4119-8E8A-5E1987EBD2A3}" srcOrd="1" destOrd="0" presId="urn:microsoft.com/office/officeart/2005/8/layout/hierarchy1"/>
    <dgm:cxn modelId="{EF70E0A1-01BE-4971-B2E6-ADE09EB6C1DA}" type="presParOf" srcId="{A955A8A3-BB3A-409B-9A07-13785CB6500B}" destId="{F274BD07-3DED-43DE-A440-B2C195F38AE7}" srcOrd="2" destOrd="0" presId="urn:microsoft.com/office/officeart/2005/8/layout/hierarchy1"/>
    <dgm:cxn modelId="{521B12F4-49C3-46E3-A35C-381921247AE3}" type="presParOf" srcId="{A955A8A3-BB3A-409B-9A07-13785CB6500B}" destId="{ADE20E0A-AF03-4890-A489-C4F9CDD8A7CA}" srcOrd="3" destOrd="0" presId="urn:microsoft.com/office/officeart/2005/8/layout/hierarchy1"/>
    <dgm:cxn modelId="{2804EB85-1ADA-4A89-AAB6-BC25F933506A}" type="presParOf" srcId="{ADE20E0A-AF03-4890-A489-C4F9CDD8A7CA}" destId="{6199310A-81DA-44EF-A966-96CA50FE9153}" srcOrd="0" destOrd="0" presId="urn:microsoft.com/office/officeart/2005/8/layout/hierarchy1"/>
    <dgm:cxn modelId="{04B95A45-F373-455D-AD68-CD67D9FC1BA9}" type="presParOf" srcId="{6199310A-81DA-44EF-A966-96CA50FE9153}" destId="{6CAB632E-3415-4CB3-8A3A-9D7ADA3E6D0B}" srcOrd="0" destOrd="0" presId="urn:microsoft.com/office/officeart/2005/8/layout/hierarchy1"/>
    <dgm:cxn modelId="{F1CAEE97-9442-44C4-AB1D-92905C344D87}" type="presParOf" srcId="{6199310A-81DA-44EF-A966-96CA50FE9153}" destId="{9113278D-E6CB-492A-BBAA-4AACB6C1288E}" srcOrd="1" destOrd="0" presId="urn:microsoft.com/office/officeart/2005/8/layout/hierarchy1"/>
    <dgm:cxn modelId="{5EC43ACD-FF21-4BCE-B544-B67F64B019A3}" type="presParOf" srcId="{ADE20E0A-AF03-4890-A489-C4F9CDD8A7CA}" destId="{BA85DBA7-A916-4163-838B-3CEB1F6A2885}" srcOrd="1" destOrd="0" presId="urn:microsoft.com/office/officeart/2005/8/layout/hierarchy1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274BD07-3DED-43DE-A440-B2C195F38AE7}">
      <dsp:nvSpPr>
        <dsp:cNvPr id="0" name=""/>
        <dsp:cNvSpPr/>
      </dsp:nvSpPr>
      <dsp:spPr>
        <a:xfrm>
          <a:off x="3850391" y="1052136"/>
          <a:ext cx="1657304" cy="141735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76452"/>
              </a:lnTo>
              <a:lnTo>
                <a:pt x="1657304" y="976452"/>
              </a:lnTo>
              <a:lnTo>
                <a:pt x="1657304" y="141735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4F0360A-C671-45F7-861C-BAC2F9125A10}">
      <dsp:nvSpPr>
        <dsp:cNvPr id="0" name=""/>
        <dsp:cNvSpPr/>
      </dsp:nvSpPr>
      <dsp:spPr>
        <a:xfrm>
          <a:off x="2159129" y="1052136"/>
          <a:ext cx="1691262" cy="1384176"/>
        </a:xfrm>
        <a:custGeom>
          <a:avLst/>
          <a:gdLst/>
          <a:ahLst/>
          <a:cxnLst/>
          <a:rect l="0" t="0" r="0" b="0"/>
          <a:pathLst>
            <a:path>
              <a:moveTo>
                <a:pt x="1691262" y="0"/>
              </a:moveTo>
              <a:lnTo>
                <a:pt x="1691262" y="943275"/>
              </a:lnTo>
              <a:lnTo>
                <a:pt x="0" y="943275"/>
              </a:lnTo>
              <a:lnTo>
                <a:pt x="0" y="138417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1AD562D-F093-452C-979B-50CB2601341E}">
      <dsp:nvSpPr>
        <dsp:cNvPr id="0" name=""/>
        <dsp:cNvSpPr/>
      </dsp:nvSpPr>
      <dsp:spPr>
        <a:xfrm>
          <a:off x="2280474" y="1625"/>
          <a:ext cx="3139834" cy="105051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028F9F2-B42B-444F-AF0F-79284E44F1FB}">
      <dsp:nvSpPr>
        <dsp:cNvPr id="0" name=""/>
        <dsp:cNvSpPr/>
      </dsp:nvSpPr>
      <dsp:spPr>
        <a:xfrm>
          <a:off x="2809290" y="504000"/>
          <a:ext cx="3139834" cy="105051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900" b="1" i="1" kern="1200" dirty="0" smtClean="0"/>
            <a:t>Enerji kaynakları</a:t>
          </a:r>
          <a:endParaRPr lang="tr-TR" sz="2900" b="1" i="1" kern="1200" dirty="0"/>
        </a:p>
      </dsp:txBody>
      <dsp:txXfrm>
        <a:off x="2809290" y="504000"/>
        <a:ext cx="3139834" cy="1050511"/>
      </dsp:txXfrm>
    </dsp:sp>
    <dsp:sp modelId="{FE8A8315-AA0A-4BE4-9B10-04D13351F43E}">
      <dsp:nvSpPr>
        <dsp:cNvPr id="0" name=""/>
        <dsp:cNvSpPr/>
      </dsp:nvSpPr>
      <dsp:spPr>
        <a:xfrm>
          <a:off x="948019" y="2436312"/>
          <a:ext cx="2422220" cy="158564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30B3B86-CE84-4DFC-AFFB-8649284FFA43}">
      <dsp:nvSpPr>
        <dsp:cNvPr id="0" name=""/>
        <dsp:cNvSpPr/>
      </dsp:nvSpPr>
      <dsp:spPr>
        <a:xfrm>
          <a:off x="1476835" y="2938688"/>
          <a:ext cx="2422220" cy="158564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900" b="1" i="1" kern="1200" dirty="0" smtClean="0"/>
            <a:t>Yenilenemez enerji kaynakları</a:t>
          </a:r>
          <a:endParaRPr lang="tr-TR" sz="2900" b="1" i="1" kern="1200" dirty="0"/>
        </a:p>
      </dsp:txBody>
      <dsp:txXfrm>
        <a:off x="1476835" y="2938688"/>
        <a:ext cx="2422220" cy="1585649"/>
      </dsp:txXfrm>
    </dsp:sp>
    <dsp:sp modelId="{6CAB632E-3415-4CB3-8A3A-9D7ADA3E6D0B}">
      <dsp:nvSpPr>
        <dsp:cNvPr id="0" name=""/>
        <dsp:cNvSpPr/>
      </dsp:nvSpPr>
      <dsp:spPr>
        <a:xfrm>
          <a:off x="4345250" y="2469490"/>
          <a:ext cx="2324892" cy="155409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113278D-E6CB-492A-BBAA-4AACB6C1288E}">
      <dsp:nvSpPr>
        <dsp:cNvPr id="0" name=""/>
        <dsp:cNvSpPr/>
      </dsp:nvSpPr>
      <dsp:spPr>
        <a:xfrm>
          <a:off x="4874066" y="2971865"/>
          <a:ext cx="2324892" cy="155409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900" b="1" i="1" kern="1200" dirty="0" smtClean="0"/>
            <a:t>Yenilenebilir enerji kaynakları</a:t>
          </a:r>
          <a:endParaRPr lang="tr-TR" sz="2900" b="1" i="1" kern="1200" dirty="0"/>
        </a:p>
      </dsp:txBody>
      <dsp:txXfrm>
        <a:off x="4874066" y="2971865"/>
        <a:ext cx="2324892" cy="155409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Üstbilgi Yer Tutucusu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2 Veri Yer Tutucusu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21D73C-B312-440A-BEAA-77F4CFE3C7CC}" type="datetimeFigureOut">
              <a:rPr lang="tr-TR" smtClean="0"/>
              <a:pPr/>
              <a:t>25.02.2022</a:t>
            </a:fld>
            <a:endParaRPr lang="tr-TR" dirty="0"/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D05AC6-AEDC-4251-9BD0-E405A0942216}" type="slidenum">
              <a:rPr lang="tr-TR" smtClean="0"/>
              <a:pPr/>
              <a:t>‹#›</a:t>
            </a:fld>
            <a:endParaRPr lang="tr-TR" dirty="0"/>
          </a:p>
        </p:txBody>
      </p:sp>
    </p:spTree>
    <p:extLst>
      <p:ext uri="{BB962C8B-B14F-4D97-AF65-F5344CB8AC3E}">
        <p14:creationId xmlns="" xmlns:p14="http://schemas.microsoft.com/office/powerpoint/2010/main" val="312024794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F13342-7D9C-439E-8CB4-5FE22CDD8CC5}" type="datetimeFigureOut">
              <a:rPr lang="tr-TR" smtClean="0"/>
              <a:pPr/>
              <a:t>25.02.2022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149CBC-2B2A-44C6-A4EF-37B962DC6D50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="" xmlns:p14="http://schemas.microsoft.com/office/powerpoint/2010/main" val="15385568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www.</a:t>
            </a:r>
            <a:r>
              <a:rPr lang="tr-TR" sz="1200" b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HangiSoru</a:t>
            </a:r>
            <a:r>
              <a:rPr lang="tr-TR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.com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149CBC-2B2A-44C6-A4EF-37B962DC6D50}" type="slidenum">
              <a:rPr lang="tr-TR" smtClean="0"/>
              <a:pPr/>
              <a:t>23</a:t>
            </a:fld>
            <a:endParaRPr lang="tr-TR"/>
          </a:p>
        </p:txBody>
      </p:sp>
    </p:spTree>
    <p:extLst>
      <p:ext uri="{BB962C8B-B14F-4D97-AF65-F5344CB8AC3E}">
        <p14:creationId xmlns="" xmlns:p14="http://schemas.microsoft.com/office/powerpoint/2010/main" val="2261309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25.02.2022</a:t>
            </a:fld>
            <a:endParaRPr lang="tr-TR" dirty="0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 dirty="0"/>
          </a:p>
        </p:txBody>
      </p:sp>
    </p:spTree>
    <p:extLst>
      <p:ext uri="{BB962C8B-B14F-4D97-AF65-F5344CB8AC3E}">
        <p14:creationId xmlns="" xmlns:p14="http://schemas.microsoft.com/office/powerpoint/2010/main" val="35586905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25.02.2022</a:t>
            </a:fld>
            <a:endParaRPr lang="tr-TR" dirty="0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 dirty="0"/>
          </a:p>
        </p:txBody>
      </p:sp>
    </p:spTree>
    <p:extLst>
      <p:ext uri="{BB962C8B-B14F-4D97-AF65-F5344CB8AC3E}">
        <p14:creationId xmlns="" xmlns:p14="http://schemas.microsoft.com/office/powerpoint/2010/main" val="541415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25.02.2022</a:t>
            </a:fld>
            <a:endParaRPr lang="tr-TR" dirty="0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 dirty="0"/>
          </a:p>
        </p:txBody>
      </p:sp>
    </p:spTree>
    <p:extLst>
      <p:ext uri="{BB962C8B-B14F-4D97-AF65-F5344CB8AC3E}">
        <p14:creationId xmlns="" xmlns:p14="http://schemas.microsoft.com/office/powerpoint/2010/main" val="30733367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25.02.2022</a:t>
            </a:fld>
            <a:endParaRPr lang="tr-TR" dirty="0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 dirty="0"/>
          </a:p>
        </p:txBody>
      </p:sp>
    </p:spTree>
    <p:extLst>
      <p:ext uri="{BB962C8B-B14F-4D97-AF65-F5344CB8AC3E}">
        <p14:creationId xmlns="" xmlns:p14="http://schemas.microsoft.com/office/powerpoint/2010/main" val="10714826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25.02.2022</a:t>
            </a:fld>
            <a:endParaRPr lang="tr-TR" dirty="0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 dirty="0"/>
          </a:p>
        </p:txBody>
      </p:sp>
    </p:spTree>
    <p:extLst>
      <p:ext uri="{BB962C8B-B14F-4D97-AF65-F5344CB8AC3E}">
        <p14:creationId xmlns="" xmlns:p14="http://schemas.microsoft.com/office/powerpoint/2010/main" val="31611463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25.02.2022</a:t>
            </a:fld>
            <a:endParaRPr lang="tr-TR" dirty="0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 dirty="0"/>
          </a:p>
        </p:txBody>
      </p:sp>
    </p:spTree>
    <p:extLst>
      <p:ext uri="{BB962C8B-B14F-4D97-AF65-F5344CB8AC3E}">
        <p14:creationId xmlns="" xmlns:p14="http://schemas.microsoft.com/office/powerpoint/2010/main" val="14849167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25.02.2022</a:t>
            </a:fld>
            <a:endParaRPr lang="tr-TR" dirty="0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 dirty="0"/>
          </a:p>
        </p:txBody>
      </p:sp>
    </p:spTree>
    <p:extLst>
      <p:ext uri="{BB962C8B-B14F-4D97-AF65-F5344CB8AC3E}">
        <p14:creationId xmlns="" xmlns:p14="http://schemas.microsoft.com/office/powerpoint/2010/main" val="15353116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25.02.2022</a:t>
            </a:fld>
            <a:endParaRPr lang="tr-TR" dirty="0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 dirty="0"/>
          </a:p>
        </p:txBody>
      </p:sp>
    </p:spTree>
    <p:extLst>
      <p:ext uri="{BB962C8B-B14F-4D97-AF65-F5344CB8AC3E}">
        <p14:creationId xmlns="" xmlns:p14="http://schemas.microsoft.com/office/powerpoint/2010/main" val="40165193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25.02.2022</a:t>
            </a:fld>
            <a:endParaRPr lang="tr-TR" dirty="0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 dirty="0"/>
          </a:p>
        </p:txBody>
      </p:sp>
    </p:spTree>
    <p:extLst>
      <p:ext uri="{BB962C8B-B14F-4D97-AF65-F5344CB8AC3E}">
        <p14:creationId xmlns="" xmlns:p14="http://schemas.microsoft.com/office/powerpoint/2010/main" val="990406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25.02.2022</a:t>
            </a:fld>
            <a:endParaRPr lang="tr-TR" dirty="0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 dirty="0"/>
          </a:p>
        </p:txBody>
      </p:sp>
    </p:spTree>
    <p:extLst>
      <p:ext uri="{BB962C8B-B14F-4D97-AF65-F5344CB8AC3E}">
        <p14:creationId xmlns="" xmlns:p14="http://schemas.microsoft.com/office/powerpoint/2010/main" val="21648415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25.02.2022</a:t>
            </a:fld>
            <a:endParaRPr lang="tr-TR" dirty="0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 dirty="0"/>
          </a:p>
        </p:txBody>
      </p:sp>
    </p:spTree>
    <p:extLst>
      <p:ext uri="{BB962C8B-B14F-4D97-AF65-F5344CB8AC3E}">
        <p14:creationId xmlns="" xmlns:p14="http://schemas.microsoft.com/office/powerpoint/2010/main" val="32949585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F75050-0E15-4C5B-92B0-66D068882F1F}" type="datetimeFigureOut">
              <a:rPr lang="tr-TR" smtClean="0"/>
              <a:pPr/>
              <a:t>25.02.2022</a:t>
            </a:fld>
            <a:endParaRPr lang="tr-TR" dirty="0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DEFA8C-F947-479F-BE07-76B6B3F80BF1}" type="slidenum">
              <a:rPr lang="tr-TR" smtClean="0"/>
              <a:pPr/>
              <a:t>‹#›</a:t>
            </a:fld>
            <a:endParaRPr lang="tr-TR" dirty="0"/>
          </a:p>
        </p:txBody>
      </p:sp>
    </p:spTree>
    <p:extLst>
      <p:ext uri="{BB962C8B-B14F-4D97-AF65-F5344CB8AC3E}">
        <p14:creationId xmlns="" xmlns:p14="http://schemas.microsoft.com/office/powerpoint/2010/main" val="33612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hyperlink" Target="https://www.google.com.tr/url?sa=i&amp;rct=j&amp;q=&amp;esrc=s&amp;source=images&amp;cd=&amp;cad=rja&amp;uact=8&amp;ved=2ahUKEwii5YTAyZTaAhXS-aQKHaztAkQQjRx6BAgAEAU&amp;url=http://slideplayer.com/slide/10449513/&amp;psig=AOvVaw3l584MMd5FkWIgqxATIYR7&amp;ust=1522517404228019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hyperlink" Target="https://www.google.com.tr/url?sa=i&amp;rct=j&amp;q=&amp;esrc=s&amp;source=images&amp;cd=&amp;cad=rja&amp;uact=8&amp;ved=2ahUKEwjE_Yy2ypTaAhUGzKQKHduBBWMQjRx6BAgAEAU&amp;url=http://www.marbleport.com/dogal-kaynaklar/67/linyit&amp;psig=AOvVaw1I7SAwGR8G5jBnQQqCBBou&amp;ust=1522517640484775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wmf"/><Relationship Id="rId4" Type="http://schemas.openxmlformats.org/officeDocument/2006/relationships/image" Target="../media/image3.wm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 idx="4294967295"/>
          </p:nvPr>
        </p:nvSpPr>
        <p:spPr>
          <a:xfrm>
            <a:off x="395536" y="274638"/>
            <a:ext cx="8424936" cy="6034682"/>
          </a:xfrm>
          <a:ln>
            <a:solidFill>
              <a:srgbClr val="FF0000"/>
            </a:solidFill>
            <a:prstDash val="lgDash"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txBody>
          <a:bodyPr>
            <a:normAutofit/>
          </a:bodyPr>
          <a:lstStyle/>
          <a:p>
            <a:pPr algn="ctr"/>
            <a:r>
              <a:rPr lang="tr-TR" sz="4000" b="1" i="1" dirty="0" smtClean="0">
                <a:solidFill>
                  <a:srgbClr val="FF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6. Sınıf Sosyal Bilgiler Dersi 4. </a:t>
            </a:r>
            <a:r>
              <a:rPr lang="tr-TR" sz="4000" b="1" i="1" smtClean="0">
                <a:solidFill>
                  <a:srgbClr val="FF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Ünite </a:t>
            </a:r>
            <a:r>
              <a:rPr lang="tr-TR" sz="4000" b="1" i="1" dirty="0" smtClean="0">
                <a:solidFill>
                  <a:srgbClr val="FF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Ülkemizin Kaynakları</a:t>
            </a:r>
            <a:endParaRPr lang="tr-TR" sz="4000" b="1" i="1" dirty="0">
              <a:solidFill>
                <a:srgbClr val="FF0000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dirty="0" smtClean="0"/>
              <a:t>TÜRKİYEDE YETİŞEN MEYVELER</a:t>
            </a:r>
            <a:endParaRPr lang="tr-TR" dirty="0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4637" y="1600200"/>
            <a:ext cx="8014726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416789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i="1" dirty="0" smtClean="0">
                <a:solidFill>
                  <a:srgbClr val="FF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HAYVANCILIK</a:t>
            </a:r>
            <a:endParaRPr lang="tr-TR" b="1" i="1" dirty="0">
              <a:solidFill>
                <a:srgbClr val="FF0000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</a:endParaRP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tr-TR" b="1" i="1" dirty="0" smtClean="0"/>
              <a:t>Ülkemizde hayvan sayısı bakımından zengin bir potansiyele sahiptir.</a:t>
            </a:r>
          </a:p>
          <a:p>
            <a:pPr>
              <a:buNone/>
            </a:pPr>
            <a:r>
              <a:rPr lang="tr-TR" b="1" i="1" dirty="0" smtClean="0"/>
              <a:t>Ülkemizde 2005 yılı verilerine göre 10,6 milyon baş sığır ve 25,3 milyon baş koyun vardır.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395536" y="404664"/>
            <a:ext cx="8229600" cy="1800200"/>
          </a:xfrm>
        </p:spPr>
        <p:txBody>
          <a:bodyPr>
            <a:normAutofit fontScale="90000"/>
          </a:bodyPr>
          <a:lstStyle/>
          <a:p>
            <a:r>
              <a:rPr lang="tr-TR" b="1" i="1" dirty="0" smtClean="0">
                <a:solidFill>
                  <a:srgbClr val="FF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ÜLKEMİZDE HAYVANCILIK İPEK BÖCEKÇİLİĞİ ARICILIK VE SU ÜRÜNLERİ</a:t>
            </a:r>
            <a:endParaRPr lang="tr-TR" b="1" i="1" dirty="0">
              <a:solidFill>
                <a:srgbClr val="FF0000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</a:endParaRP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57200" y="2204864"/>
            <a:ext cx="8229600" cy="3921299"/>
          </a:xfrm>
        </p:spPr>
        <p:txBody>
          <a:bodyPr/>
          <a:lstStyle/>
          <a:p>
            <a:r>
              <a:rPr lang="tr-TR" b="1" i="1" dirty="0" smtClean="0"/>
              <a:t>Büyükbaş hayvancılık</a:t>
            </a:r>
          </a:p>
          <a:p>
            <a:r>
              <a:rPr lang="tr-TR" b="1" i="1" dirty="0" smtClean="0"/>
              <a:t>Küçükbaş hayvancılık</a:t>
            </a:r>
          </a:p>
          <a:p>
            <a:r>
              <a:rPr lang="tr-TR" b="1" i="1" dirty="0" smtClean="0"/>
              <a:t>İpek böcekçiliği</a:t>
            </a:r>
          </a:p>
          <a:p>
            <a:r>
              <a:rPr lang="tr-TR" b="1" i="1" dirty="0" smtClean="0"/>
              <a:t>Arıcılık</a:t>
            </a:r>
          </a:p>
          <a:p>
            <a:r>
              <a:rPr lang="tr-TR" b="1" i="1" dirty="0" smtClean="0"/>
              <a:t>Kümes hayvancılığı</a:t>
            </a:r>
          </a:p>
          <a:p>
            <a:r>
              <a:rPr lang="tr-TR" b="1" i="1" dirty="0" smtClean="0"/>
              <a:t>Su ürünleri</a:t>
            </a:r>
          </a:p>
          <a:p>
            <a:endParaRPr lang="tr-TR" b="1" i="1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sz="4000" b="1" i="1" dirty="0">
                <a:solidFill>
                  <a:srgbClr val="FF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ÜLKEMİZDE HAYVANCILIK İPEK BÖCEKÇİLİĞİ ARICILIK VE SU ÜRÜNLERİ</a:t>
            </a:r>
            <a:endParaRPr lang="tr-TR" dirty="0">
              <a:solidFill>
                <a:srgbClr val="FF0000"/>
              </a:solidFill>
            </a:endParaRPr>
          </a:p>
        </p:txBody>
      </p:sp>
      <p:pic>
        <p:nvPicPr>
          <p:cNvPr id="2150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856001"/>
            <a:ext cx="1944216" cy="197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703566"/>
            <a:ext cx="2592288" cy="2315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4241344"/>
            <a:ext cx="2455119" cy="1925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4310915"/>
            <a:ext cx="2088232" cy="2160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1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0483" y="4229585"/>
            <a:ext cx="2465759" cy="2221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11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1" y="1675684"/>
            <a:ext cx="2349855" cy="2315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792044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368412"/>
          </a:xfrm>
        </p:spPr>
        <p:txBody>
          <a:bodyPr>
            <a:normAutofit fontScale="90000"/>
          </a:bodyPr>
          <a:lstStyle/>
          <a:p>
            <a:r>
              <a:rPr lang="tr-TR" b="1" i="1" dirty="0" smtClean="0">
                <a:solidFill>
                  <a:srgbClr val="FF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YERALTINDAN YERYÜZÜ KAYNAKLARINA</a:t>
            </a:r>
            <a:endParaRPr lang="tr-TR" b="1" i="1" dirty="0">
              <a:solidFill>
                <a:srgbClr val="FF0000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</a:endParaRP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179512" y="1581337"/>
            <a:ext cx="8722216" cy="1775655"/>
          </a:xfrm>
        </p:spPr>
        <p:txBody>
          <a:bodyPr>
            <a:normAutofit fontScale="92500" lnSpcReduction="10000"/>
          </a:bodyPr>
          <a:lstStyle/>
          <a:p>
            <a:r>
              <a:rPr lang="tr-TR" b="1" i="1" dirty="0" smtClean="0"/>
              <a:t>Ülkemizin yer altı kaynakları denildiğinde akla madenler gelir. Madenler, yer altında bulunan ve ekonomik değer taşıyan maddelerdir. Ülkemizden çıkan bazı madenler:</a:t>
            </a:r>
            <a:endParaRPr lang="tr-TR" b="1" i="1" dirty="0"/>
          </a:p>
        </p:txBody>
      </p:sp>
      <p:sp>
        <p:nvSpPr>
          <p:cNvPr id="4" name="Dikdörtgen 3"/>
          <p:cNvSpPr/>
          <p:nvPr/>
        </p:nvSpPr>
        <p:spPr>
          <a:xfrm>
            <a:off x="467544" y="3284984"/>
            <a:ext cx="7776864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tr-TR" sz="3200" b="1" i="1" dirty="0">
                <a:solidFill>
                  <a:prstClr val="black"/>
                </a:solidFill>
              </a:rPr>
              <a:t>Demir</a:t>
            </a:r>
          </a:p>
          <a:p>
            <a:pPr marL="342900" lvl="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tr-TR" sz="3200" b="1" i="1" dirty="0">
                <a:solidFill>
                  <a:prstClr val="black"/>
                </a:solidFill>
              </a:rPr>
              <a:t>Bakır</a:t>
            </a:r>
          </a:p>
          <a:p>
            <a:pPr marL="342900" lvl="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tr-TR" sz="3200" b="1" i="1" dirty="0">
                <a:solidFill>
                  <a:prstClr val="black"/>
                </a:solidFill>
              </a:rPr>
              <a:t>Boksit </a:t>
            </a:r>
          </a:p>
          <a:p>
            <a:pPr marL="342900" lvl="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tr-TR" sz="3200" b="1" i="1" dirty="0" smtClean="0">
                <a:solidFill>
                  <a:prstClr val="black"/>
                </a:solidFill>
              </a:rPr>
              <a:t>Krom </a:t>
            </a:r>
          </a:p>
          <a:p>
            <a:pPr marL="342900" lvl="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tr-TR" sz="3200" b="1" i="1" dirty="0" smtClean="0">
                <a:solidFill>
                  <a:prstClr val="black"/>
                </a:solidFill>
              </a:rPr>
              <a:t>Bor</a:t>
            </a:r>
          </a:p>
          <a:p>
            <a:pPr marL="342900" lvl="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tr-TR" sz="3200" b="1" i="1" dirty="0" smtClean="0">
                <a:solidFill>
                  <a:prstClr val="black"/>
                </a:solidFill>
              </a:rPr>
              <a:t>Mermer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 smtClean="0"/>
              <a:t>TÜRKİYEDEN ÇIKAN BAŞLICA MADENLER</a:t>
            </a:r>
            <a:endParaRPr lang="tr-TR" dirty="0"/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100" y="1738908"/>
            <a:ext cx="2056780" cy="1474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7929" y="1700808"/>
            <a:ext cx="2628900" cy="162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1556791"/>
            <a:ext cx="2014662" cy="1916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5645" y="3659121"/>
            <a:ext cx="2230436" cy="17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5009" y="3578395"/>
            <a:ext cx="2428875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5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7" y="3659121"/>
            <a:ext cx="2448273" cy="1805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719046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b="1" i="1" dirty="0" smtClean="0">
                <a:solidFill>
                  <a:srgbClr val="FF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TÜRKİYE’DEKİ SANAYİ KOLLARI</a:t>
            </a:r>
            <a:endParaRPr lang="tr-TR" b="1" i="1" dirty="0">
              <a:solidFill>
                <a:srgbClr val="FF0000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</a:endParaRP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tr-TR" b="1" i="1" dirty="0" smtClean="0"/>
              <a:t>Ülkemizde sanayi faaliyetlerinin bölgelere göre dağılışı düzenli değildir. Bu durum üzerinde çeşitli faktörler etkili olmuştur. Bunların başlıcalar şunlardır:</a:t>
            </a:r>
          </a:p>
          <a:p>
            <a:r>
              <a:rPr lang="tr-TR" b="1" i="1" dirty="0" smtClean="0"/>
              <a:t>Ham madde olanakları</a:t>
            </a:r>
          </a:p>
          <a:p>
            <a:r>
              <a:rPr lang="tr-TR" b="1" i="1" dirty="0" smtClean="0"/>
              <a:t>Enerji olanakları</a:t>
            </a:r>
          </a:p>
          <a:p>
            <a:r>
              <a:rPr lang="tr-TR" b="1" i="1" dirty="0" smtClean="0"/>
              <a:t>Ulaşım olanakları</a:t>
            </a:r>
          </a:p>
          <a:p>
            <a:r>
              <a:rPr lang="tr-TR" b="1" i="1" dirty="0" smtClean="0"/>
              <a:t>Sermaye</a:t>
            </a:r>
          </a:p>
          <a:p>
            <a:r>
              <a:rPr lang="tr-TR" b="1" i="1" dirty="0" smtClean="0"/>
              <a:t>İş gücü olanakları</a:t>
            </a:r>
          </a:p>
          <a:p>
            <a:r>
              <a:rPr lang="tr-TR" b="1" i="1" dirty="0" smtClean="0"/>
              <a:t>Pazarlama olanakları</a:t>
            </a:r>
            <a:endParaRPr lang="tr-TR" b="1" i="1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i="1" dirty="0" smtClean="0">
                <a:solidFill>
                  <a:srgbClr val="FF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SANAYİ KOLLARI</a:t>
            </a:r>
            <a:endParaRPr lang="tr-TR" b="1" i="1" dirty="0">
              <a:solidFill>
                <a:srgbClr val="FF0000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</a:endParaRP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b="1" i="1" dirty="0" smtClean="0"/>
              <a:t>Besin sanayi</a:t>
            </a:r>
          </a:p>
          <a:p>
            <a:r>
              <a:rPr lang="tr-TR" b="1" i="1" dirty="0" smtClean="0"/>
              <a:t>Dokuma, deri ve giyim sanayi</a:t>
            </a:r>
          </a:p>
          <a:p>
            <a:r>
              <a:rPr lang="tr-TR" b="1" i="1" dirty="0" smtClean="0"/>
              <a:t>Maden sanayi</a:t>
            </a:r>
          </a:p>
          <a:p>
            <a:r>
              <a:rPr lang="tr-TR" b="1" i="1" dirty="0" smtClean="0"/>
              <a:t>Otomotiv sanayi</a:t>
            </a:r>
          </a:p>
          <a:p>
            <a:r>
              <a:rPr lang="tr-TR" b="1" i="1" dirty="0" smtClean="0"/>
              <a:t>Makine sanayi</a:t>
            </a:r>
          </a:p>
          <a:p>
            <a:r>
              <a:rPr lang="tr-TR" b="1" i="1" dirty="0" smtClean="0"/>
              <a:t>Kimya sanayi</a:t>
            </a:r>
          </a:p>
          <a:p>
            <a:endParaRPr lang="tr-TR" b="1" i="1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graphicFrame>
        <p:nvGraphicFramePr>
          <p:cNvPr id="4" name="3 İçerik Yer Tutucusu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b="1" i="1" dirty="0" smtClean="0">
                <a:solidFill>
                  <a:srgbClr val="FF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YENİLENEMEYEN ENERJİ KAYNAKLARI</a:t>
            </a:r>
            <a:endParaRPr lang="tr-TR" b="1" i="1" dirty="0">
              <a:solidFill>
                <a:srgbClr val="FF0000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</a:endParaRP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468760"/>
          </a:xfrm>
        </p:spPr>
        <p:txBody>
          <a:bodyPr>
            <a:normAutofit lnSpcReduction="10000"/>
          </a:bodyPr>
          <a:lstStyle/>
          <a:p>
            <a:r>
              <a:rPr lang="tr-TR" b="1" i="1" dirty="0" smtClean="0"/>
              <a:t>Bunlar fosil yakıtlar olarak nitelenen taş kömürü, petrol , doğal gaz ve linyit gibi yakıtlardır.</a:t>
            </a:r>
            <a:endParaRPr lang="tr-TR" b="1" i="1" dirty="0"/>
          </a:p>
        </p:txBody>
      </p:sp>
      <p:pic>
        <p:nvPicPr>
          <p:cNvPr id="1026" name="Picture 2" descr="petrol doğalgaz kömür ile ilgili görsel sonucu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3068960"/>
            <a:ext cx="4176465" cy="345638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inyit ile ilgili görsel sonucu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1876" y="3168377"/>
            <a:ext cx="4106588" cy="32575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54098"/>
          </a:xfrm>
        </p:spPr>
        <p:txBody>
          <a:bodyPr/>
          <a:lstStyle/>
          <a:p>
            <a:r>
              <a:rPr lang="tr-TR" b="1" i="1" dirty="0" smtClean="0">
                <a:solidFill>
                  <a:srgbClr val="FF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EKONOMİ NEDİR	?</a:t>
            </a:r>
            <a:endParaRPr lang="tr-TR" b="1" i="1" dirty="0">
              <a:solidFill>
                <a:srgbClr val="FF0000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</a:endParaRP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1435608" y="2214554"/>
            <a:ext cx="7498080" cy="403384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tr-TR" b="1" i="1" dirty="0" smtClean="0"/>
              <a:t>Çeşitli kaynakların işletilmesi faaliyetleriyle bu faaliyetlerden doğan ilişkilerin bütününe </a:t>
            </a:r>
            <a:r>
              <a:rPr lang="tr-TR" b="1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ekonomi</a:t>
            </a:r>
            <a:r>
              <a:rPr lang="tr-TR" b="1" i="1" dirty="0" smtClean="0">
                <a:solidFill>
                  <a:srgbClr val="FF0000"/>
                </a:solidFill>
              </a:rPr>
              <a:t> </a:t>
            </a:r>
            <a:r>
              <a:rPr lang="tr-TR" b="1" i="1" dirty="0" smtClean="0"/>
              <a:t>adı verilir.</a:t>
            </a:r>
          </a:p>
        </p:txBody>
      </p:sp>
      <p:pic>
        <p:nvPicPr>
          <p:cNvPr id="1026" name="Picture 2" descr="C:\Program Files (x86)\Microsoft Office\MEDIA\CAGCAT10\j0222015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38" y="4786322"/>
            <a:ext cx="1428760" cy="1433897"/>
          </a:xfrm>
          <a:prstGeom prst="rect">
            <a:avLst/>
          </a:prstGeom>
          <a:noFill/>
        </p:spPr>
      </p:pic>
      <p:pic>
        <p:nvPicPr>
          <p:cNvPr id="1027" name="Picture 3" descr="C:\Program Files (x86)\Microsoft Office\MEDIA\CAGCAT10\j0222017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71802" y="4786322"/>
            <a:ext cx="1423644" cy="1428760"/>
          </a:xfrm>
          <a:prstGeom prst="rect">
            <a:avLst/>
          </a:prstGeom>
          <a:noFill/>
        </p:spPr>
      </p:pic>
      <p:pic>
        <p:nvPicPr>
          <p:cNvPr id="1028" name="Picture 4" descr="C:\Program Files (x86)\Microsoft Office\MEDIA\CAGCAT10\j0222019.wm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3504" y="4786322"/>
            <a:ext cx="1357322" cy="1362200"/>
          </a:xfrm>
          <a:prstGeom prst="rect">
            <a:avLst/>
          </a:prstGeom>
          <a:noFill/>
        </p:spPr>
      </p:pic>
      <p:pic>
        <p:nvPicPr>
          <p:cNvPr id="1029" name="Picture 5" descr="C:\Program Files (x86)\Microsoft Office\MEDIA\CAGCAT10\j0222021.wm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43768" y="4786321"/>
            <a:ext cx="1357322" cy="1362200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296974"/>
          </a:xfrm>
        </p:spPr>
        <p:txBody>
          <a:bodyPr>
            <a:normAutofit fontScale="90000"/>
          </a:bodyPr>
          <a:lstStyle/>
          <a:p>
            <a:r>
              <a:rPr lang="tr-TR" b="1" i="1" dirty="0" smtClean="0">
                <a:solidFill>
                  <a:srgbClr val="FF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YENİLENEBİLEN ENERJİ KAYNAKLARI</a:t>
            </a:r>
            <a:endParaRPr lang="tr-TR" b="1" i="1" dirty="0">
              <a:solidFill>
                <a:srgbClr val="FF0000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</a:endParaRP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67544" y="1714488"/>
            <a:ext cx="8466144" cy="1498488"/>
          </a:xfrm>
        </p:spPr>
        <p:txBody>
          <a:bodyPr>
            <a:normAutofit lnSpcReduction="10000"/>
          </a:bodyPr>
          <a:lstStyle/>
          <a:p>
            <a:r>
              <a:rPr lang="tr-TR" b="1" i="1" dirty="0" smtClean="0"/>
              <a:t>Bunlar doğada sürekli bulunan su gücü, </a:t>
            </a:r>
            <a:r>
              <a:rPr lang="tr-TR" b="1" i="1" dirty="0"/>
              <a:t>G</a:t>
            </a:r>
            <a:r>
              <a:rPr lang="tr-TR" b="1" i="1" dirty="0" smtClean="0"/>
              <a:t>üneş enerjisi, rüzgar gücü, jeotermal enerji vs. kaynaklardır.</a:t>
            </a:r>
            <a:endParaRPr lang="tr-TR" b="1" i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284984"/>
            <a:ext cx="8640960" cy="3355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>
                <a:solidFill>
                  <a:srgbClr val="FF0000"/>
                </a:solidFill>
              </a:rPr>
              <a:t>VERGİ NEDİR</a:t>
            </a:r>
            <a:endParaRPr lang="tr-TR" dirty="0">
              <a:solidFill>
                <a:srgbClr val="FF000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b="1" dirty="0">
                <a:solidFill>
                  <a:srgbClr val="333333"/>
                </a:solidFill>
                <a:latin typeface="Open Sans"/>
              </a:rPr>
              <a:t>Vergi, devletin ya da yerel yönetimlerin yasalara ve bazı kurallara bağlı kalarak gerçekleştirdikleri hizmet karşılığında, hizmet ücretlerinin üstüne eklenerek topladığı paraya </a:t>
            </a:r>
            <a:r>
              <a:rPr lang="tr-TR" b="1" dirty="0">
                <a:solidFill>
                  <a:srgbClr val="FF0000"/>
                </a:solidFill>
                <a:latin typeface="&amp;quot"/>
              </a:rPr>
              <a:t>vergi</a:t>
            </a:r>
            <a:r>
              <a:rPr lang="tr-TR" b="1" dirty="0">
                <a:solidFill>
                  <a:srgbClr val="333333"/>
                </a:solidFill>
                <a:latin typeface="Open Sans"/>
              </a:rPr>
              <a:t> denir.</a:t>
            </a:r>
            <a:endParaRPr lang="tr-TR" dirty="0"/>
          </a:p>
        </p:txBody>
      </p:sp>
    </p:spTree>
    <p:extLst>
      <p:ext uri="{BB962C8B-B14F-4D97-AF65-F5344CB8AC3E}">
        <p14:creationId xmlns="" xmlns:p14="http://schemas.microsoft.com/office/powerpoint/2010/main" val="3352689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>
                <a:solidFill>
                  <a:srgbClr val="FF0000"/>
                </a:solidFill>
              </a:rPr>
              <a:t>VERGİ NİÇİN TOPLANIR?</a:t>
            </a:r>
            <a:endParaRPr lang="tr-TR" dirty="0">
              <a:solidFill>
                <a:srgbClr val="FF000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smtClean="0"/>
              <a:t>Devletin vatandaşlara daha iyi hizmet sunması için</a:t>
            </a:r>
            <a:r>
              <a:rPr lang="tr-TR" dirty="0" smtClean="0">
                <a:solidFill>
                  <a:srgbClr val="FF0000"/>
                </a:solidFill>
              </a:rPr>
              <a:t> vergi </a:t>
            </a:r>
            <a:r>
              <a:rPr lang="tr-TR" dirty="0" smtClean="0"/>
              <a:t>toplanır.</a:t>
            </a:r>
            <a:endParaRPr lang="tr-TR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852936"/>
            <a:ext cx="7488832" cy="3816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042044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683568" y="908720"/>
            <a:ext cx="8229600" cy="4525963"/>
          </a:xfrm>
        </p:spPr>
        <p:txBody>
          <a:bodyPr>
            <a:normAutofit fontScale="92500" lnSpcReduction="10000"/>
          </a:bodyPr>
          <a:lstStyle/>
          <a:p>
            <a:endParaRPr lang="tr-TR" dirty="0" smtClean="0"/>
          </a:p>
          <a:p>
            <a:r>
              <a:rPr lang="tr-TR" smtClean="0"/>
              <a:t>İZLEDİĞİNİZ VE DİNLEDİĞİNİZ </a:t>
            </a:r>
            <a:r>
              <a:rPr lang="tr-TR" dirty="0" smtClean="0"/>
              <a:t>İÇİN TEŞEKKÜR EDERİZ…</a:t>
            </a:r>
            <a:endParaRPr lang="tr-TR" dirty="0"/>
          </a:p>
          <a:p>
            <a:endParaRPr lang="tr-TR" dirty="0"/>
          </a:p>
          <a:p>
            <a:r>
              <a:rPr lang="tr-TR" dirty="0" smtClean="0"/>
              <a:t>ÖMER FARUK KAPLANOĞLU</a:t>
            </a:r>
          </a:p>
          <a:p>
            <a:r>
              <a:rPr lang="tr-TR" dirty="0" smtClean="0"/>
              <a:t>YUSUF ZİYA ERİŞMİŞ</a:t>
            </a:r>
          </a:p>
          <a:p>
            <a:r>
              <a:rPr lang="tr-TR" dirty="0" smtClean="0"/>
              <a:t>TÜRKER BERK YILMAZ</a:t>
            </a:r>
          </a:p>
          <a:p>
            <a:r>
              <a:rPr lang="tr-TR" dirty="0" smtClean="0"/>
              <a:t>SALİH ATEŞ</a:t>
            </a:r>
          </a:p>
          <a:p>
            <a:r>
              <a:rPr lang="tr-TR" dirty="0" smtClean="0"/>
              <a:t>YAVUZ KARA</a:t>
            </a:r>
            <a:endParaRPr lang="tr-TR" dirty="0"/>
          </a:p>
        </p:txBody>
      </p:sp>
    </p:spTree>
    <p:extLst>
      <p:ext uri="{BB962C8B-B14F-4D97-AF65-F5344CB8AC3E}">
        <p14:creationId xmlns="" xmlns:p14="http://schemas.microsoft.com/office/powerpoint/2010/main" val="3057377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i="1" dirty="0" smtClean="0">
                <a:solidFill>
                  <a:srgbClr val="FF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YURDUMUZDA TARIM</a:t>
            </a:r>
            <a:endParaRPr lang="tr-TR" b="1" i="1" dirty="0">
              <a:solidFill>
                <a:srgbClr val="FF0000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</a:endParaRPr>
          </a:p>
        </p:txBody>
      </p:sp>
      <p:sp>
        <p:nvSpPr>
          <p:cNvPr id="5" name="4 İçerik Yer Tutucusu"/>
          <p:cNvSpPr>
            <a:spLocks noGrp="1"/>
          </p:cNvSpPr>
          <p:nvPr>
            <p:ph idx="1"/>
          </p:nvPr>
        </p:nvSpPr>
        <p:spPr>
          <a:xfrm>
            <a:off x="785786" y="1500174"/>
            <a:ext cx="8147902" cy="4748226"/>
          </a:xfrm>
        </p:spPr>
        <p:txBody>
          <a:bodyPr/>
          <a:lstStyle/>
          <a:p>
            <a:r>
              <a:rPr lang="tr-TR" b="1" i="1" dirty="0" smtClean="0"/>
              <a:t>Yurdumuzun toplam arazisinin yaklaşık %33 tarım arazisidir.</a:t>
            </a:r>
          </a:p>
          <a:p>
            <a:r>
              <a:rPr lang="tr-TR" b="1" i="1" dirty="0" smtClean="0"/>
              <a:t>Tarım olayları milli gelirin %27 ‘sini karşılar.</a:t>
            </a:r>
            <a:endParaRPr lang="tr-TR" b="1" i="1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i="1" dirty="0" smtClean="0">
                <a:solidFill>
                  <a:srgbClr val="FF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YURDUMUZDA TAHILLAR</a:t>
            </a:r>
            <a:endParaRPr lang="tr-TR" b="1" i="1" dirty="0">
              <a:solidFill>
                <a:srgbClr val="FF0000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</a:endParaRP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41168"/>
          </a:xfrm>
        </p:spPr>
        <p:txBody>
          <a:bodyPr>
            <a:normAutofit/>
          </a:bodyPr>
          <a:lstStyle/>
          <a:p>
            <a:r>
              <a:rPr lang="tr-TR" b="1" i="1" dirty="0" smtClean="0"/>
              <a:t>Ülkemizde yetiştirilen buğday, arpa, mısır, pirinç, çavdar ve yulaf gibi ürünlere genel olarak </a:t>
            </a:r>
            <a:r>
              <a:rPr lang="tr-TR" b="1" i="1" u="sng" dirty="0" smtClean="0">
                <a:solidFill>
                  <a:srgbClr val="FF0000"/>
                </a:solidFill>
              </a:rPr>
              <a:t>tahıl </a:t>
            </a:r>
            <a:r>
              <a:rPr lang="tr-TR" b="1" i="1" dirty="0" smtClean="0"/>
              <a:t>adı verilir.  </a:t>
            </a:r>
          </a:p>
          <a:p>
            <a:endParaRPr lang="tr-TR" dirty="0"/>
          </a:p>
          <a:p>
            <a:pPr lvl="0"/>
            <a:endParaRPr lang="tr-TR" dirty="0">
              <a:solidFill>
                <a:prstClr val="black"/>
              </a:solidFill>
            </a:endParaRPr>
          </a:p>
          <a:p>
            <a:endParaRPr lang="tr-TR" b="1" i="1" dirty="0" smtClean="0"/>
          </a:p>
          <a:p>
            <a:pPr marL="0" indent="0">
              <a:buNone/>
            </a:pPr>
            <a:endParaRPr lang="tr-TR" b="1" i="1" dirty="0" smtClean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92436" y="3573016"/>
            <a:ext cx="2527435" cy="1213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9882" y="3525850"/>
            <a:ext cx="2581065" cy="1307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0947" y="3478686"/>
            <a:ext cx="2511493" cy="131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436" y="4786119"/>
            <a:ext cx="2682875" cy="1560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9619" y="4833285"/>
            <a:ext cx="2024063" cy="15133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5928" y="4833284"/>
            <a:ext cx="2876511" cy="1463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i="1" dirty="0" smtClean="0">
                <a:solidFill>
                  <a:srgbClr val="FF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SANAYİ BİTKİLERİ </a:t>
            </a:r>
            <a:endParaRPr lang="tr-TR" b="1" i="1" dirty="0">
              <a:solidFill>
                <a:srgbClr val="FF0000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</a:endParaRP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5328592"/>
          </a:xfrm>
        </p:spPr>
        <p:txBody>
          <a:bodyPr>
            <a:normAutofit lnSpcReduction="10000"/>
          </a:bodyPr>
          <a:lstStyle/>
          <a:p>
            <a:r>
              <a:rPr lang="tr-TR" b="1" i="1" dirty="0" smtClean="0"/>
              <a:t>Çeşitli sanayi kollarına bağlı fabrikalarda ham madde olarak işlenen ürünlerdir. Ülkemizde  yetişen sanayi bitkileri:</a:t>
            </a:r>
          </a:p>
          <a:p>
            <a:r>
              <a:rPr lang="tr-TR" b="1" i="1" dirty="0" smtClean="0"/>
              <a:t>TÜTÜN</a:t>
            </a:r>
          </a:p>
          <a:p>
            <a:r>
              <a:rPr lang="tr-TR" b="1" i="1" dirty="0" smtClean="0"/>
              <a:t>PAMUK</a:t>
            </a:r>
          </a:p>
          <a:p>
            <a:r>
              <a:rPr lang="tr-TR" b="1" i="1" dirty="0" smtClean="0"/>
              <a:t>ŞEKERPANCARI</a:t>
            </a:r>
          </a:p>
          <a:p>
            <a:r>
              <a:rPr lang="tr-TR" b="1" i="1" dirty="0" smtClean="0"/>
              <a:t>AYÇİÇEĞİ</a:t>
            </a:r>
          </a:p>
          <a:p>
            <a:r>
              <a:rPr lang="tr-TR" b="1" i="1" smtClean="0"/>
              <a:t>SOYA FASÜLYESİ</a:t>
            </a:r>
            <a:endParaRPr lang="tr-TR" b="1" i="1" dirty="0" smtClean="0"/>
          </a:p>
          <a:p>
            <a:r>
              <a:rPr lang="tr-TR" b="1" i="1" dirty="0" smtClean="0"/>
              <a:t>ZEYTİN</a:t>
            </a:r>
            <a:endParaRPr lang="tr-TR" b="1" i="1" dirty="0"/>
          </a:p>
          <a:p>
            <a:r>
              <a:rPr lang="tr-TR" b="1" i="1" dirty="0" smtClean="0"/>
              <a:t>ÇAY</a:t>
            </a:r>
            <a:endParaRPr lang="tr-TR" b="1" i="1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 smtClean="0"/>
              <a:t>TÜRKİYEDE YETİŞEN SANAYİ BİTKİLERİ</a:t>
            </a:r>
            <a:endParaRPr lang="tr-TR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28184" y="4229787"/>
            <a:ext cx="2273610" cy="1507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2921" y="4229787"/>
            <a:ext cx="2378075" cy="1779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921060"/>
            <a:ext cx="1584176" cy="2054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992547"/>
            <a:ext cx="1872208" cy="2054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74658"/>
            <a:ext cx="1963415" cy="2030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5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62" y="4460275"/>
            <a:ext cx="1694585" cy="160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6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1920024"/>
            <a:ext cx="1637531" cy="2025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407358213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i="1" dirty="0" smtClean="0">
                <a:solidFill>
                  <a:srgbClr val="FF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SEBZELER</a:t>
            </a:r>
            <a:endParaRPr lang="tr-TR" b="1" i="1" dirty="0">
              <a:solidFill>
                <a:srgbClr val="FF0000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</a:endParaRP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b="1" i="1" dirty="0" smtClean="0"/>
              <a:t>Ülkemizde tarlalarda yetiştirilen yaprakları, kökleri, yumruları ya da meyveleri yenen kültür bitkilerine genel olarak </a:t>
            </a:r>
            <a:r>
              <a:rPr lang="tr-TR" b="1" i="1" u="sng" dirty="0" smtClean="0">
                <a:solidFill>
                  <a:srgbClr val="FF0000"/>
                </a:solidFill>
              </a:rPr>
              <a:t>sebze </a:t>
            </a:r>
            <a:r>
              <a:rPr lang="tr-TR" b="1" i="1" dirty="0" smtClean="0"/>
              <a:t>denir.</a:t>
            </a:r>
          </a:p>
          <a:p>
            <a:r>
              <a:rPr lang="tr-TR" b="1" i="1" dirty="0" smtClean="0"/>
              <a:t>Yurdumuzdaki en çok üretilen sebzeler:</a:t>
            </a:r>
            <a:endParaRPr lang="tr-TR" b="1" i="1" dirty="0"/>
          </a:p>
        </p:txBody>
      </p:sp>
      <p:sp>
        <p:nvSpPr>
          <p:cNvPr id="4" name="Dikdörtgen 3"/>
          <p:cNvSpPr/>
          <p:nvPr/>
        </p:nvSpPr>
        <p:spPr>
          <a:xfrm>
            <a:off x="755576" y="4293178"/>
            <a:ext cx="748883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800" b="1" i="1" dirty="0" smtClean="0"/>
              <a:t>Baklagiller (bakla, fasulye, nohut, mercimek, bezelye, domates, patates, soğan) ülkemizde en çok üretilen sebzelerdir</a:t>
            </a:r>
            <a:r>
              <a:rPr lang="tr-TR" b="1" i="1" dirty="0" smtClean="0"/>
              <a:t>. </a:t>
            </a:r>
            <a:endParaRPr lang="tr-TR" b="1" i="1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dirty="0" smtClean="0"/>
              <a:t>TÜRKİYEDE YETİŞEN SEBZELER</a:t>
            </a:r>
            <a:endParaRPr lang="tr-TR" dirty="0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988840"/>
            <a:ext cx="5832648" cy="3816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770143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i="1" dirty="0" smtClean="0">
                <a:solidFill>
                  <a:srgbClr val="FF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MEYVELER</a:t>
            </a:r>
            <a:endParaRPr lang="tr-TR" b="1" i="1" dirty="0">
              <a:solidFill>
                <a:srgbClr val="FF0000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</a:endParaRP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1435608" y="1285860"/>
            <a:ext cx="7498080" cy="5429288"/>
          </a:xfrm>
        </p:spPr>
        <p:txBody>
          <a:bodyPr>
            <a:normAutofit lnSpcReduction="10000"/>
          </a:bodyPr>
          <a:lstStyle/>
          <a:p>
            <a:r>
              <a:rPr lang="tr-TR" b="1" i="1" dirty="0" smtClean="0">
                <a:solidFill>
                  <a:srgbClr val="FF0000"/>
                </a:solidFill>
              </a:rPr>
              <a:t>turunçgiller: </a:t>
            </a:r>
            <a:r>
              <a:rPr lang="tr-TR" b="1" i="1" dirty="0" smtClean="0"/>
              <a:t>Ülkemizde turunç, greyfurt, portakal, mandalina ve limon gibi meyvelere genel olarak </a:t>
            </a:r>
            <a:r>
              <a:rPr lang="tr-TR" b="1" i="1" u="sng" dirty="0" smtClean="0">
                <a:solidFill>
                  <a:srgbClr val="FF0000"/>
                </a:solidFill>
              </a:rPr>
              <a:t>turunçgiller </a:t>
            </a:r>
            <a:r>
              <a:rPr lang="tr-TR" b="1" i="1" dirty="0" smtClean="0"/>
              <a:t>denir.</a:t>
            </a:r>
          </a:p>
          <a:p>
            <a:r>
              <a:rPr lang="tr-TR" b="1" i="1" dirty="0" smtClean="0"/>
              <a:t>Üzüm </a:t>
            </a:r>
          </a:p>
          <a:p>
            <a:r>
              <a:rPr lang="tr-TR" b="1" i="1" dirty="0" smtClean="0"/>
              <a:t>Elma</a:t>
            </a:r>
          </a:p>
          <a:p>
            <a:r>
              <a:rPr lang="tr-TR" b="1" i="1" dirty="0" smtClean="0"/>
              <a:t>Fındık </a:t>
            </a:r>
          </a:p>
          <a:p>
            <a:r>
              <a:rPr lang="tr-TR" b="1" i="1" dirty="0" smtClean="0"/>
              <a:t>İncir</a:t>
            </a:r>
          </a:p>
          <a:p>
            <a:r>
              <a:rPr lang="tr-TR" b="1" i="1" dirty="0" smtClean="0"/>
              <a:t>Muz </a:t>
            </a:r>
          </a:p>
          <a:p>
            <a:r>
              <a:rPr lang="tr-TR" b="1" i="1" dirty="0" smtClean="0"/>
              <a:t>Gibi meyveler vardır.</a:t>
            </a:r>
            <a:endParaRPr lang="tr-TR" b="1" i="1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388</TotalTime>
  <Words>445</Words>
  <PresentationFormat>Ekran Gösterisi (4:3)</PresentationFormat>
  <Paragraphs>90</Paragraphs>
  <Slides>23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Slayt Başlıkları</vt:lpstr>
      </vt:variant>
      <vt:variant>
        <vt:i4>23</vt:i4>
      </vt:variant>
    </vt:vector>
  </HeadingPairs>
  <TitlesOfParts>
    <vt:vector size="24" baseType="lpstr">
      <vt:lpstr>Ofis Teması</vt:lpstr>
      <vt:lpstr>6. Sınıf Sosyal Bilgiler Dersi 4. Ünite Ülkemizin Kaynakları</vt:lpstr>
      <vt:lpstr>EKONOMİ NEDİR ?</vt:lpstr>
      <vt:lpstr>YURDUMUZDA TARIM</vt:lpstr>
      <vt:lpstr>YURDUMUZDA TAHILLAR</vt:lpstr>
      <vt:lpstr>SANAYİ BİTKİLERİ </vt:lpstr>
      <vt:lpstr>TÜRKİYEDE YETİŞEN SANAYİ BİTKİLERİ</vt:lpstr>
      <vt:lpstr>SEBZELER</vt:lpstr>
      <vt:lpstr>TÜRKİYEDE YETİŞEN SEBZELER</vt:lpstr>
      <vt:lpstr>MEYVELER</vt:lpstr>
      <vt:lpstr>TÜRKİYEDE YETİŞEN MEYVELER</vt:lpstr>
      <vt:lpstr>HAYVANCILIK</vt:lpstr>
      <vt:lpstr>ÜLKEMİZDE HAYVANCILIK İPEK BÖCEKÇİLİĞİ ARICILIK VE SU ÜRÜNLERİ</vt:lpstr>
      <vt:lpstr>ÜLKEMİZDE HAYVANCILIK İPEK BÖCEKÇİLİĞİ ARICILIK VE SU ÜRÜNLERİ</vt:lpstr>
      <vt:lpstr>YERALTINDAN YERYÜZÜ KAYNAKLARINA</vt:lpstr>
      <vt:lpstr>TÜRKİYEDEN ÇIKAN BAŞLICA MADENLER</vt:lpstr>
      <vt:lpstr>TÜRKİYE’DEKİ SANAYİ KOLLARI</vt:lpstr>
      <vt:lpstr>SANAYİ KOLLARI</vt:lpstr>
      <vt:lpstr>Slayt 18</vt:lpstr>
      <vt:lpstr>YENİLENEMEYEN ENERJİ KAYNAKLARI</vt:lpstr>
      <vt:lpstr>YENİLENEBİLEN ENERJİ KAYNAKLARI</vt:lpstr>
      <vt:lpstr>VERGİ NEDİR</vt:lpstr>
      <vt:lpstr>VERGİ NİÇİN TOPLANIR?</vt:lpstr>
      <vt:lpstr>Slayt 23</vt:lpstr>
    </vt:vector>
  </TitlesOfParts>
  <Manager>www.sorubak.com</Manager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https://www.HangiSoru.com</dc:title>
  <dc:subject>https://www.HangiSoru.com</dc:subject>
  <dc:creator>https://www.HangiSoru.com</dc:creator>
  <cp:keywords>https:/www.HangiSoru.com</cp:keywords>
  <dc:description>https://www.HangiSoru.com</dc:description>
  <cp:lastModifiedBy>Öğretmenler Odası</cp:lastModifiedBy>
  <cp:revision>3</cp:revision>
  <dcterms:created xsi:type="dcterms:W3CDTF">2016-04-25T17:36:13Z</dcterms:created>
  <dcterms:modified xsi:type="dcterms:W3CDTF">2022-02-25T06:16:10Z</dcterms:modified>
  <cp:category>www.sorubak.com</cp:category>
</cp:coreProperties>
</file>