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3EC783-E818-426D-A2A6-96EF466DD75A}" type="datetimeFigureOut">
              <a:rPr lang="tr-TR" smtClean="0"/>
              <a:pPr/>
              <a:t>16.12.2017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8FAD46-671C-4F38-94D0-4D3093229CC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AF8209-F052-4246-A2A7-E16817A7AE05}" type="datetimeFigureOut">
              <a:rPr lang="tr-TR" smtClean="0"/>
              <a:pPr/>
              <a:t>16.12.2017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0BEC1-BB40-43C3-9746-BCC4756D8C3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932D-09A7-476F-80B6-C449D27A1E02}" type="datetimeFigureOut">
              <a:rPr lang="tr-TR" smtClean="0"/>
              <a:pPr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E6A3-D218-4E6B-B956-21D28FC7F1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932D-09A7-476F-80B6-C449D27A1E02}" type="datetimeFigureOut">
              <a:rPr lang="tr-TR" smtClean="0"/>
              <a:pPr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E6A3-D218-4E6B-B956-21D28FC7F1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932D-09A7-476F-80B6-C449D27A1E02}" type="datetimeFigureOut">
              <a:rPr lang="tr-TR" smtClean="0"/>
              <a:pPr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E6A3-D218-4E6B-B956-21D28FC7F1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932D-09A7-476F-80B6-C449D27A1E02}" type="datetimeFigureOut">
              <a:rPr lang="tr-TR" smtClean="0"/>
              <a:pPr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E6A3-D218-4E6B-B956-21D28FC7F1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932D-09A7-476F-80B6-C449D27A1E02}" type="datetimeFigureOut">
              <a:rPr lang="tr-TR" smtClean="0"/>
              <a:pPr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E6A3-D218-4E6B-B956-21D28FC7F1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932D-09A7-476F-80B6-C449D27A1E02}" type="datetimeFigureOut">
              <a:rPr lang="tr-TR" smtClean="0"/>
              <a:pPr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E6A3-D218-4E6B-B956-21D28FC7F1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932D-09A7-476F-80B6-C449D27A1E02}" type="datetimeFigureOut">
              <a:rPr lang="tr-TR" smtClean="0"/>
              <a:pPr/>
              <a:t>16.12.2017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E6A3-D218-4E6B-B956-21D28FC7F1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932D-09A7-476F-80B6-C449D27A1E02}" type="datetimeFigureOut">
              <a:rPr lang="tr-TR" smtClean="0"/>
              <a:pPr/>
              <a:t>16.12.2017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E6A3-D218-4E6B-B956-21D28FC7F1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932D-09A7-476F-80B6-C449D27A1E02}" type="datetimeFigureOut">
              <a:rPr lang="tr-TR" smtClean="0"/>
              <a:pPr/>
              <a:t>16.12.2017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E6A3-D218-4E6B-B956-21D28FC7F1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932D-09A7-476F-80B6-C449D27A1E02}" type="datetimeFigureOut">
              <a:rPr lang="tr-TR" smtClean="0"/>
              <a:pPr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E6A3-D218-4E6B-B956-21D28FC7F1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932D-09A7-476F-80B6-C449D27A1E02}" type="datetimeFigureOut">
              <a:rPr lang="tr-TR" smtClean="0"/>
              <a:pPr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E6A3-D218-4E6B-B956-21D28FC7F1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6932D-09A7-476F-80B6-C449D27A1E02}" type="datetimeFigureOut">
              <a:rPr lang="tr-TR" smtClean="0"/>
              <a:pPr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DE6A3-D218-4E6B-B956-21D28FC7F12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060848"/>
            <a:ext cx="4283968" cy="1470025"/>
          </a:xfrm>
        </p:spPr>
        <p:txBody>
          <a:bodyPr/>
          <a:lstStyle/>
          <a:p>
            <a:pPr algn="l"/>
            <a:r>
              <a:rPr lang="tr-TR" dirty="0" smtClean="0"/>
              <a:t>FEN BİLİMLERİ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0" y="4437112"/>
            <a:ext cx="457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tr-TR" sz="4400" dirty="0" smtClean="0"/>
              <a:t>ÜNİTE </a:t>
            </a:r>
          </a:p>
          <a:p>
            <a:pPr marL="342900" indent="-342900"/>
            <a:r>
              <a:rPr lang="tr-TR" sz="4400" dirty="0" smtClean="0"/>
              <a:t>SİNDİRİM SİSTEMİ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683568" y="54868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dirty="0" smtClean="0"/>
              <a:t>7.SINIF</a:t>
            </a:r>
            <a:endParaRPr lang="tr-TR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467544" y="548680"/>
            <a:ext cx="30963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/>
              <a:t> </a:t>
            </a:r>
            <a:r>
              <a:rPr lang="tr-TR" sz="2800" dirty="0" smtClean="0">
                <a:solidFill>
                  <a:srgbClr val="FF0000"/>
                </a:solidFill>
              </a:rPr>
              <a:t>SİNDİRİM SİSTEMİ:</a:t>
            </a:r>
          </a:p>
          <a:p>
            <a:r>
              <a:rPr lang="tr-TR" sz="2800" dirty="0" smtClean="0"/>
              <a:t>Vücudumuzun </a:t>
            </a:r>
            <a:r>
              <a:rPr lang="tr-TR" sz="2800" dirty="0"/>
              <a:t>yaşamını sürdürebilmesi için karbonhidrat, yağ, protein, vitamin, su ve mineraller gibi maddelere ihtiyaç vardır. Bu maddeleri de çeşitli besinler yoluyla elde ederiz. </a:t>
            </a:r>
          </a:p>
        </p:txBody>
      </p:sp>
      <p:pic>
        <p:nvPicPr>
          <p:cNvPr id="4" name="3 Resim" descr="sindirim-sistem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7944" y="404664"/>
            <a:ext cx="5076056" cy="64533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395536" y="260648"/>
            <a:ext cx="33843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Sindirim Sisteminin Görevleri</a:t>
            </a:r>
            <a:r>
              <a:rPr lang="tr-TR" sz="2400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tr-TR" sz="2400" dirty="0"/>
              <a:t> Besinleri küçük parçalara ayırmak, sonra besinin içeriğindeki protein, karbonhidrat, yağ, su gibi molekülleri ayrıştırarak kan dolaşımı vasıtası ile hücrelere ulaştırmaktır.</a:t>
            </a:r>
          </a:p>
        </p:txBody>
      </p:sp>
      <p:sp>
        <p:nvSpPr>
          <p:cNvPr id="3" name="2 Dikdörtgen"/>
          <p:cNvSpPr/>
          <p:nvPr/>
        </p:nvSpPr>
        <p:spPr>
          <a:xfrm>
            <a:off x="4572000" y="0"/>
            <a:ext cx="457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Sindirim Nasıl Gerçekleşir?</a:t>
            </a:r>
            <a:r>
              <a:rPr lang="tr-TR" dirty="0">
                <a:solidFill>
                  <a:srgbClr val="FF0000"/>
                </a:solidFill>
              </a:rPr>
              <a:t> 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smtClean="0"/>
              <a:t>Sindirim </a:t>
            </a:r>
            <a:r>
              <a:rPr lang="tr-TR" dirty="0"/>
              <a:t>bir dizi mekanik ve kimyasal işlemler sonucu gerçekleşir. İlk olarak sindirim</a:t>
            </a:r>
            <a:r>
              <a:rPr lang="tr-TR" dirty="0">
                <a:solidFill>
                  <a:srgbClr val="FF0000"/>
                </a:solidFill>
              </a:rPr>
              <a:t> </a:t>
            </a:r>
            <a:r>
              <a:rPr lang="tr-TR" b="1" dirty="0">
                <a:solidFill>
                  <a:srgbClr val="FF0000"/>
                </a:solidFill>
              </a:rPr>
              <a:t>ağızda</a:t>
            </a:r>
            <a:r>
              <a:rPr lang="tr-TR" dirty="0"/>
              <a:t> başlar. Ağızda, öncelikle besinler </a:t>
            </a:r>
            <a:r>
              <a:rPr lang="tr-TR" b="1" dirty="0">
                <a:solidFill>
                  <a:srgbClr val="FF0000"/>
                </a:solidFill>
              </a:rPr>
              <a:t>dişler</a:t>
            </a:r>
            <a:r>
              <a:rPr lang="tr-TR" dirty="0"/>
              <a:t> yardımı ile ufak parçalara ayrılarak, mekanik olarak sindirime tabi tutulur. Bu arada, </a:t>
            </a:r>
            <a:r>
              <a:rPr lang="tr-TR" b="1" dirty="0" err="1">
                <a:solidFill>
                  <a:srgbClr val="FF0000"/>
                </a:solidFill>
              </a:rPr>
              <a:t>tükrük</a:t>
            </a:r>
            <a:r>
              <a:rPr lang="tr-TR" b="1" dirty="0">
                <a:solidFill>
                  <a:srgbClr val="FF0000"/>
                </a:solidFill>
              </a:rPr>
              <a:t> salgısı</a:t>
            </a:r>
            <a:r>
              <a:rPr lang="tr-TR" dirty="0"/>
              <a:t> ile de besinler bir yandan yumuşatılırken bir yandan da içeriğindeki karbonhidratlar sindirime tabi tutulur. Ağızda çiğnenen besinler </a:t>
            </a:r>
            <a:r>
              <a:rPr lang="tr-TR" b="1" dirty="0">
                <a:solidFill>
                  <a:srgbClr val="FF0000"/>
                </a:solidFill>
              </a:rPr>
              <a:t>yutak</a:t>
            </a:r>
            <a:r>
              <a:rPr lang="tr-TR" dirty="0"/>
              <a:t> yardımı ile </a:t>
            </a:r>
            <a:r>
              <a:rPr lang="tr-TR" b="1" dirty="0">
                <a:solidFill>
                  <a:srgbClr val="FF0000"/>
                </a:solidFill>
              </a:rPr>
              <a:t>yemek borusu</a:t>
            </a:r>
            <a:r>
              <a:rPr lang="tr-TR" dirty="0"/>
              <a:t>na oradan da mideye ulaştırılır. </a:t>
            </a:r>
            <a:r>
              <a:rPr lang="tr-TR" b="1" dirty="0">
                <a:solidFill>
                  <a:srgbClr val="FF0000"/>
                </a:solidFill>
              </a:rPr>
              <a:t>Mide</a:t>
            </a:r>
            <a:r>
              <a:rPr lang="tr-TR" dirty="0"/>
              <a:t> bir yandan kasılıp gevşeyerek mekanik sindirim yaparken bir yandan da mide özsuyu yardımı ile besinlerdeki proteinlerin kimyasal sindirimini gerçekleştirir. Mideden ince bağırsağa geçen besinler artık iyice küçük parçalara ayrılmıştır. </a:t>
            </a:r>
            <a:r>
              <a:rPr lang="tr-TR" b="1" dirty="0">
                <a:solidFill>
                  <a:srgbClr val="FF0000"/>
                </a:solidFill>
              </a:rPr>
              <a:t>İnce bağırsak</a:t>
            </a:r>
            <a:r>
              <a:rPr lang="tr-TR" dirty="0"/>
              <a:t>ta besinlerin karbonhidrat, protein ve yağları iyice sindirilerek kana karışmak üzere emilir. Son olarak besinlerden geriye kalan posa</a:t>
            </a:r>
            <a:r>
              <a:rPr lang="tr-TR" dirty="0">
                <a:solidFill>
                  <a:srgbClr val="FF0000"/>
                </a:solidFill>
              </a:rPr>
              <a:t> </a:t>
            </a:r>
            <a:r>
              <a:rPr lang="tr-TR" b="1" dirty="0">
                <a:solidFill>
                  <a:srgbClr val="FF0000"/>
                </a:solidFill>
              </a:rPr>
              <a:t>kalın bağırsağa</a:t>
            </a:r>
            <a:r>
              <a:rPr lang="tr-TR" dirty="0"/>
              <a:t> ulaşır. Kalın bağırsakta ise posada kalan su ve mineraller emilir. Besin maddelerinin vücudumuz tarafından kullanılmayan kısımları da vücuttan atılmak üzere anüse yollanır.</a:t>
            </a:r>
          </a:p>
        </p:txBody>
      </p:sp>
      <p:sp>
        <p:nvSpPr>
          <p:cNvPr id="4" name="3 Dikdörtgen"/>
          <p:cNvSpPr/>
          <p:nvPr/>
        </p:nvSpPr>
        <p:spPr>
          <a:xfrm>
            <a:off x="467544" y="3811012"/>
            <a:ext cx="298782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Besinlerin sindirimi mekanik ve kimyasal olarak iki açıdan yapılır. Örneğin, dişler mekanik sindirimde, tükürük ise besinlerin kimyasal sindiriminde görev alır.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611560" y="332656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400" dirty="0">
                <a:solidFill>
                  <a:srgbClr val="FF0000"/>
                </a:solidFill>
              </a:rPr>
              <a:t>En sık </a:t>
            </a:r>
            <a:r>
              <a:rPr lang="tr-TR" sz="2400" dirty="0" smtClean="0">
                <a:solidFill>
                  <a:srgbClr val="FF0000"/>
                </a:solidFill>
              </a:rPr>
              <a:t>rastlanan sindirim sistemi hastalıkları:</a:t>
            </a:r>
            <a:r>
              <a:rPr lang="tr-TR" sz="2400" dirty="0">
                <a:solidFill>
                  <a:srgbClr val="FF0000"/>
                </a:solidFill>
              </a:rPr>
              <a:t> </a:t>
            </a:r>
            <a:endParaRPr lang="tr-TR" sz="2400" b="1" u="sng" dirty="0" smtClean="0">
              <a:solidFill>
                <a:srgbClr val="FF0000"/>
              </a:solidFill>
            </a:endParaRPr>
          </a:p>
          <a:p>
            <a:r>
              <a:rPr lang="tr-TR" sz="2400" dirty="0"/>
              <a:t> </a:t>
            </a:r>
            <a:r>
              <a:rPr lang="tr-TR" sz="2400" dirty="0" smtClean="0"/>
              <a:t>bulantı </a:t>
            </a:r>
          </a:p>
          <a:p>
            <a:r>
              <a:rPr lang="tr-TR" sz="2400" dirty="0" smtClean="0"/>
              <a:t>kusma,</a:t>
            </a:r>
          </a:p>
          <a:p>
            <a:r>
              <a:rPr lang="tr-TR" sz="2400" dirty="0" smtClean="0"/>
              <a:t> </a:t>
            </a:r>
            <a:r>
              <a:rPr lang="tr-TR" sz="2400" dirty="0"/>
              <a:t>kabızlık</a:t>
            </a:r>
            <a:r>
              <a:rPr lang="tr-TR" sz="2400" dirty="0" smtClean="0"/>
              <a:t>,</a:t>
            </a:r>
          </a:p>
          <a:p>
            <a:r>
              <a:rPr lang="tr-TR" sz="2400" dirty="0" smtClean="0"/>
              <a:t> </a:t>
            </a:r>
            <a:r>
              <a:rPr lang="tr-TR" sz="2400" dirty="0"/>
              <a:t>ishal, </a:t>
            </a:r>
            <a:endParaRPr lang="tr-TR" sz="2400" dirty="0" smtClean="0"/>
          </a:p>
          <a:p>
            <a:r>
              <a:rPr lang="tr-TR" sz="2400" dirty="0" smtClean="0"/>
              <a:t>gastrit,</a:t>
            </a:r>
          </a:p>
          <a:p>
            <a:r>
              <a:rPr lang="tr-TR" sz="2400" dirty="0" smtClean="0"/>
              <a:t> </a:t>
            </a:r>
            <a:r>
              <a:rPr lang="tr-TR" sz="2400" dirty="0"/>
              <a:t>ülser</a:t>
            </a:r>
            <a:r>
              <a:rPr lang="tr-TR" sz="2400" dirty="0" smtClean="0"/>
              <a:t>,</a:t>
            </a:r>
          </a:p>
          <a:p>
            <a:r>
              <a:rPr lang="tr-TR" sz="2400" dirty="0" smtClean="0"/>
              <a:t> </a:t>
            </a:r>
            <a:r>
              <a:rPr lang="tr-TR" sz="2400" dirty="0"/>
              <a:t>safra kesesi </a:t>
            </a:r>
            <a:endParaRPr lang="tr-TR" sz="2400" dirty="0" smtClean="0"/>
          </a:p>
          <a:p>
            <a:r>
              <a:rPr lang="tr-TR" sz="2400" dirty="0" smtClean="0"/>
              <a:t>iltihabı </a:t>
            </a:r>
            <a:r>
              <a:rPr lang="tr-TR" sz="2400" dirty="0"/>
              <a:t>ve taşı</a:t>
            </a:r>
            <a:r>
              <a:rPr lang="tr-TR" sz="2400" dirty="0" smtClean="0"/>
              <a:t>,</a:t>
            </a:r>
          </a:p>
          <a:p>
            <a:r>
              <a:rPr lang="tr-TR" sz="2400" dirty="0" smtClean="0"/>
              <a:t> </a:t>
            </a:r>
            <a:r>
              <a:rPr lang="tr-TR" sz="2400" dirty="0"/>
              <a:t>siroz </a:t>
            </a:r>
            <a:endParaRPr lang="tr-TR" sz="2400" dirty="0" smtClean="0"/>
          </a:p>
          <a:p>
            <a:r>
              <a:rPr lang="tr-TR" sz="2400" dirty="0" smtClean="0"/>
              <a:t> </a:t>
            </a:r>
            <a:r>
              <a:rPr lang="tr-TR" sz="2400" dirty="0"/>
              <a:t>basur </a:t>
            </a:r>
          </a:p>
        </p:txBody>
      </p:sp>
      <p:pic>
        <p:nvPicPr>
          <p:cNvPr id="3" name="2 Resim" descr="images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24250" y="1844825"/>
            <a:ext cx="5440238" cy="43924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555776" y="404664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 smtClean="0">
                <a:solidFill>
                  <a:srgbClr val="FF0000"/>
                </a:solidFill>
              </a:rPr>
              <a:t>İLGİNÇ BİLGİLER: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10" name="9 Metin kutusu"/>
          <p:cNvSpPr txBox="1"/>
          <p:nvPr/>
        </p:nvSpPr>
        <p:spPr>
          <a:xfrm>
            <a:off x="323528" y="1412776"/>
            <a:ext cx="43204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dirty="0" smtClean="0"/>
              <a:t>İ</a:t>
            </a:r>
            <a:r>
              <a:rPr lang="tr-TR" sz="2800" dirty="0" smtClean="0"/>
              <a:t>nce bağırsak tenis kortu büyüklüğündedi</a:t>
            </a:r>
            <a:r>
              <a:rPr lang="tr-TR" sz="4000" dirty="0" smtClean="0"/>
              <a:t>r.</a:t>
            </a:r>
            <a:endParaRPr lang="tr-TR" sz="2000" dirty="0"/>
          </a:p>
        </p:txBody>
      </p:sp>
      <p:sp>
        <p:nvSpPr>
          <p:cNvPr id="12" name="11 Metin kutusu"/>
          <p:cNvSpPr txBox="1"/>
          <p:nvPr/>
        </p:nvSpPr>
        <p:spPr>
          <a:xfrm>
            <a:off x="323528" y="220486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13" name="12 Metin kutusu"/>
          <p:cNvSpPr txBox="1"/>
          <p:nvPr/>
        </p:nvSpPr>
        <p:spPr>
          <a:xfrm>
            <a:off x="4716016" y="1412776"/>
            <a:ext cx="44279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 smtClean="0"/>
              <a:t>Z</a:t>
            </a:r>
            <a:r>
              <a:rPr lang="tr-TR" sz="2400" dirty="0" smtClean="0"/>
              <a:t>ürafa </a:t>
            </a:r>
            <a:r>
              <a:rPr lang="tr-TR" sz="2800" dirty="0" smtClean="0"/>
              <a:t>ve</a:t>
            </a:r>
            <a:r>
              <a:rPr lang="tr-TR" sz="2400" dirty="0" smtClean="0"/>
              <a:t> ineğin dört odalı midesi vardır.Yedikleri bitkileri daha kolay sindirilmelerini sağla</a:t>
            </a:r>
            <a:r>
              <a:rPr lang="tr-TR" sz="3600" dirty="0" smtClean="0"/>
              <a:t>r.</a:t>
            </a:r>
            <a:endParaRPr lang="tr-TR" sz="2400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-5095"/>
            <a:ext cx="184731" cy="46739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14283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Metin kutusu"/>
          <p:cNvSpPr txBox="1"/>
          <p:nvPr/>
        </p:nvSpPr>
        <p:spPr>
          <a:xfrm>
            <a:off x="395536" y="3212976"/>
            <a:ext cx="54726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dirty="0" smtClean="0"/>
              <a:t>A</a:t>
            </a:r>
            <a:r>
              <a:rPr lang="tr-TR" sz="2800" dirty="0" smtClean="0"/>
              <a:t>ğzımız</a:t>
            </a:r>
            <a:r>
              <a:rPr lang="tr-TR" sz="2400" dirty="0" smtClean="0"/>
              <a:t> </a:t>
            </a:r>
            <a:r>
              <a:rPr lang="tr-TR" sz="2800" dirty="0" smtClean="0"/>
              <a:t>yemekleri ya soğutarak yada ısıtarak optimal sıcaklığa getiri</a:t>
            </a:r>
            <a:r>
              <a:rPr lang="tr-TR" sz="3200" dirty="0" smtClean="0"/>
              <a:t>r.</a:t>
            </a:r>
            <a:endParaRPr lang="tr-TR" sz="3200" dirty="0"/>
          </a:p>
        </p:txBody>
      </p:sp>
      <p:pic>
        <p:nvPicPr>
          <p:cNvPr id="8" name="7 Resim" descr="depositphotos_28397811-stock-photo-brain-cartoon-character-waving-f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2160" y="3573016"/>
            <a:ext cx="2880320" cy="30689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3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Resim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1412776"/>
            <a:ext cx="4104456" cy="2592288"/>
          </a:xfrm>
          <a:prstGeom prst="rect">
            <a:avLst/>
          </a:prstGeom>
        </p:spPr>
      </p:pic>
      <p:sp>
        <p:nvSpPr>
          <p:cNvPr id="3" name="2 Metin kutusu"/>
          <p:cNvSpPr txBox="1"/>
          <p:nvPr/>
        </p:nvSpPr>
        <p:spPr>
          <a:xfrm>
            <a:off x="1763688" y="620688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HAYVANLARDA SİNDİRİM SİSTEMİ</a:t>
            </a:r>
            <a:endParaRPr lang="tr-TR" sz="2800" dirty="0">
              <a:solidFill>
                <a:srgbClr val="FF0000"/>
              </a:solidFill>
            </a:endParaRPr>
          </a:p>
        </p:txBody>
      </p:sp>
      <p:pic>
        <p:nvPicPr>
          <p:cNvPr id="4" name="3 Resim" descr="indir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1412776"/>
            <a:ext cx="3995936" cy="4536504"/>
          </a:xfrm>
          <a:prstGeom prst="rect">
            <a:avLst/>
          </a:prstGeom>
        </p:spPr>
      </p:pic>
      <p:pic>
        <p:nvPicPr>
          <p:cNvPr id="5" name="4 Resim" descr="images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544" y="4221088"/>
            <a:ext cx="3888432" cy="24208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1259632" y="2132856"/>
            <a:ext cx="59046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dirty="0" smtClean="0">
                <a:solidFill>
                  <a:srgbClr val="FF0000"/>
                </a:solidFill>
              </a:rPr>
              <a:t>BENİ DİNLEDİĞİNİZ İÇİN TEŞEKKÜR EDERİM…</a:t>
            </a:r>
            <a:endParaRPr lang="tr-TR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86</Words>
  <PresentationFormat>Ekran Gösterisi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FEN BİLİMLERİ</vt:lpstr>
      <vt:lpstr>Slayt 2</vt:lpstr>
      <vt:lpstr>Slayt 3</vt:lpstr>
      <vt:lpstr>Slayt 4</vt:lpstr>
      <vt:lpstr>Slayt 5</vt:lpstr>
      <vt:lpstr>Slayt 6</vt:lpstr>
      <vt:lpstr>Slayt 7</vt:lpstr>
    </vt:vector>
  </TitlesOfParts>
  <Manager>www.sorubak.com</Manager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www.sorubak.com</dc:title>
  <dc:subject>www.sorubak.com</dc:subject>
  <dc:creator>www.sorubak.com</dc:creator>
  <cp:keywords>www.sorubak.com</cp:keywords>
  <dc:description>www.sorubak.com</dc:description>
  <cp:lastModifiedBy>Öğretmenler Odası</cp:lastModifiedBy>
  <cp:revision>2</cp:revision>
  <dcterms:created xsi:type="dcterms:W3CDTF">2017-09-18T17:45:19Z</dcterms:created>
  <dcterms:modified xsi:type="dcterms:W3CDTF">2017-12-16T07:51:39Z</dcterms:modified>
  <cp:category>www.sorubak.com</cp:category>
</cp:coreProperties>
</file>