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81" r:id="rId2"/>
    <p:sldId id="280" r:id="rId3"/>
    <p:sldId id="283" r:id="rId4"/>
    <p:sldId id="284" r:id="rId5"/>
    <p:sldId id="285" r:id="rId6"/>
    <p:sldId id="286" r:id="rId7"/>
    <p:sldId id="287" r:id="rId8"/>
    <p:sldId id="288" r:id="rId9"/>
    <p:sldId id="282"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89" r:id="rId26"/>
    <p:sldId id="272" r:id="rId27"/>
    <p:sldId id="273" r:id="rId28"/>
    <p:sldId id="290" r:id="rId29"/>
    <p:sldId id="274" r:id="rId30"/>
    <p:sldId id="275" r:id="rId31"/>
    <p:sldId id="291" r:id="rId32"/>
    <p:sldId id="292" r:id="rId33"/>
    <p:sldId id="276" r:id="rId34"/>
    <p:sldId id="277" r:id="rId35"/>
    <p:sldId id="278" r:id="rId36"/>
    <p:sldId id="293" r:id="rId37"/>
    <p:sldId id="279" r:id="rId38"/>
    <p:sldId id="294" r:id="rId39"/>
    <p:sldId id="295" r:id="rId40"/>
    <p:sldId id="296" r:id="rId41"/>
    <p:sldId id="297" r:id="rId42"/>
    <p:sldId id="298" r:id="rId43"/>
    <p:sldId id="299" r:id="rId44"/>
    <p:sldId id="300" r:id="rId45"/>
    <p:sldId id="304" r:id="rId46"/>
    <p:sldId id="301" r:id="rId47"/>
    <p:sldId id="302" r:id="rId48"/>
    <p:sldId id="303"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242" y="-6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4E7CE1-EFB9-4CFC-93A0-6079E7A4E9CC}" type="datetimeFigureOut">
              <a:rPr lang="tr-TR" smtClean="0"/>
              <a:pPr/>
              <a:t>7.11.2020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50AB3B-BA6F-498F-AD08-A14CFA77C288}"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50EB6-0194-4694-9458-46105913772F}" type="datetimeFigureOut">
              <a:rPr lang="tr-TR" smtClean="0"/>
              <a:pPr/>
              <a:t>7.11.2020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C6E50-84E4-4692-9F4F-E0696010CE3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7.11.2020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dirty="0" smtClean="0">
                <a:solidFill>
                  <a:srgbClr val="FF0000"/>
                </a:solidFill>
              </a:rPr>
              <a:t>Görülebilen ve Görülemeyen Varlıklar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Şöyle bir etrafımıza bakalım neler görüyoruz?</a:t>
            </a:r>
          </a:p>
          <a:p>
            <a:r>
              <a:rPr lang="tr-TR" dirty="0" smtClean="0"/>
              <a:t>Acaba Rabbimizin yarattıkları sadece gözümüzle gördüklerimizden mi ibarettir?</a:t>
            </a:r>
            <a:endParaRPr lang="tr-TR" dirty="0"/>
          </a:p>
        </p:txBody>
      </p:sp>
      <p:sp>
        <p:nvSpPr>
          <p:cNvPr id="4" name="3 Komut Düğmesi: Yardım">
            <a:hlinkClick r:id="" action="ppaction://noaction" highlightClick="1"/>
          </p:cNvPr>
          <p:cNvSpPr/>
          <p:nvPr/>
        </p:nvSpPr>
        <p:spPr>
          <a:xfrm>
            <a:off x="2143108" y="3500438"/>
            <a:ext cx="4071966" cy="3143272"/>
          </a:xfrm>
          <a:prstGeom prst="actionButtonHelp">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33793" name="Rectangle 1"/>
          <p:cNvSpPr>
            <a:spLocks noChangeArrowheads="1"/>
          </p:cNvSpPr>
          <p:nvPr/>
        </p:nvSpPr>
        <p:spPr bwMode="auto">
          <a:xfrm>
            <a:off x="0" y="0"/>
            <a:ext cx="148149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sng" strike="noStrike" cap="none" normalizeH="0" baseline="0" dirty="0" smtClean="0">
                <a:ln>
                  <a:noFill/>
                </a:ln>
                <a:solidFill>
                  <a:srgbClr val="0070C0"/>
                </a:solidFill>
                <a:effectLst/>
                <a:latin typeface="Comic Sans MS" pitchFamily="66" charset="0"/>
                <a:ea typeface="Times New Roman" pitchFamily="18" charset="0"/>
                <a:cs typeface="Arial" pitchFamily="34" charset="0"/>
              </a:rPr>
              <a:t>www.</a:t>
            </a:r>
            <a:r>
              <a:rPr kumimoji="0" lang="tr-TR" sz="1100" b="0" i="0" u="sng" strike="noStrike" cap="none" normalizeH="0" baseline="0" dirty="0" err="1" smtClean="0">
                <a:ln>
                  <a:noFill/>
                </a:ln>
                <a:solidFill>
                  <a:srgbClr val="0070C0"/>
                </a:solidFill>
                <a:effectLst/>
                <a:latin typeface="Comic Sans MS" pitchFamily="66" charset="0"/>
                <a:ea typeface="Times New Roman" pitchFamily="18" charset="0"/>
                <a:cs typeface="Arial" pitchFamily="34" charset="0"/>
              </a:rPr>
              <a:t>HangiSoru</a:t>
            </a:r>
            <a:r>
              <a:rPr kumimoji="0" lang="tr-TR" sz="1100" b="0" i="0" u="sng" strike="noStrike" cap="none" normalizeH="0" baseline="0" dirty="0" smtClean="0">
                <a:ln>
                  <a:noFill/>
                </a:ln>
                <a:solidFill>
                  <a:srgbClr val="0070C0"/>
                </a:solidFill>
                <a:effectLst/>
                <a:latin typeface="Comic Sans MS" pitchFamily="66" charset="0"/>
                <a:ea typeface="Times New Roman" pitchFamily="18" charset="0"/>
                <a:cs typeface="Arial" pitchFamily="34" charset="0"/>
              </a:rPr>
              <a:t>.com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DÜŞÜNELİM</a:t>
            </a:r>
            <a:endParaRPr lang="tr-TR" b="1" dirty="0">
              <a:solidFill>
                <a:srgbClr val="FF0000"/>
              </a:solidFill>
            </a:endParaRPr>
          </a:p>
        </p:txBody>
      </p:sp>
      <p:sp>
        <p:nvSpPr>
          <p:cNvPr id="3" name="2 İçerik Yer Tutucusu"/>
          <p:cNvSpPr>
            <a:spLocks noGrp="1"/>
          </p:cNvSpPr>
          <p:nvPr>
            <p:ph idx="1"/>
          </p:nvPr>
        </p:nvSpPr>
        <p:spPr>
          <a:xfrm>
            <a:off x="457200" y="1600200"/>
            <a:ext cx="3686172" cy="4525963"/>
          </a:xfrm>
        </p:spPr>
        <p:txBody>
          <a:bodyPr>
            <a:normAutofit/>
          </a:bodyPr>
          <a:lstStyle/>
          <a:p>
            <a:r>
              <a:rPr lang="tr-TR" sz="6600" b="1" dirty="0" err="1" smtClean="0"/>
              <a:t>Ahiret</a:t>
            </a:r>
            <a:r>
              <a:rPr lang="tr-TR" sz="6600" b="1" dirty="0" smtClean="0"/>
              <a:t>  Ne Demek Olabilir?</a:t>
            </a:r>
            <a:endParaRPr lang="tr-TR" sz="6600" b="1" dirty="0"/>
          </a:p>
        </p:txBody>
      </p:sp>
      <p:pic>
        <p:nvPicPr>
          <p:cNvPr id="8194" name="Picture 2" descr="düsünen cocuk karikatür ile ilgili görsel sonucu | Karikatür"/>
          <p:cNvPicPr>
            <a:picLocks noChangeAspect="1" noChangeArrowheads="1"/>
          </p:cNvPicPr>
          <p:nvPr/>
        </p:nvPicPr>
        <p:blipFill>
          <a:blip r:embed="rId2" cstate="print"/>
          <a:srcRect/>
          <a:stretch>
            <a:fillRect/>
          </a:stretch>
        </p:blipFill>
        <p:spPr bwMode="auto">
          <a:xfrm>
            <a:off x="4214810" y="1543031"/>
            <a:ext cx="3786214" cy="4929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229600" cy="5429288"/>
          </a:xfrm>
        </p:spPr>
        <p:txBody>
          <a:bodyPr/>
          <a:lstStyle/>
          <a:p>
            <a:endParaRPr lang="tr-TR" dirty="0" err="1" smtClean="0"/>
          </a:p>
          <a:p>
            <a:pPr algn="ctr">
              <a:buNone/>
            </a:pPr>
            <a:r>
              <a:rPr lang="tr-TR" sz="4800" b="1" dirty="0" smtClean="0">
                <a:solidFill>
                  <a:srgbClr val="FF0000"/>
                </a:solidFill>
              </a:rPr>
              <a:t>AHİRET</a:t>
            </a:r>
          </a:p>
          <a:p>
            <a:endParaRPr lang="tr-TR" dirty="0" smtClean="0"/>
          </a:p>
          <a:p>
            <a:r>
              <a:rPr lang="tr-TR" sz="3600" dirty="0" err="1" smtClean="0"/>
              <a:t>Ahiret</a:t>
            </a:r>
            <a:r>
              <a:rPr lang="tr-TR" sz="3600" dirty="0" smtClean="0"/>
              <a:t>; dünya hayatını takip eden hayat, dünya hayatındaki amellerin, söz, davranış ve eylemlerin sonuçlarının alınacağı ve değerlendirileceği zaman demektir.</a:t>
            </a:r>
            <a:endParaRPr lang="tr-TR"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126055"/>
          </a:xfrm>
        </p:spPr>
        <p:txBody>
          <a:bodyPr>
            <a:normAutofit/>
          </a:bodyPr>
          <a:lstStyle/>
          <a:p>
            <a:r>
              <a:rPr lang="tr-TR" dirty="0" err="1" smtClean="0"/>
              <a:t>Ahirete</a:t>
            </a:r>
            <a:r>
              <a:rPr lang="tr-TR" dirty="0" smtClean="0"/>
              <a:t> iman temel inanç esaslarımızdan biridir.</a:t>
            </a:r>
          </a:p>
          <a:p>
            <a:r>
              <a:rPr lang="tr-TR" dirty="0" err="1" smtClean="0"/>
              <a:t>Ahirete</a:t>
            </a:r>
            <a:r>
              <a:rPr lang="tr-TR" dirty="0" smtClean="0"/>
              <a:t> iman, bir gereği olarak dünya hayatının sona erdiğinden başka bir âlemde yeniden diriltileceğimize, dünyada yaptığımız iyilik ve kötülüklerin karşılığını göreceğimize inanmaktır.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Ayet Okuyalım …</a:t>
            </a:r>
            <a:endParaRPr lang="tr-TR" dirty="0"/>
          </a:p>
        </p:txBody>
      </p:sp>
      <p:sp>
        <p:nvSpPr>
          <p:cNvPr id="4" name="3 Dikey Kaydırma"/>
          <p:cNvSpPr/>
          <p:nvPr/>
        </p:nvSpPr>
        <p:spPr>
          <a:xfrm>
            <a:off x="714348" y="1500174"/>
            <a:ext cx="7143800" cy="4572032"/>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dirty="0" smtClean="0"/>
              <a:t>“Onlar sana indirilene de senden önce indirilenlere de inanırlar. </a:t>
            </a:r>
            <a:r>
              <a:rPr lang="tr-TR" sz="4000" dirty="0" err="1" smtClean="0"/>
              <a:t>Ahirete</a:t>
            </a:r>
            <a:r>
              <a:rPr lang="tr-TR" sz="4000" dirty="0" smtClean="0"/>
              <a:t> de kesin olarak inanırlar.”</a:t>
            </a:r>
          </a:p>
          <a:p>
            <a:pPr algn="ctr"/>
            <a:r>
              <a:rPr lang="tr-TR" sz="4000" dirty="0" smtClean="0"/>
              <a:t>(Bakara Suresi 4.Ayet)</a:t>
            </a:r>
            <a:endParaRPr lang="tr-TR"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3600" dirty="0" smtClean="0"/>
              <a:t>Dünya hayatı geçici ve kısadır. Esas ve kalıcı olan ise </a:t>
            </a:r>
            <a:r>
              <a:rPr lang="tr-TR" sz="3600" dirty="0" err="1" smtClean="0"/>
              <a:t>ahiret</a:t>
            </a:r>
            <a:r>
              <a:rPr lang="tr-TR" sz="3600" dirty="0" smtClean="0"/>
              <a:t> hayatıdır.</a:t>
            </a:r>
          </a:p>
          <a:p>
            <a:r>
              <a:rPr lang="tr-TR" sz="3600" dirty="0" err="1" smtClean="0"/>
              <a:t>Ahiret</a:t>
            </a:r>
            <a:r>
              <a:rPr lang="tr-TR" sz="3600" dirty="0" smtClean="0"/>
              <a:t> hayatı ebedîdir, orada ölüm yoktur.</a:t>
            </a:r>
            <a:endParaRPr lang="tr-TR"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857224" y="285728"/>
            <a:ext cx="7929618" cy="635798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200" b="1" dirty="0" smtClean="0"/>
              <a:t>“İlk tattıkları ölüm dışında, orada artık ölüm tatmazlar. Ve Allah onları cehennem azabından korumuştur (sürekli hayata kavuşmuşlardır).”</a:t>
            </a:r>
          </a:p>
          <a:p>
            <a:pPr algn="ctr"/>
            <a:endParaRPr lang="tr-TR" sz="3200" b="1" dirty="0" smtClean="0"/>
          </a:p>
          <a:p>
            <a:pPr algn="ctr"/>
            <a:r>
              <a:rPr lang="tr-TR" sz="3200" b="1" dirty="0" smtClean="0"/>
              <a:t>(</a:t>
            </a:r>
            <a:r>
              <a:rPr lang="tr-TR" sz="3200" b="1" dirty="0" err="1" smtClean="0"/>
              <a:t>Duhan</a:t>
            </a:r>
            <a:r>
              <a:rPr lang="tr-TR" sz="3200" b="1" dirty="0" smtClean="0"/>
              <a:t> Suresi 56. Ayet)</a:t>
            </a:r>
            <a:endParaRPr lang="tr-TR"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 Demek İstiyor?</a:t>
            </a:r>
            <a:endParaRPr lang="tr-TR" dirty="0"/>
          </a:p>
        </p:txBody>
      </p:sp>
      <p:sp>
        <p:nvSpPr>
          <p:cNvPr id="2050" name="AutoShape 2" descr="Dünya Ahiretin Tarlasıdır - İğneli Rozet | MuslimWa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Dünya Ahiretin Tarlasıdır - İğneli Rozet | MuslimWa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Dünya Ahiretin Tarlasıdır - İğneli Rozet | MuslimWa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https://muslimwalk.com/wp-content/uploads/2019/07/D%C3%BCnya-Ahiretin-Tarlas%C4%B1d%C4%B1r-Rozet-Muslimwalk-1-1-680x68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https://muslimwalk.com/wp-content/uploads/2019/07/D%C3%BCnya-Ahiretin-Tarlas%C4%B1d%C4%B1r-Rozet-Muslimwalk-1-1-680x68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0" name="Picture 12" descr="Dünya ahiretin tarlasıdır. | Güzel söz, Dünya"/>
          <p:cNvPicPr>
            <a:picLocks noChangeAspect="1" noChangeArrowheads="1"/>
          </p:cNvPicPr>
          <p:nvPr/>
        </p:nvPicPr>
        <p:blipFill>
          <a:blip r:embed="rId2" cstate="print"/>
          <a:srcRect/>
          <a:stretch>
            <a:fillRect/>
          </a:stretch>
        </p:blipFill>
        <p:spPr bwMode="auto">
          <a:xfrm>
            <a:off x="1071538" y="1571612"/>
            <a:ext cx="7592728"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1510" name="Picture 6" descr="Ne ekersen onu biçersin | Eğitim, Özlü sözler, Kita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İyilik yapan </a:t>
            </a:r>
            <a:r>
              <a:rPr lang="tr-TR" dirty="0" err="1" smtClean="0"/>
              <a:t>ahirette</a:t>
            </a:r>
            <a:r>
              <a:rPr lang="tr-TR" dirty="0" smtClean="0"/>
              <a:t> mükâfat, kötülük yapan da ceza görecektir. İslam inancına göre bu dünya hayatı bir imtihandır. </a:t>
            </a:r>
          </a:p>
          <a:p>
            <a:r>
              <a:rPr lang="tr-TR" dirty="0" smtClean="0"/>
              <a:t>Allah (c.c.), dünyada insanı çeşitli şekillerde imtihan etmektedir. Bazı kullarını varlıkla, bazılarını yoklukla, bazılarını hastalıkla, bazılarını da ölüm acısıyla denemektedir.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Önceden Tanımlı İşlem"/>
          <p:cNvSpPr/>
          <p:nvPr/>
        </p:nvSpPr>
        <p:spPr>
          <a:xfrm>
            <a:off x="928662" y="500042"/>
            <a:ext cx="7500990" cy="5715040"/>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 </a:t>
            </a:r>
            <a:r>
              <a:rPr lang="tr-TR" sz="3600" b="1" dirty="0" smtClean="0"/>
              <a:t>“O, hanginizin daha güzel amel yapacağını sınamak için ölümü ve hayatı yaratandır. O, mutlak güç sahibidir, çok bağışlayandır.”</a:t>
            </a:r>
          </a:p>
          <a:p>
            <a:pPr algn="ctr"/>
            <a:r>
              <a:rPr lang="tr-TR" sz="3600" b="1" dirty="0" smtClean="0"/>
              <a:t>(Mülk Suresi 2. Ayet)</a:t>
            </a:r>
            <a:endParaRPr lang="tr-TR"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ol Sağ Ok Belirtme Çizgisi"/>
          <p:cNvSpPr/>
          <p:nvPr/>
        </p:nvSpPr>
        <p:spPr>
          <a:xfrm>
            <a:off x="0" y="857232"/>
            <a:ext cx="8858280" cy="4857784"/>
          </a:xfrm>
          <a:prstGeom prst="leftRightArrow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3200" dirty="0" smtClean="0"/>
              <a:t>Kulaklarımız gözlerimiz gibi duyu organlarımızın algılama gücü sınırsız mıdır?</a:t>
            </a:r>
            <a:endParaRPr lang="tr-T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642918"/>
            <a:ext cx="8229600" cy="2571760"/>
          </a:xfrm>
        </p:spPr>
        <p:txBody>
          <a:bodyPr>
            <a:normAutofit/>
          </a:bodyPr>
          <a:lstStyle/>
          <a:p>
            <a:r>
              <a:rPr lang="tr-TR" sz="5400" dirty="0" err="1" smtClean="0"/>
              <a:t>Ahiret</a:t>
            </a:r>
            <a:r>
              <a:rPr lang="tr-TR" sz="5400" dirty="0" smtClean="0"/>
              <a:t> Hayatının Aşamaları</a:t>
            </a:r>
            <a:endParaRPr lang="tr-TR" sz="5400" dirty="0"/>
          </a:p>
        </p:txBody>
      </p:sp>
      <p:pic>
        <p:nvPicPr>
          <p:cNvPr id="4" name="Picture 2" descr="Mezarlık Haberleri - Son Dakika Yeni Mezarlık Gelişmeleri"/>
          <p:cNvPicPr>
            <a:picLocks noChangeAspect="1" noChangeArrowheads="1"/>
          </p:cNvPicPr>
          <p:nvPr/>
        </p:nvPicPr>
        <p:blipFill>
          <a:blip r:embed="rId2" cstate="print"/>
          <a:srcRect/>
          <a:stretch>
            <a:fillRect/>
          </a:stretch>
        </p:blipFill>
        <p:spPr bwMode="auto">
          <a:xfrm>
            <a:off x="2000232" y="2928934"/>
            <a:ext cx="4857784" cy="31718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lstStyle/>
          <a:p>
            <a:r>
              <a:rPr lang="tr-TR" dirty="0" err="1" smtClean="0"/>
              <a:t>Ahiret</a:t>
            </a:r>
            <a:r>
              <a:rPr lang="tr-TR" dirty="0" smtClean="0"/>
              <a:t>, ölümle başlayıp ebediyete kadar devam edecek olan hayatın adıdır. Bu hayatta insan, çeşitli aşamalardan geçecektir. </a:t>
            </a:r>
            <a:endParaRPr lang="tr-TR" dirty="0"/>
          </a:p>
        </p:txBody>
      </p:sp>
      <p:sp>
        <p:nvSpPr>
          <p:cNvPr id="22530" name="AutoShape 2" descr="En İyi Uzun Yol Otomobilleri | HK Sigorta Acenteliğ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32" name="AutoShape 4" descr="En İyi Uzun Yol Otomobilleri | HK Sigorta Acenteliğ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34" name="AutoShape 6" descr="En İyi Uzun Yol Otomobilleri | HK Sigorta Acenteliğ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36" name="AutoShape 8" descr="En İyi Uzun Yol Otomobil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38" name="AutoShape 10" descr="En İyi Uzun Yol Otomobil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40" name="AutoShape 12" descr="En İyi Uzun Yol Otomobil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42" name="Picture 14" descr="Sero'dan MasallaR: Amerika'da uzun yol yapmak!"/>
          <p:cNvPicPr>
            <a:picLocks noChangeAspect="1" noChangeArrowheads="1"/>
          </p:cNvPicPr>
          <p:nvPr/>
        </p:nvPicPr>
        <p:blipFill>
          <a:blip r:embed="rId2" cstate="print"/>
          <a:srcRect/>
          <a:stretch>
            <a:fillRect/>
          </a:stretch>
        </p:blipFill>
        <p:spPr bwMode="auto">
          <a:xfrm>
            <a:off x="714348" y="3286124"/>
            <a:ext cx="7643866"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Ahirete</a:t>
            </a:r>
            <a:r>
              <a:rPr lang="tr-TR" dirty="0" smtClean="0"/>
              <a:t> Geçişin İlk Aşaması: </a:t>
            </a:r>
            <a:r>
              <a:rPr lang="tr-TR" dirty="0" smtClean="0">
                <a:solidFill>
                  <a:srgbClr val="FF0000"/>
                </a:solidFill>
              </a:rPr>
              <a:t>Ölüm</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Ölüm, canlıların dünya hayatının sona ermesi, hayata veda etmesi demektir. Ölüm, tüm canlılar için kaçınılmaz bir sondur. Bu sebepledir ki bütün canlılar doğar ve belli bir süre yaşadıktan sonra ölür. Diğer canlılar gibi insan da ölümlü bir varlıktır. </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öşeleri Yuvarlanmış Dikdörtgen Belirtme Çizgisi"/>
          <p:cNvSpPr/>
          <p:nvPr/>
        </p:nvSpPr>
        <p:spPr>
          <a:xfrm>
            <a:off x="928662" y="571480"/>
            <a:ext cx="7643866" cy="5286412"/>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dirty="0" smtClean="0"/>
              <a:t>“Her nefis ölümü tadacaktır. Sizi bir imtihan olarak hayır ile de şer ile de deniyoruz. Ancak bize döndürüleceksiniz.”</a:t>
            </a:r>
          </a:p>
          <a:p>
            <a:pPr algn="ctr"/>
            <a:endParaRPr lang="tr-TR" sz="3600" dirty="0" smtClean="0"/>
          </a:p>
          <a:p>
            <a:pPr algn="ctr"/>
            <a:r>
              <a:rPr lang="tr-TR" sz="3600" dirty="0" smtClean="0"/>
              <a:t>Enbiya Suresi 35. Ayet</a:t>
            </a:r>
            <a:endParaRPr lang="tr-TR"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lstStyle/>
          <a:p>
            <a:r>
              <a:rPr lang="tr-TR" dirty="0" smtClean="0"/>
              <a:t>Kıyamet ve Yeniden Diriliş</a:t>
            </a:r>
            <a:endParaRPr lang="tr-TR" dirty="0"/>
          </a:p>
        </p:txBody>
      </p:sp>
      <p:sp>
        <p:nvSpPr>
          <p:cNvPr id="5" name="4 Akış Çizelgesi: Sıralı Erişimli Depolama"/>
          <p:cNvSpPr/>
          <p:nvPr/>
        </p:nvSpPr>
        <p:spPr>
          <a:xfrm>
            <a:off x="285720" y="1000108"/>
            <a:ext cx="8429684" cy="5857892"/>
          </a:xfrm>
          <a:prstGeom prst="flowChartMagneticTap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4400" dirty="0" smtClean="0">
                <a:solidFill>
                  <a:srgbClr val="FF0000"/>
                </a:solidFill>
              </a:rPr>
              <a:t>KIYAMET</a:t>
            </a:r>
          </a:p>
          <a:p>
            <a:r>
              <a:rPr lang="tr-TR" sz="2800" dirty="0" smtClean="0"/>
              <a:t>Allah’ın  takdir ettiği zaman gelince dünyadaki bütün canlıların ölmesi, sonra bütün ölmüşlerin Allah  tarafından diriltilmesi, mahşer yerinde toplanması, hesaba çekilmesi ve dünyadaki yapılan işlerin karşılığının verilmesidir.</a:t>
            </a:r>
            <a:endParaRPr lang="tr-T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Kıyamet günü bütün evrenin düzeni bozulur, her şey yok olur. </a:t>
            </a:r>
          </a:p>
          <a:p>
            <a:pPr>
              <a:buNone/>
            </a:pPr>
            <a:r>
              <a:rPr lang="tr-TR" dirty="0" smtClean="0"/>
              <a:t>• Sonra insanlar yeniden diriltilerek ayağa kalkarlar ve mahşer yerine doğru yönelirler.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Kıyamet 2 Aşamada Olacaktır.</a:t>
            </a:r>
            <a:endParaRPr lang="tr-TR" dirty="0"/>
          </a:p>
        </p:txBody>
      </p:sp>
      <p:sp>
        <p:nvSpPr>
          <p:cNvPr id="4" name="3 Oval"/>
          <p:cNvSpPr/>
          <p:nvPr/>
        </p:nvSpPr>
        <p:spPr>
          <a:xfrm>
            <a:off x="2714612" y="1357298"/>
            <a:ext cx="3286148" cy="7858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smtClean="0"/>
              <a:t>KIYAMET</a:t>
            </a:r>
            <a:endParaRPr lang="tr-TR" sz="3600" dirty="0"/>
          </a:p>
        </p:txBody>
      </p:sp>
      <p:cxnSp>
        <p:nvCxnSpPr>
          <p:cNvPr id="6" name="5 Düz Ok Bağlayıcısı"/>
          <p:cNvCxnSpPr/>
          <p:nvPr/>
        </p:nvCxnSpPr>
        <p:spPr>
          <a:xfrm rot="10800000" flipV="1">
            <a:off x="1357290" y="2071678"/>
            <a:ext cx="2000264"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7 Düz Ok Bağlayıcısı"/>
          <p:cNvCxnSpPr/>
          <p:nvPr/>
        </p:nvCxnSpPr>
        <p:spPr>
          <a:xfrm>
            <a:off x="5786446" y="1928802"/>
            <a:ext cx="1785950" cy="1143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Dikdörtgen"/>
          <p:cNvSpPr/>
          <p:nvPr/>
        </p:nvSpPr>
        <p:spPr>
          <a:xfrm>
            <a:off x="857224" y="3429000"/>
            <a:ext cx="2643206" cy="30718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r>
              <a:rPr lang="tr-TR" dirty="0" smtClean="0">
                <a:solidFill>
                  <a:srgbClr val="FF0000"/>
                </a:solidFill>
              </a:rPr>
              <a:t>1.AŞAMA</a:t>
            </a:r>
          </a:p>
          <a:p>
            <a:pPr marL="342900" indent="-342900" algn="ctr"/>
            <a:r>
              <a:rPr lang="tr-TR" dirty="0" smtClean="0"/>
              <a:t>İsrafil Allah’ın dilediği bir zamanda sura üfleyecektir.</a:t>
            </a:r>
          </a:p>
          <a:p>
            <a:pPr marL="342900" indent="-342900" algn="ctr"/>
            <a:r>
              <a:rPr lang="tr-TR" dirty="0" smtClean="0"/>
              <a:t>Bu aşamada tüm canlılar ölecek ve dünya hayatı sona erecektir.</a:t>
            </a:r>
            <a:endParaRPr lang="tr-TR" dirty="0"/>
          </a:p>
        </p:txBody>
      </p:sp>
      <p:sp>
        <p:nvSpPr>
          <p:cNvPr id="14" name="13 Dikdörtgen"/>
          <p:cNvSpPr/>
          <p:nvPr/>
        </p:nvSpPr>
        <p:spPr>
          <a:xfrm>
            <a:off x="4143372" y="3214686"/>
            <a:ext cx="4000528" cy="32147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r>
              <a:rPr lang="tr-TR" dirty="0" smtClean="0">
                <a:solidFill>
                  <a:srgbClr val="FF0000"/>
                </a:solidFill>
              </a:rPr>
              <a:t>2.AŞAMA</a:t>
            </a:r>
          </a:p>
          <a:p>
            <a:pPr marL="342900" indent="-342900" algn="ctr"/>
            <a:r>
              <a:rPr lang="tr-TR" dirty="0" smtClean="0"/>
              <a:t>Aradan Allah’ın dilediği kadar zaman geçecek ve İsrafil, Allah’ın dilemesiyle bir kez daha sura üfleyecektir.</a:t>
            </a:r>
          </a:p>
          <a:p>
            <a:pPr marL="342900" indent="-342900" algn="ctr"/>
            <a:r>
              <a:rPr lang="tr-TR" dirty="0" smtClean="0"/>
              <a:t>Ve bu aşamada ölüler yeniden dirilerek kabirlerinden kalkacaklar mahşere doğru ilerleyeceklerdir.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5"/>
            <a:ext cx="8229600" cy="4071965"/>
          </a:xfrm>
        </p:spPr>
        <p:txBody>
          <a:bodyPr>
            <a:normAutofit lnSpcReduction="10000"/>
          </a:bodyPr>
          <a:lstStyle/>
          <a:p>
            <a:r>
              <a:rPr lang="tr-TR" dirty="0" err="1" smtClean="0"/>
              <a:t>Kur’an’da</a:t>
            </a:r>
            <a:r>
              <a:rPr lang="tr-TR" dirty="0" smtClean="0"/>
              <a:t> ve hadislerde, kıyametin ne zaman kopacağına dair bir bilgi verilmemektedir.</a:t>
            </a:r>
          </a:p>
          <a:p>
            <a:r>
              <a:rPr lang="tr-TR" dirty="0" smtClean="0"/>
              <a:t> Yüce kitabımızda, kıyametin zamanını sadece Allah’ın (c.c.) bileceği açıkça ifade edilmektedir. </a:t>
            </a:r>
          </a:p>
          <a:p>
            <a:r>
              <a:rPr lang="tr-TR" dirty="0" err="1" smtClean="0"/>
              <a:t>Müslümana</a:t>
            </a:r>
            <a:r>
              <a:rPr lang="tr-TR" dirty="0" smtClean="0"/>
              <a:t> düşen görev, kıyametin saatini bilmek değil, insanların bütün yaptıklarından hesaba çekileceği o güne hazırlanmaktır.</a:t>
            </a:r>
            <a:endParaRPr lang="tr-TR" dirty="0"/>
          </a:p>
        </p:txBody>
      </p:sp>
      <p:pic>
        <p:nvPicPr>
          <p:cNvPr id="29698" name="Picture 2" descr="Kur'an-ı Kerim'in insan sözü olmadığının en büyük kanıtı! - YAŞAM Haberleri"/>
          <p:cNvPicPr>
            <a:picLocks noChangeAspect="1" noChangeArrowheads="1"/>
          </p:cNvPicPr>
          <p:nvPr/>
        </p:nvPicPr>
        <p:blipFill>
          <a:blip r:embed="rId2" cstate="print"/>
          <a:srcRect/>
          <a:stretch>
            <a:fillRect/>
          </a:stretch>
        </p:blipFill>
        <p:spPr bwMode="auto">
          <a:xfrm>
            <a:off x="3143240" y="4286256"/>
            <a:ext cx="4643470" cy="229493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Katlanmış Nesne"/>
          <p:cNvSpPr/>
          <p:nvPr/>
        </p:nvSpPr>
        <p:spPr>
          <a:xfrm>
            <a:off x="214282" y="642918"/>
            <a:ext cx="8572560" cy="592935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457200" y="928670"/>
            <a:ext cx="8229600" cy="5197493"/>
          </a:xfrm>
        </p:spPr>
        <p:txBody>
          <a:bodyPr>
            <a:normAutofit/>
          </a:bodyPr>
          <a:lstStyle/>
          <a:p>
            <a:r>
              <a:rPr lang="tr-TR" dirty="0" smtClean="0"/>
              <a:t>“Sana kıyameti, ne zaman gelip çatacağını soruyorlar. De ki: Onun ilmi ancak Rabbimin katındadır. Onun vaktini O’ndan başkası açıklayamaz. O, göklere de yerlere de ağır gelmiştir. O size ansızın gelecektir. Sanki sen onu biliyormuşsun gibi sana soruyorlar. De ki: Onun bilgisi ancak Allah katındadır. Ama insanların çoğu bilmezler.” </a:t>
            </a:r>
          </a:p>
          <a:p>
            <a:pPr>
              <a:buNone/>
            </a:pPr>
            <a:r>
              <a:rPr lang="tr-TR" dirty="0" smtClean="0"/>
              <a:t>(</a:t>
            </a:r>
            <a:r>
              <a:rPr lang="tr-TR" dirty="0" err="1" smtClean="0"/>
              <a:t>A’raf</a:t>
            </a:r>
            <a:r>
              <a:rPr lang="tr-TR" dirty="0" smtClean="0"/>
              <a:t> suresi, 187. ayet.)</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85728"/>
            <a:ext cx="8229600" cy="4525963"/>
          </a:xfrm>
        </p:spPr>
        <p:txBody>
          <a:bodyPr/>
          <a:lstStyle/>
          <a:p>
            <a:r>
              <a:rPr lang="tr-TR" dirty="0" smtClean="0"/>
              <a:t>Kıyamet mutlaka gerçekleşecektir. Tıpkı kıyamet gibi yeniden diriliş de gerçekleşecektir.</a:t>
            </a:r>
          </a:p>
          <a:p>
            <a:endParaRPr lang="tr-TR" dirty="0"/>
          </a:p>
        </p:txBody>
      </p:sp>
      <p:sp>
        <p:nvSpPr>
          <p:cNvPr id="4" name="3 Yuvarlatılmış Dikdörtgen"/>
          <p:cNvSpPr/>
          <p:nvPr/>
        </p:nvSpPr>
        <p:spPr>
          <a:xfrm>
            <a:off x="571472" y="1928802"/>
            <a:ext cx="8215370" cy="4143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smtClean="0"/>
              <a:t>“İnsan, kendisinin kemiklerini bir araya toplayamayacağımızı mı sanır? Evet, bizim, onun parmak uçlarını bile aynen eski hâline getirmeye gücümüz yeter.”</a:t>
            </a:r>
          </a:p>
          <a:p>
            <a:pPr algn="ctr"/>
            <a:endParaRPr lang="tr-TR" sz="2800" b="1" dirty="0" smtClean="0"/>
          </a:p>
          <a:p>
            <a:pPr algn="ctr"/>
            <a:r>
              <a:rPr lang="tr-TR" sz="2800" b="1" dirty="0" smtClean="0"/>
              <a:t>Kıyamet Suresi 3-4. Ayetler</a:t>
            </a:r>
            <a:endParaRPr lang="tr-TR"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GAYB</a:t>
            </a:r>
            <a:endParaRPr lang="tr-TR" dirty="0"/>
          </a:p>
        </p:txBody>
      </p:sp>
      <p:sp>
        <p:nvSpPr>
          <p:cNvPr id="3" name="2 İçerik Yer Tutucusu"/>
          <p:cNvSpPr>
            <a:spLocks noGrp="1"/>
          </p:cNvSpPr>
          <p:nvPr>
            <p:ph idx="1"/>
          </p:nvPr>
        </p:nvSpPr>
        <p:spPr/>
        <p:txBody>
          <a:bodyPr/>
          <a:lstStyle/>
          <a:p>
            <a:r>
              <a:rPr lang="tr-TR" dirty="0" smtClean="0"/>
              <a:t>Akıl ve Duyular yoluyla hakkında bilgi edinilemeyen varlık alanıdır.</a:t>
            </a:r>
          </a:p>
          <a:p>
            <a:r>
              <a:rPr lang="tr-TR" dirty="0" smtClean="0"/>
              <a:t>Melekler, cinler ve şeytan </a:t>
            </a:r>
            <a:r>
              <a:rPr lang="tr-TR" dirty="0" err="1" smtClean="0"/>
              <a:t>gayb</a:t>
            </a:r>
            <a:r>
              <a:rPr lang="tr-TR" dirty="0" smtClean="0"/>
              <a:t> alemindedir.</a:t>
            </a:r>
          </a:p>
          <a:p>
            <a:pPr>
              <a:buNone/>
            </a:pPr>
            <a:r>
              <a:rPr lang="tr-TR" dirty="0" smtClean="0"/>
              <a:t>      </a:t>
            </a:r>
            <a:r>
              <a:rPr lang="tr-TR" dirty="0" err="1" smtClean="0"/>
              <a:t>Gayb</a:t>
            </a:r>
            <a:r>
              <a:rPr lang="tr-TR" dirty="0" smtClean="0"/>
              <a:t> Allah’tan başkası bilemez.</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Allah “Ol” Der ve Hemen Oluverir.</a:t>
            </a:r>
            <a:endParaRPr lang="tr-TR" dirty="0"/>
          </a:p>
        </p:txBody>
      </p:sp>
      <p:sp>
        <p:nvSpPr>
          <p:cNvPr id="3" name="2 İçerik Yer Tutucusu"/>
          <p:cNvSpPr>
            <a:spLocks noGrp="1"/>
          </p:cNvSpPr>
          <p:nvPr>
            <p:ph idx="1"/>
          </p:nvPr>
        </p:nvSpPr>
        <p:spPr/>
        <p:txBody>
          <a:bodyPr/>
          <a:lstStyle/>
          <a:p>
            <a:endParaRPr lang="tr-TR" dirty="0"/>
          </a:p>
        </p:txBody>
      </p:sp>
      <p:pic>
        <p:nvPicPr>
          <p:cNvPr id="31750" name="Picture 6" descr="http://2.bp.blogspot.com/-vG7zU69V9TI/UoHzBRJXl1I/AAAAAAAAMl4/PiZXC2tVaSM/s320/1466295_558504117554478_1112812755_n.jpg"/>
          <p:cNvPicPr>
            <a:picLocks noChangeAspect="1" noChangeArrowheads="1"/>
          </p:cNvPicPr>
          <p:nvPr/>
        </p:nvPicPr>
        <p:blipFill>
          <a:blip r:embed="rId2" cstate="print"/>
          <a:srcRect/>
          <a:stretch>
            <a:fillRect/>
          </a:stretch>
        </p:blipFill>
        <p:spPr bwMode="auto">
          <a:xfrm>
            <a:off x="428596" y="1643050"/>
            <a:ext cx="8286808" cy="478634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Yeniden Diriliş: </a:t>
            </a:r>
            <a:r>
              <a:rPr lang="tr-TR" dirty="0" err="1" smtClean="0"/>
              <a:t>Ba’s</a:t>
            </a:r>
            <a:endParaRPr lang="tr-TR" dirty="0"/>
          </a:p>
        </p:txBody>
      </p:sp>
      <p:sp>
        <p:nvSpPr>
          <p:cNvPr id="3" name="2 İçerik Yer Tutucusu"/>
          <p:cNvSpPr>
            <a:spLocks noGrp="1"/>
          </p:cNvSpPr>
          <p:nvPr>
            <p:ph idx="1"/>
          </p:nvPr>
        </p:nvSpPr>
        <p:spPr/>
        <p:txBody>
          <a:bodyPr/>
          <a:lstStyle/>
          <a:p>
            <a:pPr>
              <a:buNone/>
            </a:pPr>
            <a:r>
              <a:rPr lang="tr-TR" dirty="0" smtClean="0"/>
              <a:t>• </a:t>
            </a:r>
            <a:r>
              <a:rPr lang="tr-TR" sz="4000" dirty="0" err="1" smtClean="0"/>
              <a:t>Ba’s</a:t>
            </a:r>
            <a:r>
              <a:rPr lang="tr-TR" sz="4000" dirty="0" smtClean="0"/>
              <a:t> öldükten sonra yeniden diriliş anlamına gelir. </a:t>
            </a:r>
          </a:p>
          <a:p>
            <a:pPr>
              <a:buNone/>
            </a:pPr>
            <a:r>
              <a:rPr lang="tr-TR" sz="4000" dirty="0" smtClean="0"/>
              <a:t>•Her şeyin altüst olduğu kıyametin o ilk aşamasından sonra İsrafil </a:t>
            </a:r>
            <a:r>
              <a:rPr lang="tr-TR" sz="4000" dirty="0" err="1" smtClean="0"/>
              <a:t>sûra</a:t>
            </a:r>
            <a:r>
              <a:rPr lang="tr-TR" sz="4000" dirty="0" smtClean="0"/>
              <a:t> ikinci defa üfleyecek ve bütün insanlar diriltilecektir.</a:t>
            </a:r>
            <a:endParaRPr lang="tr-TR"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4525963"/>
          </a:xfrm>
        </p:spPr>
        <p:txBody>
          <a:bodyPr/>
          <a:lstStyle/>
          <a:p>
            <a:r>
              <a:rPr lang="tr-TR" dirty="0" err="1" smtClean="0"/>
              <a:t>Kur’an</a:t>
            </a:r>
            <a:r>
              <a:rPr lang="tr-TR" dirty="0" smtClean="0"/>
              <a:t>-ı Kerim’de insanın yaratılış evreleri anlatıldıktan sonra yeniden diriliş hakkında şüphe edilmemesi gerektiği vurgulanmaktadır. </a:t>
            </a:r>
          </a:p>
          <a:p>
            <a:pPr>
              <a:buNone/>
            </a:pPr>
            <a:r>
              <a:rPr lang="tr-TR" dirty="0" smtClean="0"/>
              <a:t>• Kışın ölü bir hale gelen tabiatı, baharda yeniden canlandırıp dirilten Allah, insanı da öldükten sonra diriltecektir.</a:t>
            </a:r>
            <a:endParaRPr lang="tr-TR" dirty="0"/>
          </a:p>
        </p:txBody>
      </p:sp>
      <p:sp>
        <p:nvSpPr>
          <p:cNvPr id="1026" name="AutoShape 2" descr="Yaz Biterken Dört Mev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Yaz Biterken Dört Mev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https://yuvayayolculuk.com/wp-content/uploads/dort-mevsi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https://yuvayayolculuk.com/wp-content/uploads/dort-mevsi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Mevsimlik İşçiler - iskanunu.com"/>
          <p:cNvPicPr>
            <a:picLocks noChangeAspect="1" noChangeArrowheads="1"/>
          </p:cNvPicPr>
          <p:nvPr/>
        </p:nvPicPr>
        <p:blipFill>
          <a:blip r:embed="rId2" cstate="print"/>
          <a:srcRect/>
          <a:stretch>
            <a:fillRect/>
          </a:stretch>
        </p:blipFill>
        <p:spPr bwMode="auto">
          <a:xfrm>
            <a:off x="428596" y="3429000"/>
            <a:ext cx="8358246" cy="31432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14356"/>
            <a:ext cx="8229600" cy="4525963"/>
          </a:xfrm>
        </p:spPr>
        <p:txBody>
          <a:bodyPr>
            <a:normAutofit/>
          </a:bodyPr>
          <a:lstStyle/>
          <a:p>
            <a:r>
              <a:rPr lang="tr-TR" sz="3600" dirty="0" err="1" smtClean="0"/>
              <a:t>İsrafilin</a:t>
            </a:r>
            <a:r>
              <a:rPr lang="tr-TR" sz="3600" dirty="0" smtClean="0"/>
              <a:t> ikinci kez Sura üflemesiyle birlikte ölüler tekrar diriltilecek ve dünyada yaptıklarının hesabını vermek için toplanacaklardır.</a:t>
            </a:r>
          </a:p>
        </p:txBody>
      </p:sp>
      <p:pic>
        <p:nvPicPr>
          <p:cNvPr id="33794" name="Picture 2" descr="Dünyanın en kalabalık 5 şehri"/>
          <p:cNvPicPr>
            <a:picLocks noChangeAspect="1" noChangeArrowheads="1"/>
          </p:cNvPicPr>
          <p:nvPr/>
        </p:nvPicPr>
        <p:blipFill>
          <a:blip r:embed="rId2" cstate="print"/>
          <a:srcRect/>
          <a:stretch>
            <a:fillRect/>
          </a:stretch>
        </p:blipFill>
        <p:spPr bwMode="auto">
          <a:xfrm>
            <a:off x="3643306" y="3143248"/>
            <a:ext cx="4600567" cy="3548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HAŞR NEDİR ?</a:t>
            </a:r>
            <a:endParaRPr lang="tr-TR" b="1" dirty="0"/>
          </a:p>
        </p:txBody>
      </p:sp>
      <p:sp>
        <p:nvSpPr>
          <p:cNvPr id="4" name="3 Köşeleri Yuvarlanmış Dikdörtgen Belirtme Çizgisi"/>
          <p:cNvSpPr/>
          <p:nvPr/>
        </p:nvSpPr>
        <p:spPr>
          <a:xfrm>
            <a:off x="857224" y="1714488"/>
            <a:ext cx="7000924" cy="4000528"/>
          </a:xfrm>
          <a:prstGeom prst="wedgeRoundRectCallou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tr-TR" sz="3600" dirty="0" smtClean="0"/>
              <a:t>Yeniden diriltilen kişilerin hesap vermek üzere toplanmasına </a:t>
            </a:r>
            <a:r>
              <a:rPr lang="tr-TR" sz="3600" b="1" dirty="0" smtClean="0"/>
              <a:t>HAŞR</a:t>
            </a:r>
            <a:r>
              <a:rPr lang="tr-TR" sz="3600" dirty="0" smtClean="0"/>
              <a:t> denir.</a:t>
            </a:r>
            <a:endParaRPr lang="tr-TR"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Mahşer Nedir?</a:t>
            </a:r>
            <a:endParaRPr lang="tr-TR" dirty="0"/>
          </a:p>
        </p:txBody>
      </p:sp>
      <p:sp>
        <p:nvSpPr>
          <p:cNvPr id="4" name="3 Akış Çizelgesi: Öteki İşlem"/>
          <p:cNvSpPr/>
          <p:nvPr/>
        </p:nvSpPr>
        <p:spPr>
          <a:xfrm>
            <a:off x="1285852" y="1643050"/>
            <a:ext cx="7143800" cy="4357718"/>
          </a:xfrm>
          <a:prstGeom prst="flowChartAlternateProcess">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tr-TR" sz="3600" dirty="0" smtClean="0"/>
              <a:t>İnsanların hesap vermek üzere toplanacakları büyük alana ise </a:t>
            </a:r>
            <a:r>
              <a:rPr lang="tr-TR" sz="3600" b="1" dirty="0" smtClean="0"/>
              <a:t>mahşer </a:t>
            </a:r>
            <a:r>
              <a:rPr lang="tr-TR" sz="3600" dirty="0" smtClean="0"/>
              <a:t>denir. </a:t>
            </a:r>
            <a:endParaRPr lang="tr-TR"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kış Çizelgesi: Delikli Teyp"/>
          <p:cNvSpPr/>
          <p:nvPr/>
        </p:nvSpPr>
        <p:spPr>
          <a:xfrm>
            <a:off x="500034" y="1214422"/>
            <a:ext cx="8072494" cy="4786346"/>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4" name="3 Dikdörtgen"/>
          <p:cNvSpPr/>
          <p:nvPr/>
        </p:nvSpPr>
        <p:spPr>
          <a:xfrm>
            <a:off x="1571604" y="2500306"/>
            <a:ext cx="6072230" cy="2308324"/>
          </a:xfrm>
          <a:prstGeom prst="rect">
            <a:avLst/>
          </a:prstGeom>
        </p:spPr>
        <p:txBody>
          <a:bodyPr wrap="square">
            <a:spAutoFit/>
          </a:bodyPr>
          <a:lstStyle/>
          <a:p>
            <a:r>
              <a:rPr lang="tr-TR" sz="2400" dirty="0" smtClean="0"/>
              <a:t>“O gün bazı yüzler ağarır, bazı yüzler kararır. Yüzleri kararanlara, ‘İmanınızdan sonra inkâr ettiniz, öyle mi? Öyle ise inkâr etmenize karşılık azabı tadın.’ denilir. Yüzleri ağaranlar ise Allah’ın (c.c.) rahmeti içindedirler. Onlar orada ebedî kalacaklardır.” (Al-i </a:t>
            </a:r>
            <a:r>
              <a:rPr lang="tr-TR" sz="2400" dirty="0" err="1" smtClean="0"/>
              <a:t>İmrân</a:t>
            </a:r>
            <a:r>
              <a:rPr lang="tr-TR" sz="2400" dirty="0" smtClean="0"/>
              <a:t>, 106. ayet.)</a:t>
            </a:r>
            <a:endParaRPr lang="tr-T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7200" b="1" dirty="0" smtClean="0"/>
              <a:t>HESAP</a:t>
            </a:r>
            <a:endParaRPr lang="tr-TR" sz="7200" b="1" dirty="0"/>
          </a:p>
        </p:txBody>
      </p:sp>
      <p:sp>
        <p:nvSpPr>
          <p:cNvPr id="3" name="2 İçerik Yer Tutucusu"/>
          <p:cNvSpPr>
            <a:spLocks noGrp="1"/>
          </p:cNvSpPr>
          <p:nvPr>
            <p:ph idx="1"/>
          </p:nvPr>
        </p:nvSpPr>
        <p:spPr/>
        <p:txBody>
          <a:bodyPr>
            <a:normAutofit/>
          </a:bodyPr>
          <a:lstStyle/>
          <a:p>
            <a:r>
              <a:rPr lang="tr-TR" dirty="0" err="1" smtClean="0"/>
              <a:t>Ahiret</a:t>
            </a:r>
            <a:r>
              <a:rPr lang="tr-TR" dirty="0" smtClean="0"/>
              <a:t> günü mahşer meydanında </a:t>
            </a:r>
            <a:r>
              <a:rPr lang="tr-TR" smtClean="0"/>
              <a:t>toplanan insanların, </a:t>
            </a:r>
            <a:r>
              <a:rPr lang="tr-TR" dirty="0" smtClean="0"/>
              <a:t>dünyada yaptıklarından sorguya çekilmesine hesap denir. Mahşer meydanında toplanan insanlar dünya hayatında işlediklerinin hesabını vereceklerdir.</a:t>
            </a:r>
          </a:p>
          <a:p>
            <a:r>
              <a:rPr lang="tr-TR" dirty="0" smtClean="0"/>
              <a:t>Hesap sırasında herkes, yaptığı en küçük bir iyiliğin de kötülüğün de karşılığını görecektir.</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karı Bükülmüş Şerit"/>
          <p:cNvSpPr/>
          <p:nvPr/>
        </p:nvSpPr>
        <p:spPr>
          <a:xfrm>
            <a:off x="357158" y="571480"/>
            <a:ext cx="8429652" cy="5786454"/>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2500298" y="928670"/>
            <a:ext cx="4214842" cy="3929090"/>
          </a:xfrm>
        </p:spPr>
        <p:txBody>
          <a:bodyPr>
            <a:normAutofit fontScale="92500"/>
          </a:bodyPr>
          <a:lstStyle/>
          <a:p>
            <a:pPr>
              <a:buNone/>
            </a:pPr>
            <a:r>
              <a:rPr lang="tr-TR" dirty="0" smtClean="0"/>
              <a:t>    “Artık kim zerre ağırlığınca bir hayır işlerse onun mükâfatını görecektir. Kim de zerre ağırlığınca bir kötülük işlerse onun cezasını görecektir.” (</a:t>
            </a:r>
            <a:r>
              <a:rPr lang="tr-TR" dirty="0" err="1" smtClean="0"/>
              <a:t>Zilzal</a:t>
            </a:r>
            <a:r>
              <a:rPr lang="tr-TR" dirty="0" smtClean="0"/>
              <a:t> Suresi 7-8. ayetler)</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Mahşerde hiç kimse, yaptıklarını inkâr edemeyecektir. Hatta insanların yaptıklarına, kendi organları şahitlik edecektir. </a:t>
            </a:r>
          </a:p>
          <a:p>
            <a:r>
              <a:rPr lang="tr-TR" dirty="0" smtClean="0"/>
              <a:t>Bu durum bir ayette şöyle açıklanır: “O gün biz onların ağızlarını mühürleriz. Elleri bize konuşur, ayakları da kazandıklarına şahitlik eder.”(Yasin Suresi 65. Ayet)</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2500298" y="0"/>
            <a:ext cx="4357718" cy="121444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MELEKLER</a:t>
            </a:r>
            <a:endParaRPr lang="tr-TR" dirty="0"/>
          </a:p>
        </p:txBody>
      </p:sp>
      <p:sp>
        <p:nvSpPr>
          <p:cNvPr id="5" name="4 Dikdörtgen"/>
          <p:cNvSpPr/>
          <p:nvPr/>
        </p:nvSpPr>
        <p:spPr>
          <a:xfrm>
            <a:off x="285720" y="1214422"/>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Nurdan yaratılmışlardır.</a:t>
            </a:r>
            <a:endParaRPr lang="tr-TR" dirty="0"/>
          </a:p>
        </p:txBody>
      </p:sp>
      <p:sp>
        <p:nvSpPr>
          <p:cNvPr id="7" name="6 Dikdörtgen"/>
          <p:cNvSpPr/>
          <p:nvPr/>
        </p:nvSpPr>
        <p:spPr>
          <a:xfrm>
            <a:off x="357158" y="1857364"/>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Allah’ın emirlerini yerine getirirler.</a:t>
            </a:r>
            <a:endParaRPr lang="tr-TR" dirty="0"/>
          </a:p>
        </p:txBody>
      </p:sp>
      <p:sp>
        <p:nvSpPr>
          <p:cNvPr id="8" name="7 Dikdörtgen"/>
          <p:cNvSpPr/>
          <p:nvPr/>
        </p:nvSpPr>
        <p:spPr>
          <a:xfrm>
            <a:off x="357158" y="2571744"/>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Yeme veya içmeye ihtiyaç duymazlar.</a:t>
            </a:r>
          </a:p>
        </p:txBody>
      </p:sp>
      <p:sp>
        <p:nvSpPr>
          <p:cNvPr id="9" name="8 Dikdörtgen"/>
          <p:cNvSpPr/>
          <p:nvPr/>
        </p:nvSpPr>
        <p:spPr>
          <a:xfrm>
            <a:off x="357158" y="3357562"/>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Cinsiyetleri yoktur ve evlenip çoğalmazlar.</a:t>
            </a:r>
            <a:endParaRPr lang="tr-TR" dirty="0"/>
          </a:p>
        </p:txBody>
      </p:sp>
      <p:sp>
        <p:nvSpPr>
          <p:cNvPr id="10" name="9 Dikdörtgen"/>
          <p:cNvSpPr/>
          <p:nvPr/>
        </p:nvSpPr>
        <p:spPr>
          <a:xfrm>
            <a:off x="357158" y="5786454"/>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Zaman zaman Allah’ın  emriyle insan şekline bürünebilirler.</a:t>
            </a:r>
            <a:endParaRPr lang="tr-TR" dirty="0"/>
          </a:p>
        </p:txBody>
      </p:sp>
      <p:sp>
        <p:nvSpPr>
          <p:cNvPr id="11" name="10 Dikdörtgen"/>
          <p:cNvSpPr/>
          <p:nvPr/>
        </p:nvSpPr>
        <p:spPr>
          <a:xfrm>
            <a:off x="357158" y="4071942"/>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Kısa zamanda uzun mesafe gidebilirler.</a:t>
            </a:r>
            <a:endParaRPr lang="tr-TR" dirty="0"/>
          </a:p>
        </p:txBody>
      </p:sp>
      <p:sp>
        <p:nvSpPr>
          <p:cNvPr id="12" name="11 Dikdörtgen"/>
          <p:cNvSpPr/>
          <p:nvPr/>
        </p:nvSpPr>
        <p:spPr>
          <a:xfrm>
            <a:off x="357158" y="4857760"/>
            <a:ext cx="8572560"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İnsanların iyiliğini ve hayrını isterler.</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4643470" cy="3929090"/>
          </a:xfrm>
        </p:spPr>
        <p:txBody>
          <a:bodyPr/>
          <a:lstStyle/>
          <a:p>
            <a:r>
              <a:rPr lang="tr-TR" dirty="0" smtClean="0"/>
              <a:t>MİZAN NE DEMEK OLABİLİR?</a:t>
            </a:r>
            <a:endParaRPr lang="tr-TR" dirty="0"/>
          </a:p>
        </p:txBody>
      </p:sp>
      <p:pic>
        <p:nvPicPr>
          <p:cNvPr id="58370" name="Picture 2" descr="https://scontent.fesb4-1.fna.fbcdn.net/v/t1.0-1/32262788_205551073583141_7821855737801342976_n.png?_nc_cat=100&amp;_nc_sid=dbb9e7&amp;_nc_ohc=SQSSiF0teCkAX_k8azu&amp;_nc_ht=scontent.fesb4-1.fna&amp;oh=78bf3db3babc26bde8572aaf6063c32b&amp;oe=5FAA0737"/>
          <p:cNvPicPr>
            <a:picLocks noChangeAspect="1" noChangeArrowheads="1"/>
          </p:cNvPicPr>
          <p:nvPr/>
        </p:nvPicPr>
        <p:blipFill>
          <a:blip r:embed="rId2" cstate="print"/>
          <a:srcRect/>
          <a:stretch>
            <a:fillRect/>
          </a:stretch>
        </p:blipFill>
        <p:spPr bwMode="auto">
          <a:xfrm>
            <a:off x="928662" y="3929066"/>
            <a:ext cx="4143380" cy="2571768"/>
          </a:xfrm>
          <a:prstGeom prst="rect">
            <a:avLst/>
          </a:prstGeom>
          <a:noFill/>
        </p:spPr>
      </p:pic>
      <p:pic>
        <p:nvPicPr>
          <p:cNvPr id="58372" name="Picture 4" descr="Hayat seçimlerimizden ibarettir… | Işaretler, Soru işareti, Uygulamalar"/>
          <p:cNvPicPr>
            <a:picLocks noChangeAspect="1" noChangeArrowheads="1"/>
          </p:cNvPicPr>
          <p:nvPr/>
        </p:nvPicPr>
        <p:blipFill>
          <a:blip r:embed="rId3" cstate="print"/>
          <a:srcRect/>
          <a:stretch>
            <a:fillRect/>
          </a:stretch>
        </p:blipFill>
        <p:spPr bwMode="auto">
          <a:xfrm>
            <a:off x="5214942" y="1357298"/>
            <a:ext cx="3338683" cy="485778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MİZAN</a:t>
            </a:r>
            <a:endParaRPr lang="tr-TR" dirty="0"/>
          </a:p>
        </p:txBody>
      </p:sp>
      <p:sp>
        <p:nvSpPr>
          <p:cNvPr id="3" name="2 İçerik Yer Tutucusu"/>
          <p:cNvSpPr>
            <a:spLocks noGrp="1"/>
          </p:cNvSpPr>
          <p:nvPr>
            <p:ph idx="1"/>
          </p:nvPr>
        </p:nvSpPr>
        <p:spPr/>
        <p:txBody>
          <a:bodyPr>
            <a:normAutofit/>
          </a:bodyPr>
          <a:lstStyle/>
          <a:p>
            <a:r>
              <a:rPr lang="tr-TR" dirty="0" smtClean="0"/>
              <a:t>Mizan, </a:t>
            </a:r>
            <a:r>
              <a:rPr lang="tr-TR" dirty="0" err="1" smtClean="0"/>
              <a:t>ahirette</a:t>
            </a:r>
            <a:r>
              <a:rPr lang="tr-TR" dirty="0" smtClean="0"/>
              <a:t> insanların günah ve sevaplarının, iyilik ve kötülüklerinin tartılacağı manevi bir terazidir.</a:t>
            </a:r>
          </a:p>
          <a:p>
            <a:r>
              <a:rPr lang="tr-TR" dirty="0" smtClean="0"/>
              <a:t> </a:t>
            </a:r>
            <a:r>
              <a:rPr lang="tr-TR" dirty="0" err="1" smtClean="0"/>
              <a:t>Kur’an’da</a:t>
            </a:r>
            <a:r>
              <a:rPr lang="tr-TR" dirty="0" smtClean="0"/>
              <a:t> ve hadislerde verilen bilgilere göre dünyada yapılan iyilik ve kötülükler,</a:t>
            </a:r>
            <a:r>
              <a:rPr lang="tr-TR" dirty="0" err="1" smtClean="0"/>
              <a:t>ahirette</a:t>
            </a:r>
            <a:r>
              <a:rPr lang="tr-TR" dirty="0" smtClean="0"/>
              <a:t> mizan denilen terazide tartılacaktır. İyilikleri kötülüklerinden, sevapları günahlarından ağır gelenler mükâfatlandırılacaktır.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857760"/>
            <a:ext cx="8229600" cy="1143000"/>
          </a:xfrm>
        </p:spPr>
        <p:txBody>
          <a:bodyPr>
            <a:normAutofit fontScale="90000"/>
          </a:bodyPr>
          <a:lstStyle/>
          <a:p>
            <a:r>
              <a:rPr lang="tr-TR" dirty="0" smtClean="0"/>
              <a:t>Müslümanlara nasıl bir cennet </a:t>
            </a:r>
            <a:r>
              <a:rPr lang="tr-TR" dirty="0" err="1" smtClean="0"/>
              <a:t>vaadediliyor</a:t>
            </a:r>
            <a:r>
              <a:rPr lang="tr-TR" dirty="0" smtClean="0"/>
              <a:t>?</a:t>
            </a:r>
            <a:endParaRPr lang="tr-TR" dirty="0"/>
          </a:p>
        </p:txBody>
      </p:sp>
      <p:sp>
        <p:nvSpPr>
          <p:cNvPr id="3" name="2 İçerik Yer Tutucusu"/>
          <p:cNvSpPr>
            <a:spLocks noGrp="1"/>
          </p:cNvSpPr>
          <p:nvPr>
            <p:ph idx="1"/>
          </p:nvPr>
        </p:nvSpPr>
        <p:spPr>
          <a:xfrm>
            <a:off x="457200" y="642919"/>
            <a:ext cx="6829444" cy="5357850"/>
          </a:xfrm>
        </p:spPr>
        <p:txBody>
          <a:bodyPr/>
          <a:lstStyle/>
          <a:p>
            <a:pPr algn="ctr">
              <a:buNone/>
            </a:pPr>
            <a:r>
              <a:rPr lang="tr-TR" sz="4800" b="1" dirty="0" smtClean="0"/>
              <a:t>CENNET</a:t>
            </a:r>
          </a:p>
          <a:p>
            <a:r>
              <a:rPr lang="tr-TR" dirty="0" smtClean="0"/>
              <a:t>Cennet; günahsız, günahları affedilen ya da günahlarının cezasını cehennemde çekmiş olan müminlerin, içerisinde sonsuza dek kalacakları yerdir.</a:t>
            </a:r>
            <a:endParaRPr lang="tr-TR" dirty="0"/>
          </a:p>
        </p:txBody>
      </p:sp>
      <p:sp>
        <p:nvSpPr>
          <p:cNvPr id="4" name="3 Komut Düğmesi: Yardım">
            <a:hlinkClick r:id="" action="ppaction://noaction" highlightClick="1"/>
          </p:cNvPr>
          <p:cNvSpPr/>
          <p:nvPr/>
        </p:nvSpPr>
        <p:spPr>
          <a:xfrm>
            <a:off x="7072330" y="1214422"/>
            <a:ext cx="1643042" cy="2857520"/>
          </a:xfrm>
          <a:prstGeom prst="actionButtonHel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14332"/>
            <a:ext cx="4686304" cy="6143668"/>
          </a:xfrm>
        </p:spPr>
        <p:txBody>
          <a:bodyPr/>
          <a:lstStyle/>
          <a:p>
            <a:r>
              <a:rPr lang="tr-TR" dirty="0" err="1" smtClean="0"/>
              <a:t>Kur’an’da</a:t>
            </a:r>
            <a:r>
              <a:rPr lang="tr-TR" dirty="0" smtClean="0"/>
              <a:t> haber verildiğine göre cennet, yemyeşil ağaçların, şırıl şırıl akan suların, tadı bozulmamış süt ırmaklarının, altından tahtların, muhteşem sarayların olduğu ebedî mutluluk yeridir.</a:t>
            </a:r>
            <a:endParaRPr lang="tr-TR" dirty="0"/>
          </a:p>
        </p:txBody>
      </p:sp>
      <p:pic>
        <p:nvPicPr>
          <p:cNvPr id="55298" name="Picture 2" descr="ALTLARINDAN IRMAKLAR AKAN CENNETLER - Sami Cebeci"/>
          <p:cNvPicPr>
            <a:picLocks noChangeAspect="1" noChangeArrowheads="1"/>
          </p:cNvPicPr>
          <p:nvPr/>
        </p:nvPicPr>
        <p:blipFill>
          <a:blip r:embed="rId2" cstate="print"/>
          <a:srcRect/>
          <a:stretch>
            <a:fillRect/>
          </a:stretch>
        </p:blipFill>
        <p:spPr bwMode="auto">
          <a:xfrm>
            <a:off x="4857752" y="1214422"/>
            <a:ext cx="3980266" cy="364333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642910" y="1285860"/>
            <a:ext cx="8215370" cy="36433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t>CEHENNEM</a:t>
            </a:r>
            <a:endParaRPr lang="tr-TR" b="1" dirty="0"/>
          </a:p>
        </p:txBody>
      </p:sp>
      <p:sp>
        <p:nvSpPr>
          <p:cNvPr id="3" name="2 İçerik Yer Tutucusu"/>
          <p:cNvSpPr>
            <a:spLocks noGrp="1"/>
          </p:cNvSpPr>
          <p:nvPr>
            <p:ph idx="1"/>
          </p:nvPr>
        </p:nvSpPr>
        <p:spPr/>
        <p:txBody>
          <a:bodyPr/>
          <a:lstStyle/>
          <a:p>
            <a:pPr>
              <a:buNone/>
            </a:pPr>
            <a:r>
              <a:rPr lang="tr-TR" dirty="0" smtClean="0"/>
              <a:t>     </a:t>
            </a:r>
            <a:r>
              <a:rPr lang="tr-TR" sz="3600" dirty="0" smtClean="0"/>
              <a:t>İnanılması gereken şeylere inanmayan ya da inandığı hâlde inanmayanların hayatını sürdüren ve  affedilmeyen insanların </a:t>
            </a:r>
            <a:r>
              <a:rPr lang="tr-TR" sz="3600" dirty="0" err="1" smtClean="0"/>
              <a:t>ahiret</a:t>
            </a:r>
            <a:r>
              <a:rPr lang="tr-TR" sz="3600" dirty="0" smtClean="0"/>
              <a:t> âleminde cezalandırılacakları yerdir.</a:t>
            </a:r>
            <a:endParaRPr lang="tr-TR"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normAutofit/>
          </a:bodyPr>
          <a:lstStyle/>
          <a:p>
            <a:pPr>
              <a:buNone/>
            </a:pPr>
            <a:r>
              <a:rPr lang="tr-TR" dirty="0" smtClean="0"/>
              <a:t>Allah (c.c.), iyilik yapanlara olduğu gibi kötülük işleyenlere de adaletiyle muamele edecek ve onlara hak ettiklerinin karşılığını verecektir. </a:t>
            </a:r>
          </a:p>
          <a:p>
            <a:pPr>
              <a:buNone/>
            </a:pPr>
            <a:r>
              <a:rPr lang="tr-TR" dirty="0" smtClean="0"/>
              <a:t>Örneğin yeryüzünde her gün birçok suç işlenmekte, haksızlık yapılmaktadır. Suçlular çoğu kez adaleti yanıltıp cezadan kurtulmakta ve hak ettikleri cezayı almamaktadır. </a:t>
            </a:r>
          </a:p>
          <a:p>
            <a:pPr>
              <a:buNone/>
            </a:pPr>
            <a:r>
              <a:rPr lang="tr-TR" dirty="0" smtClean="0"/>
              <a:t>Kısacası dünyada adalet her zaman gerçekleşmemektedir. İşte </a:t>
            </a:r>
            <a:r>
              <a:rPr lang="tr-TR" dirty="0" err="1" smtClean="0"/>
              <a:t>ahiret</a:t>
            </a:r>
            <a:r>
              <a:rPr lang="tr-TR" dirty="0" smtClean="0"/>
              <a:t>, ilahi adaletin tam olarak gerçekleşeceği yerdir. </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4911741"/>
          </a:xfrm>
        </p:spPr>
        <p:txBody>
          <a:bodyPr>
            <a:normAutofit/>
          </a:bodyPr>
          <a:lstStyle/>
          <a:p>
            <a:r>
              <a:rPr lang="tr-TR" dirty="0" err="1" smtClean="0"/>
              <a:t>Rabb’imiz</a:t>
            </a:r>
            <a:r>
              <a:rPr lang="tr-TR" dirty="0" smtClean="0"/>
              <a:t> (c.c.), kullarına karşı son derece merhametlidir. Bu husus bir ayette şöyle belirtilir:“...Şüphesiz ki Allah, insanlara karşı çok esirgeyici, çok merhametlidir.”(Hac Suresi 65. Ayet)</a:t>
            </a:r>
          </a:p>
          <a:p>
            <a:r>
              <a:rPr lang="tr-TR" dirty="0" smtClean="0"/>
              <a:t>Allah (c.c.), hata yapıp günah işleyen kulları tövbe ettiğinde onları bağışlar.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500034" y="714356"/>
            <a:ext cx="8358246" cy="564360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1000100" y="1928802"/>
            <a:ext cx="7472386" cy="3400436"/>
          </a:xfrm>
        </p:spPr>
        <p:txBody>
          <a:bodyPr/>
          <a:lstStyle/>
          <a:p>
            <a:r>
              <a:rPr lang="tr-TR" dirty="0" smtClean="0"/>
              <a:t>“Kim (Allah’ın huzuruna) iyilikle gelirse ona, getirdiğinin on katı vardır. Kim de kötülükle gelirse o, sadece getirdiğinin dengiyle cezalandırılır. Onlar haksızlığa uğratılmazlar.”</a:t>
            </a:r>
          </a:p>
          <a:p>
            <a:pPr>
              <a:buNone/>
            </a:pPr>
            <a:r>
              <a:rPr lang="tr-TR" dirty="0" smtClean="0"/>
              <a:t>        (Enam Suresi 160. Ayet)</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sz="7200" b="1" u="sng" dirty="0" smtClean="0">
                <a:effectLst>
                  <a:outerShdw blurRad="38100" dist="38100" dir="2700000" algn="tl">
                    <a:srgbClr val="000000">
                      <a:alpha val="43137"/>
                    </a:srgbClr>
                  </a:outerShdw>
                </a:effectLst>
              </a:rPr>
              <a:t>C</a:t>
            </a:r>
            <a:r>
              <a:rPr lang="tr-TR" b="1" dirty="0" smtClean="0"/>
              <a:t>ebrail</a:t>
            </a:r>
            <a:r>
              <a:rPr lang="tr-TR" dirty="0" smtClean="0"/>
              <a:t>: Allah tarafından vahiy getirir.</a:t>
            </a:r>
          </a:p>
          <a:p>
            <a:r>
              <a:rPr lang="tr-TR" sz="6600" b="1" u="sng" dirty="0" smtClean="0">
                <a:effectLst>
                  <a:outerShdw blurRad="38100" dist="38100" dir="2700000" algn="tl">
                    <a:srgbClr val="000000">
                      <a:alpha val="43137"/>
                    </a:srgbClr>
                  </a:outerShdw>
                </a:effectLst>
              </a:rPr>
              <a:t>A</a:t>
            </a:r>
            <a:r>
              <a:rPr lang="tr-TR" b="1" dirty="0" smtClean="0"/>
              <a:t>zrail</a:t>
            </a:r>
            <a:r>
              <a:rPr lang="tr-TR" dirty="0" smtClean="0"/>
              <a:t>: Allah’ın izni ile canlıların canını alır.</a:t>
            </a:r>
          </a:p>
          <a:p>
            <a:r>
              <a:rPr lang="tr-TR" sz="5400" b="1" u="sng" dirty="0" smtClean="0">
                <a:effectLst>
                  <a:outerShdw blurRad="38100" dist="38100" dir="2700000" algn="tl">
                    <a:srgbClr val="000000">
                      <a:alpha val="43137"/>
                    </a:srgbClr>
                  </a:outerShdw>
                </a:effectLst>
              </a:rPr>
              <a:t>M</a:t>
            </a:r>
            <a:r>
              <a:rPr lang="tr-TR" b="1" dirty="0" smtClean="0"/>
              <a:t>ikail</a:t>
            </a:r>
            <a:r>
              <a:rPr lang="tr-TR" dirty="0" smtClean="0"/>
              <a:t>: Tabiat olaylarını ve rızıkları yönetir.</a:t>
            </a:r>
          </a:p>
          <a:p>
            <a:r>
              <a:rPr lang="tr-TR" sz="7200" b="1" u="sng" dirty="0" smtClean="0">
                <a:effectLst>
                  <a:outerShdw blurRad="38100" dist="38100" dir="2700000" algn="tl">
                    <a:srgbClr val="000000">
                      <a:alpha val="43137"/>
                    </a:srgbClr>
                  </a:outerShdw>
                </a:effectLst>
              </a:rPr>
              <a:t>İ</a:t>
            </a:r>
            <a:r>
              <a:rPr lang="tr-TR" b="1" dirty="0" smtClean="0"/>
              <a:t>srafil</a:t>
            </a:r>
            <a:r>
              <a:rPr lang="tr-TR" dirty="0" smtClean="0"/>
              <a:t>: Kıyamet günü geldiğinde sura üfler.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Melekler</a:t>
            </a:r>
            <a:endParaRPr lang="tr-TR" dirty="0"/>
          </a:p>
        </p:txBody>
      </p:sp>
      <p:sp>
        <p:nvSpPr>
          <p:cNvPr id="4" name="3 Dikdörtgen"/>
          <p:cNvSpPr/>
          <p:nvPr/>
        </p:nvSpPr>
        <p:spPr>
          <a:xfrm>
            <a:off x="500034" y="1428736"/>
            <a:ext cx="3857652" cy="19288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solidFill>
                  <a:srgbClr val="FF0000"/>
                </a:solidFill>
              </a:rPr>
              <a:t>KİRAMEN KATİBİN:</a:t>
            </a:r>
          </a:p>
          <a:p>
            <a:pPr algn="ctr"/>
            <a:r>
              <a:rPr lang="tr-TR" sz="2000" dirty="0" smtClean="0"/>
              <a:t>İnsanın sağı ve solunda bulunurlar. Sağdaki melek iyi davranışları soldaki melek kötü davranışları kaydeder.</a:t>
            </a:r>
            <a:endParaRPr lang="tr-TR" sz="2000" dirty="0"/>
          </a:p>
        </p:txBody>
      </p:sp>
      <p:sp>
        <p:nvSpPr>
          <p:cNvPr id="5" name="4 Dikdörtgen"/>
          <p:cNvSpPr/>
          <p:nvPr/>
        </p:nvSpPr>
        <p:spPr>
          <a:xfrm>
            <a:off x="4714876" y="1500174"/>
            <a:ext cx="3857652" cy="19288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solidFill>
                  <a:srgbClr val="FF0000"/>
                </a:solidFill>
              </a:rPr>
              <a:t>MÜNKER NEKİR:</a:t>
            </a:r>
          </a:p>
          <a:p>
            <a:pPr algn="ctr"/>
            <a:r>
              <a:rPr lang="tr-TR" sz="2000" dirty="0" smtClean="0"/>
              <a:t>Öldükten sonra insanları sorgulamakta yükümlü meleklerdir.</a:t>
            </a:r>
            <a:endParaRPr lang="tr-TR" sz="2000" dirty="0"/>
          </a:p>
        </p:txBody>
      </p:sp>
      <p:sp>
        <p:nvSpPr>
          <p:cNvPr id="6" name="5 Dikdörtgen"/>
          <p:cNvSpPr/>
          <p:nvPr/>
        </p:nvSpPr>
        <p:spPr>
          <a:xfrm>
            <a:off x="285720" y="3714752"/>
            <a:ext cx="4000528" cy="22860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solidFill>
                  <a:srgbClr val="FF0000"/>
                </a:solidFill>
              </a:rPr>
              <a:t>HAFAZA MELEKLERİ:</a:t>
            </a:r>
          </a:p>
          <a:p>
            <a:pPr algn="ctr"/>
            <a:r>
              <a:rPr lang="tr-TR" sz="2400" dirty="0" smtClean="0"/>
              <a:t>Allah’ın İzniyle insanları kötülüklerden korur.</a:t>
            </a:r>
            <a:endParaRPr lang="tr-TR" sz="2400" dirty="0"/>
          </a:p>
        </p:txBody>
      </p:sp>
      <p:sp>
        <p:nvSpPr>
          <p:cNvPr id="7" name="6 Dikdörtgen"/>
          <p:cNvSpPr/>
          <p:nvPr/>
        </p:nvSpPr>
        <p:spPr>
          <a:xfrm>
            <a:off x="4857752" y="3714752"/>
            <a:ext cx="3643306" cy="2143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smtClean="0">
                <a:solidFill>
                  <a:srgbClr val="FF0000"/>
                </a:solidFill>
              </a:rPr>
              <a:t>RAHMET MELEKLERİ: </a:t>
            </a:r>
          </a:p>
          <a:p>
            <a:pPr algn="ctr"/>
            <a:r>
              <a:rPr lang="tr-TR" sz="2000" dirty="0" smtClean="0"/>
              <a:t>İnsanları sever onların iyiliklerini ister ve bunun için çalışırlar</a:t>
            </a:r>
            <a:r>
              <a:rPr lang="tr-TR" dirty="0" smtClean="0"/>
              <a:t>.</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CİNLER</a:t>
            </a:r>
            <a:endParaRPr lang="tr-TR" dirty="0"/>
          </a:p>
        </p:txBody>
      </p:sp>
      <p:sp>
        <p:nvSpPr>
          <p:cNvPr id="5" name="4 6-Noktalı Yıldız"/>
          <p:cNvSpPr/>
          <p:nvPr/>
        </p:nvSpPr>
        <p:spPr>
          <a:xfrm>
            <a:off x="214282" y="1071546"/>
            <a:ext cx="8643998" cy="5786454"/>
          </a:xfrm>
          <a:prstGeom prst="star6">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tr-TR" sz="2800" dirty="0" smtClean="0"/>
              <a:t>Ateşten yaratılmışlardır.</a:t>
            </a:r>
          </a:p>
          <a:p>
            <a:pPr>
              <a:buFont typeface="Arial" pitchFamily="34" charset="0"/>
              <a:buChar char="•"/>
            </a:pPr>
            <a:r>
              <a:rPr lang="tr-TR" sz="2800" dirty="0" smtClean="0"/>
              <a:t>Allah’a iman ve ibadetle görevlendirilmişlerdir.</a:t>
            </a:r>
          </a:p>
          <a:p>
            <a:pPr>
              <a:buFont typeface="Arial" pitchFamily="34" charset="0"/>
              <a:buChar char="•"/>
            </a:pPr>
            <a:r>
              <a:rPr lang="tr-TR" sz="2800" dirty="0" smtClean="0"/>
              <a:t>Cinlerinde iyi olanları olduğu gibi kötü olanları da vardır.</a:t>
            </a:r>
          </a:p>
          <a:p>
            <a:pPr>
              <a:buFont typeface="Arial" pitchFamily="34" charset="0"/>
              <a:buChar char="•"/>
            </a:pPr>
            <a:r>
              <a:rPr lang="tr-TR" sz="2800" dirty="0" smtClean="0"/>
              <a:t>Cinler </a:t>
            </a:r>
            <a:r>
              <a:rPr lang="tr-TR" sz="2800" dirty="0" err="1" smtClean="0"/>
              <a:t>gaybı</a:t>
            </a:r>
            <a:r>
              <a:rPr lang="tr-TR" sz="2800" dirty="0" smtClean="0"/>
              <a:t> bilmezler. Gelecek hakkında bilgi sahibi değillerdir.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000" b="1" dirty="0" smtClean="0"/>
              <a:t>Şeytan</a:t>
            </a:r>
            <a:endParaRPr lang="tr-TR" sz="6000" b="1" dirty="0"/>
          </a:p>
        </p:txBody>
      </p:sp>
      <p:sp>
        <p:nvSpPr>
          <p:cNvPr id="3" name="2 İçerik Yer Tutucusu"/>
          <p:cNvSpPr>
            <a:spLocks noGrp="1"/>
          </p:cNvSpPr>
          <p:nvPr>
            <p:ph idx="1"/>
          </p:nvPr>
        </p:nvSpPr>
        <p:spPr/>
        <p:txBody>
          <a:bodyPr/>
          <a:lstStyle/>
          <a:p>
            <a:r>
              <a:rPr lang="tr-TR" dirty="0" smtClean="0"/>
              <a:t>        Ateşten yaratılmıştır.</a:t>
            </a:r>
          </a:p>
          <a:p>
            <a:r>
              <a:rPr lang="tr-TR" dirty="0" smtClean="0"/>
              <a:t>         Şeytan da cinlerdendir.</a:t>
            </a:r>
          </a:p>
          <a:p>
            <a:r>
              <a:rPr lang="tr-TR" dirty="0" smtClean="0"/>
              <a:t>         Şeytan Allah’ın emrine karşı gelerek Hz. Adem’e secde etmemiş ve isyan edenlerden olmuştur.</a:t>
            </a:r>
          </a:p>
          <a:p>
            <a:endParaRPr lang="tr-TR" dirty="0"/>
          </a:p>
        </p:txBody>
      </p:sp>
      <p:sp>
        <p:nvSpPr>
          <p:cNvPr id="4" name="3 Sağ Ok"/>
          <p:cNvSpPr/>
          <p:nvPr/>
        </p:nvSpPr>
        <p:spPr>
          <a:xfrm>
            <a:off x="357158" y="1643050"/>
            <a:ext cx="121444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428596" y="2928934"/>
            <a:ext cx="121444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
        <p:nvSpPr>
          <p:cNvPr id="6" name="5 Sağ Ok"/>
          <p:cNvSpPr/>
          <p:nvPr/>
        </p:nvSpPr>
        <p:spPr>
          <a:xfrm>
            <a:off x="428596" y="2357430"/>
            <a:ext cx="121444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357166"/>
            <a:ext cx="7772400" cy="1827215"/>
          </a:xfrm>
        </p:spPr>
        <p:txBody>
          <a:bodyPr>
            <a:noAutofit/>
          </a:bodyPr>
          <a:lstStyle/>
          <a:p>
            <a:r>
              <a:rPr lang="tr-TR" sz="6000" dirty="0" smtClean="0">
                <a:solidFill>
                  <a:srgbClr val="FF0000"/>
                </a:solidFill>
              </a:rPr>
              <a:t>DÜNYA VE AHİRET İNANCI</a:t>
            </a:r>
            <a:endParaRPr lang="tr-TR" sz="6000" dirty="0">
              <a:solidFill>
                <a:srgbClr val="FF0000"/>
              </a:solidFill>
            </a:endParaRPr>
          </a:p>
        </p:txBody>
      </p:sp>
      <p:sp>
        <p:nvSpPr>
          <p:cNvPr id="3" name="2 Alt Başlık"/>
          <p:cNvSpPr>
            <a:spLocks noGrp="1"/>
          </p:cNvSpPr>
          <p:nvPr>
            <p:ph type="subTitle" idx="1"/>
          </p:nvPr>
        </p:nvSpPr>
        <p:spPr/>
        <p:txBody>
          <a:bodyPr/>
          <a:lstStyle/>
          <a:p>
            <a:endParaRPr lang="tr-TR" dirty="0"/>
          </a:p>
        </p:txBody>
      </p:sp>
      <p:pic>
        <p:nvPicPr>
          <p:cNvPr id="1028" name="Picture 4" descr="Dünya ve Ahiret.png"/>
          <p:cNvPicPr>
            <a:picLocks noChangeAspect="1" noChangeArrowheads="1"/>
          </p:cNvPicPr>
          <p:nvPr/>
        </p:nvPicPr>
        <p:blipFill>
          <a:blip r:embed="rId2" cstate="print"/>
          <a:srcRect/>
          <a:stretch>
            <a:fillRect/>
          </a:stretch>
        </p:blipFill>
        <p:spPr bwMode="auto">
          <a:xfrm>
            <a:off x="1357290" y="2357430"/>
            <a:ext cx="6686554" cy="4010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1413</Words>
  <Application>Microsoft Office PowerPoint</Application>
  <PresentationFormat>Ekran Gösterisi (4:3)</PresentationFormat>
  <Paragraphs>126</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Görülebilen ve Görülemeyen Varlıklar</vt:lpstr>
      <vt:lpstr>Slayt 2</vt:lpstr>
      <vt:lpstr>GAYB</vt:lpstr>
      <vt:lpstr>Slayt 4</vt:lpstr>
      <vt:lpstr>Slayt 5</vt:lpstr>
      <vt:lpstr>Diğer Melekler</vt:lpstr>
      <vt:lpstr>CİNLER</vt:lpstr>
      <vt:lpstr>Şeytan</vt:lpstr>
      <vt:lpstr>DÜNYA VE AHİRET İNANCI</vt:lpstr>
      <vt:lpstr>DÜŞÜNELİM</vt:lpstr>
      <vt:lpstr>Slayt 11</vt:lpstr>
      <vt:lpstr>Slayt 12</vt:lpstr>
      <vt:lpstr>Bir Ayet Okuyalım …</vt:lpstr>
      <vt:lpstr>Slayt 14</vt:lpstr>
      <vt:lpstr>Slayt 15</vt:lpstr>
      <vt:lpstr>Ne Demek İstiyor?</vt:lpstr>
      <vt:lpstr>Slayt 17</vt:lpstr>
      <vt:lpstr>Slayt 18</vt:lpstr>
      <vt:lpstr>Slayt 19</vt:lpstr>
      <vt:lpstr>Ahiret Hayatının Aşamaları</vt:lpstr>
      <vt:lpstr>Slayt 21</vt:lpstr>
      <vt:lpstr>Ahirete Geçişin İlk Aşaması: Ölüm</vt:lpstr>
      <vt:lpstr>Slayt 23</vt:lpstr>
      <vt:lpstr>Kıyamet ve Yeniden Diriliş</vt:lpstr>
      <vt:lpstr>Slayt 25</vt:lpstr>
      <vt:lpstr>Kıyamet 2 Aşamada Olacaktır.</vt:lpstr>
      <vt:lpstr>Slayt 27</vt:lpstr>
      <vt:lpstr>Slayt 28</vt:lpstr>
      <vt:lpstr>Slayt 29</vt:lpstr>
      <vt:lpstr>Allah “Ol” Der ve Hemen Oluverir.</vt:lpstr>
      <vt:lpstr>Yeniden Diriliş: Ba’s</vt:lpstr>
      <vt:lpstr>Slayt 32</vt:lpstr>
      <vt:lpstr>Slayt 33</vt:lpstr>
      <vt:lpstr>HAŞR NEDİR ?</vt:lpstr>
      <vt:lpstr>Mahşer Nedir?</vt:lpstr>
      <vt:lpstr>Slayt 36</vt:lpstr>
      <vt:lpstr>HESAP</vt:lpstr>
      <vt:lpstr>Slayt 38</vt:lpstr>
      <vt:lpstr>Slayt 39</vt:lpstr>
      <vt:lpstr>MİZAN NE DEMEK OLABİLİR?</vt:lpstr>
      <vt:lpstr>MİZAN</vt:lpstr>
      <vt:lpstr>Müslümanlara nasıl bir cennet vaadediliyor?</vt:lpstr>
      <vt:lpstr>Slayt 43</vt:lpstr>
      <vt:lpstr>CEHENNEM</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Öğretmenler Odası</cp:lastModifiedBy>
  <cp:revision>41</cp:revision>
  <dcterms:created xsi:type="dcterms:W3CDTF">2020-10-06T11:51:17Z</dcterms:created>
  <dcterms:modified xsi:type="dcterms:W3CDTF">2020-11-07T12:33:20Z</dcterms:modified>
</cp:coreProperties>
</file>