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8" r:id="rId35"/>
    <p:sldId id="289" r:id="rId36"/>
    <p:sldId id="299" r:id="rId37"/>
    <p:sldId id="290" r:id="rId38"/>
    <p:sldId id="300" r:id="rId39"/>
    <p:sldId id="291" r:id="rId40"/>
    <p:sldId id="292" r:id="rId41"/>
    <p:sldId id="293" r:id="rId42"/>
    <p:sldId id="301" r:id="rId43"/>
    <p:sldId id="294" r:id="rId44"/>
    <p:sldId id="295" r:id="rId45"/>
    <p:sldId id="296" r:id="rId46"/>
    <p:sldId id="302" r:id="rId47"/>
    <p:sldId id="297" r:id="rId4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D97E10-9862-4EA8-B093-A0C36294F812}" type="datetimeFigureOut">
              <a:rPr lang="tr-TR" smtClean="0"/>
              <a:pPr/>
              <a:t>18.10.2019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F2763-1D7C-4519-9849-3F12AC9CC829}"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DEE1DE1-82B0-4EA8-BAB2-2FB132F2D07E}" type="datetimeFigureOut">
              <a:rPr lang="tr-TR"/>
              <a:pPr>
                <a:defRPr/>
              </a:pPr>
              <a:t>18.10.2019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8CAC3A5-153E-46EB-A0A1-8E273CBCDB22}"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i="1" kern="1200" dirty="0" smtClean="0">
                <a:solidFill>
                  <a:schemeClr val="tx1"/>
                </a:solidFill>
                <a:latin typeface="+mn-lt"/>
                <a:ea typeface="+mn-ea"/>
                <a:cs typeface="+mn-cs"/>
              </a:rPr>
              <a:t>https://</a:t>
            </a:r>
            <a:r>
              <a:rPr lang="tr-TR" sz="1200" b="1" i="1" kern="1200" dirty="0" smtClean="0">
                <a:solidFill>
                  <a:schemeClr val="tx1"/>
                </a:solidFill>
                <a:latin typeface="+mn-lt"/>
                <a:ea typeface="+mn-ea"/>
                <a:cs typeface="+mn-cs"/>
              </a:rPr>
              <a:t>www.HangiSoru.com </a:t>
            </a:r>
            <a:endParaRPr lang="tr-TR" dirty="0"/>
          </a:p>
        </p:txBody>
      </p:sp>
      <p:sp>
        <p:nvSpPr>
          <p:cNvPr id="4" name="3 Slayt Numarası Yer Tutucusu"/>
          <p:cNvSpPr>
            <a:spLocks noGrp="1"/>
          </p:cNvSpPr>
          <p:nvPr>
            <p:ph type="sldNum" sz="quarter" idx="10"/>
          </p:nvPr>
        </p:nvSpPr>
        <p:spPr/>
        <p:txBody>
          <a:bodyPr/>
          <a:lstStyle/>
          <a:p>
            <a:pPr>
              <a:defRPr/>
            </a:pPr>
            <a:fld id="{38CAC3A5-153E-46EB-A0A1-8E273CBCDB22}" type="slidenum">
              <a:rPr lang="tr-TR" smtClean="0"/>
              <a:pPr>
                <a:defRPr/>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Slayt Görüntüsü Yer Tutucusu"/>
          <p:cNvSpPr>
            <a:spLocks noGrp="1" noRot="1" noChangeAspect="1"/>
          </p:cNvSpPr>
          <p:nvPr>
            <p:ph type="sldImg"/>
          </p:nvPr>
        </p:nvSpPr>
        <p:spPr bwMode="auto">
          <a:noFill/>
          <a:ln>
            <a:solidFill>
              <a:srgbClr val="000000"/>
            </a:solidFill>
            <a:miter lim="800000"/>
            <a:headEnd/>
            <a:tailEnd/>
          </a:ln>
        </p:spPr>
      </p:sp>
      <p:sp>
        <p:nvSpPr>
          <p:cNvPr id="28674"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8675"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EC4346-E58C-44C6-9977-9B750771D241}" type="slidenum">
              <a:rPr lang="tr-TR">
                <a:cs typeface="Arial" charset="0"/>
              </a:rPr>
              <a:pPr fontAlgn="base">
                <a:spcBef>
                  <a:spcPct val="0"/>
                </a:spcBef>
                <a:spcAft>
                  <a:spcPct val="0"/>
                </a:spcAft>
              </a:pPr>
              <a:t>14</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7541B1E-63E6-4ABE-A0A3-4BF3E907FDE0}"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pPr>
              <a:defRPr/>
            </a:pPr>
            <a:fld id="{764558B2-6E57-40A2-8F97-CF2F77C0208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A16AE3-F5F5-4F56-AC7C-029C9047EEE7}"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8232F1F-9A38-44F5-9823-B30C955E729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791270E-3B2C-4AA5-A8A8-0F179D7AD49A}"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DADB44B-2087-4F7E-8BEE-46A9D7C2C7C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3CFF5A-DC7C-4BFA-BE49-B241A78D36D0}"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287B422-62C4-49DA-A790-EE578FE6FAE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28D1F80-43AF-4944-B58A-92D29CA1DFBB}"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FD9FA49-26EE-4621-AB1A-D582EC45F06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8F6B139E-F1C9-42B4-8FB7-2A6D2BC7CBE3}"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68FD8B4-DE7A-45EF-91E6-45B1AC0C37C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AEFDD77-96B7-4FB7-96C6-89591BF9EED9}" type="datetimeFigureOut">
              <a:rPr lang="tr-TR"/>
              <a:pPr>
                <a:defRPr/>
              </a:pPr>
              <a:t>18.10.2019</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B1F4C68-0B26-4DE5-AA2E-43AAF2717D76}"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044A05B-6917-4FD5-8AF0-C9735B2701DD}" type="datetimeFigureOut">
              <a:rPr lang="tr-TR"/>
              <a:pPr>
                <a:defRPr/>
              </a:pPr>
              <a:t>18.10.2019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080BAC8-82A8-47A4-857D-EE410D9F0B4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D67154-3237-4D5A-9BB4-75F992C086CF}" type="datetimeFigureOut">
              <a:rPr lang="tr-TR"/>
              <a:pPr>
                <a:defRPr/>
              </a:pPr>
              <a:t>18.10.2019</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54265C2-E063-4877-B37A-7D6879CF448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271A72E-41FD-477D-A221-F7ED0B33DF3B}"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6EA12E2-45A4-4A59-B9F5-15541A278A29}"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45BCF6A-22E0-4738-A0E3-C52E47748A04}"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B6A0B2B-0DA3-4FC7-A6C8-A5DD6F740DD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96369E9-8D86-4B7B-8945-089B28D839B5}" type="datetimeFigureOut">
              <a:rPr lang="tr-TR"/>
              <a:pPr>
                <a:defRPr/>
              </a:pPr>
              <a:t>18.10.2019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8EA4A20-7BCF-42FD-A29D-E1A7DD33D9E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orubak.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ctrTitle"/>
          </p:nvPr>
        </p:nvSpPr>
        <p:spPr>
          <a:xfrm>
            <a:off x="685800" y="476250"/>
            <a:ext cx="7772400" cy="3124200"/>
          </a:xfrm>
        </p:spPr>
        <p:txBody>
          <a:bodyPr/>
          <a:lstStyle/>
          <a:p>
            <a:r>
              <a:rPr lang="tr-TR" sz="6600" smtClean="0">
                <a:solidFill>
                  <a:srgbClr val="FF0000"/>
                </a:solidFill>
              </a:rPr>
              <a:t>3. ÖĞRENME ALANI: İNSANLAR, YERLER ve ÇEVRELER</a:t>
            </a:r>
          </a:p>
        </p:txBody>
      </p:sp>
      <p:sp>
        <p:nvSpPr>
          <p:cNvPr id="14338" name="2 Alt Başlık"/>
          <p:cNvSpPr>
            <a:spLocks noGrp="1"/>
          </p:cNvSpPr>
          <p:nvPr>
            <p:ph type="subTitle" idx="1"/>
          </p:nvPr>
        </p:nvSpPr>
        <p:spPr>
          <a:xfrm>
            <a:off x="0" y="3886200"/>
            <a:ext cx="8893175" cy="1752600"/>
          </a:xfrm>
        </p:spPr>
        <p:txBody>
          <a:bodyPr/>
          <a:lstStyle/>
          <a:p>
            <a:r>
              <a:rPr lang="tr-TR" sz="5400" b="1" smtClean="0">
                <a:solidFill>
                  <a:srgbClr val="FF0000"/>
                </a:solidFill>
              </a:rPr>
              <a:t>NEREYE YERLEŞELİM? </a:t>
            </a:r>
            <a:r>
              <a:rPr lang="tr-TR" sz="5400" b="1" dirty="0" smtClean="0">
                <a:solidFill>
                  <a:srgbClr val="FF0000"/>
                </a:solidFill>
              </a:rPr>
              <a:t>(3.öğrenme alanı-1.kazanım)</a:t>
            </a:r>
            <a:endParaRPr lang="tr-TR" sz="5400" dirty="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Dikdörtgen"/>
          <p:cNvSpPr>
            <a:spLocks noChangeArrowheads="1"/>
          </p:cNvSpPr>
          <p:nvPr/>
        </p:nvSpPr>
        <p:spPr bwMode="auto">
          <a:xfrm>
            <a:off x="250825" y="188913"/>
            <a:ext cx="8642350" cy="1570037"/>
          </a:xfrm>
          <a:prstGeom prst="rect">
            <a:avLst/>
          </a:prstGeom>
          <a:noFill/>
          <a:ln w="9525">
            <a:noFill/>
            <a:miter lim="800000"/>
            <a:headEnd/>
            <a:tailEnd/>
          </a:ln>
        </p:spPr>
        <p:txBody>
          <a:bodyPr>
            <a:spAutoFit/>
          </a:bodyPr>
          <a:lstStyle/>
          <a:p>
            <a:pPr indent="457200" algn="just" eaLnBrk="0" hangingPunct="0"/>
            <a:r>
              <a:rPr lang="tr-TR" sz="3200" b="1">
                <a:solidFill>
                  <a:srgbClr val="6F2F9F"/>
                </a:solidFill>
                <a:cs typeface="Times New Roman" pitchFamily="18" charset="0"/>
              </a:rPr>
              <a:t>TÜİK 2017 yılı </a:t>
            </a:r>
            <a:r>
              <a:rPr lang="tr-TR" sz="3200">
                <a:cs typeface="Times New Roman" pitchFamily="18" charset="0"/>
              </a:rPr>
              <a:t>verilerine göre Türkiye nüfusunun %18,6’sının ikamet ettiği </a:t>
            </a:r>
            <a:r>
              <a:rPr lang="tr-TR" sz="3200" b="1">
                <a:solidFill>
                  <a:srgbClr val="6F2F9F"/>
                </a:solidFill>
                <a:cs typeface="Times New Roman" pitchFamily="18" charset="0"/>
              </a:rPr>
              <a:t>İstanbul</a:t>
            </a:r>
            <a:r>
              <a:rPr lang="tr-TR" sz="3200">
                <a:cs typeface="Times New Roman" pitchFamily="18" charset="0"/>
              </a:rPr>
              <a:t>, </a:t>
            </a:r>
            <a:r>
              <a:rPr lang="tr-TR" sz="3200" b="1">
                <a:solidFill>
                  <a:srgbClr val="FF0000"/>
                </a:solidFill>
                <a:cs typeface="Times New Roman" pitchFamily="18" charset="0"/>
              </a:rPr>
              <a:t>en çok nüfusa sahip olan ilimiz </a:t>
            </a:r>
            <a:r>
              <a:rPr lang="tr-TR" sz="3200">
                <a:cs typeface="Times New Roman" pitchFamily="18" charset="0"/>
              </a:rPr>
              <a:t>olmuştur.</a:t>
            </a:r>
            <a:endParaRPr lang="tr-TR" sz="3200"/>
          </a:p>
        </p:txBody>
      </p:sp>
      <p:pic>
        <p:nvPicPr>
          <p:cNvPr id="23554" name="Picture 2" descr="https://blog.zingarate.com/vivereistanbul/wp-content/uploads/2015/01/istanbul3.jpg"/>
          <p:cNvPicPr>
            <a:picLocks noChangeAspect="1" noChangeArrowheads="1"/>
          </p:cNvPicPr>
          <p:nvPr/>
        </p:nvPicPr>
        <p:blipFill>
          <a:blip r:embed="rId2" cstate="print"/>
          <a:srcRect/>
          <a:stretch>
            <a:fillRect/>
          </a:stretch>
        </p:blipFill>
        <p:spPr bwMode="auto">
          <a:xfrm>
            <a:off x="179388" y="1700213"/>
            <a:ext cx="8785225" cy="5041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Dikdörtgen"/>
          <p:cNvSpPr>
            <a:spLocks noChangeArrowheads="1"/>
          </p:cNvSpPr>
          <p:nvPr/>
        </p:nvSpPr>
        <p:spPr bwMode="auto">
          <a:xfrm>
            <a:off x="395288" y="333375"/>
            <a:ext cx="8497887" cy="1076325"/>
          </a:xfrm>
          <a:prstGeom prst="rect">
            <a:avLst/>
          </a:prstGeom>
          <a:noFill/>
          <a:ln w="9525">
            <a:noFill/>
            <a:miter lim="800000"/>
            <a:headEnd/>
            <a:tailEnd/>
          </a:ln>
        </p:spPr>
        <p:txBody>
          <a:bodyPr>
            <a:spAutoFit/>
          </a:bodyPr>
          <a:lstStyle/>
          <a:p>
            <a:pPr algn="ctr"/>
            <a:r>
              <a:rPr lang="tr-TR" sz="3200" b="1">
                <a:solidFill>
                  <a:srgbClr val="FF0000"/>
                </a:solidFill>
                <a:latin typeface="Calibri" pitchFamily="34" charset="0"/>
              </a:rPr>
              <a:t>TABLO VE GRAFİKLERLE ÜLKEMİZ </a:t>
            </a:r>
          </a:p>
          <a:p>
            <a:pPr algn="ctr"/>
            <a:r>
              <a:rPr lang="tr-TR" sz="3200" b="1">
                <a:solidFill>
                  <a:srgbClr val="FF0000"/>
                </a:solidFill>
                <a:latin typeface="Calibri" pitchFamily="34" charset="0"/>
              </a:rPr>
              <a:t>(3.öğrenme alanı-2.kazanım)</a:t>
            </a:r>
            <a:endParaRPr lang="tr-TR" sz="3200">
              <a:solidFill>
                <a:srgbClr val="FF0000"/>
              </a:solidFill>
              <a:latin typeface="Calibri" pitchFamily="34" charset="0"/>
            </a:endParaRPr>
          </a:p>
        </p:txBody>
      </p:sp>
      <p:sp>
        <p:nvSpPr>
          <p:cNvPr id="24578" name="Rectangle 2"/>
          <p:cNvSpPr>
            <a:spLocks noChangeArrowheads="1"/>
          </p:cNvSpPr>
          <p:nvPr/>
        </p:nvSpPr>
        <p:spPr bwMode="auto">
          <a:xfrm>
            <a:off x="107950" y="1333500"/>
            <a:ext cx="8856663" cy="5018088"/>
          </a:xfrm>
          <a:prstGeom prst="rect">
            <a:avLst/>
          </a:prstGeom>
          <a:noFill/>
          <a:ln w="9525">
            <a:noFill/>
            <a:miter lim="800000"/>
            <a:headEnd/>
            <a:tailEnd/>
          </a:ln>
        </p:spPr>
        <p:txBody>
          <a:bodyPr anchor="ctr">
            <a:spAutoFit/>
          </a:bodyPr>
          <a:lstStyle/>
          <a:p>
            <a:pPr>
              <a:tabLst>
                <a:tab pos="1476375" algn="l"/>
                <a:tab pos="6997700" algn="l"/>
              </a:tabLst>
            </a:pPr>
            <a:r>
              <a:rPr lang="tr-TR" sz="3200" b="1">
                <a:solidFill>
                  <a:srgbClr val="FF0000"/>
                </a:solidFill>
                <a:cs typeface="Times New Roman" pitchFamily="18" charset="0"/>
              </a:rPr>
              <a:t>Nüfus: </a:t>
            </a:r>
            <a:r>
              <a:rPr lang="tr-TR" sz="3200">
                <a:cs typeface="Times New Roman" pitchFamily="18" charset="0"/>
              </a:rPr>
              <a:t>Sınırları belli bir alanda, belli bir zamanda yaşayan insan sayısına denir.</a:t>
            </a:r>
            <a:endParaRPr lang="tr-TR" sz="3200"/>
          </a:p>
          <a:p>
            <a:pPr eaLnBrk="0" hangingPunct="0">
              <a:tabLst>
                <a:tab pos="1476375" algn="l"/>
                <a:tab pos="6997700" algn="l"/>
              </a:tabLst>
            </a:pPr>
            <a:endParaRPr lang="tr-TR" sz="3200" b="1">
              <a:solidFill>
                <a:srgbClr val="FF0000"/>
              </a:solidFill>
              <a:cs typeface="Times New Roman" pitchFamily="18" charset="0"/>
            </a:endParaRPr>
          </a:p>
          <a:p>
            <a:pPr eaLnBrk="0" hangingPunct="0">
              <a:tabLst>
                <a:tab pos="1476375" algn="l"/>
                <a:tab pos="6997700" algn="l"/>
              </a:tabLst>
            </a:pPr>
            <a:endParaRPr lang="tr-TR" sz="3200" b="1">
              <a:solidFill>
                <a:srgbClr val="FF0000"/>
              </a:solidFill>
              <a:cs typeface="Times New Roman" pitchFamily="18" charset="0"/>
            </a:endParaRPr>
          </a:p>
          <a:p>
            <a:pPr eaLnBrk="0" hangingPunct="0">
              <a:tabLst>
                <a:tab pos="1476375" algn="l"/>
                <a:tab pos="6997700" algn="l"/>
              </a:tabLst>
            </a:pPr>
            <a:endParaRPr lang="tr-TR" sz="3200" b="1">
              <a:solidFill>
                <a:srgbClr val="FF0000"/>
              </a:solidFill>
              <a:cs typeface="Times New Roman" pitchFamily="18" charset="0"/>
            </a:endParaRPr>
          </a:p>
          <a:p>
            <a:pPr eaLnBrk="0" hangingPunct="0">
              <a:tabLst>
                <a:tab pos="1476375" algn="l"/>
                <a:tab pos="6997700" algn="l"/>
              </a:tabLst>
            </a:pPr>
            <a:endParaRPr lang="tr-TR" sz="3200" b="1">
              <a:solidFill>
                <a:srgbClr val="FF0000"/>
              </a:solidFill>
              <a:cs typeface="Times New Roman" pitchFamily="18" charset="0"/>
            </a:endParaRPr>
          </a:p>
          <a:p>
            <a:pPr eaLnBrk="0" hangingPunct="0">
              <a:tabLst>
                <a:tab pos="1476375" algn="l"/>
                <a:tab pos="6997700" algn="l"/>
              </a:tabLst>
            </a:pPr>
            <a:endParaRPr lang="tr-TR" sz="3200" b="1">
              <a:solidFill>
                <a:srgbClr val="FF0000"/>
              </a:solidFill>
              <a:cs typeface="Times New Roman" pitchFamily="18" charset="0"/>
            </a:endParaRPr>
          </a:p>
          <a:p>
            <a:pPr eaLnBrk="0" hangingPunct="0">
              <a:tabLst>
                <a:tab pos="1476375" algn="l"/>
                <a:tab pos="6997700" algn="l"/>
              </a:tabLst>
            </a:pPr>
            <a:endParaRPr lang="tr-TR" sz="3200" b="1">
              <a:solidFill>
                <a:srgbClr val="FF0000"/>
              </a:solidFill>
              <a:cs typeface="Times New Roman" pitchFamily="18" charset="0"/>
            </a:endParaRPr>
          </a:p>
          <a:p>
            <a:pPr eaLnBrk="0" hangingPunct="0">
              <a:tabLst>
                <a:tab pos="1476375" algn="l"/>
                <a:tab pos="6997700" algn="l"/>
              </a:tabLst>
            </a:pPr>
            <a:r>
              <a:rPr lang="tr-TR" sz="3200" b="1">
                <a:solidFill>
                  <a:srgbClr val="FF0000"/>
                </a:solidFill>
                <a:cs typeface="Times New Roman" pitchFamily="18" charset="0"/>
              </a:rPr>
              <a:t>Nüfus Yoğunluğu: </a:t>
            </a:r>
            <a:r>
              <a:rPr lang="tr-TR" sz="3200">
                <a:cs typeface="Times New Roman" pitchFamily="18" charset="0"/>
              </a:rPr>
              <a:t>Kilometrekareye düşen insan sayısına nüfus yoğunluğu denir</a:t>
            </a:r>
            <a:r>
              <a:rPr lang="tr-TR" sz="1200">
                <a:cs typeface="Times New Roman" pitchFamily="18" charset="0"/>
              </a:rPr>
              <a:t>.</a:t>
            </a:r>
            <a:endParaRPr lang="tr-TR"/>
          </a:p>
        </p:txBody>
      </p:sp>
      <p:pic>
        <p:nvPicPr>
          <p:cNvPr id="24579" name="Picture 2" descr="https://slideplayer.biz.tr/slide/3690789/12/images/2/N%C3%BCfus+Nedir+Belirli+bir+zamanda+belirli+s%C4%B1n%C4%B1rlar+i%C3%A7inde+ya%C5%9Fayan+insan+say%C4%B1s%C4%B1na+n%C3%BCfus+denir..jpg"/>
          <p:cNvPicPr>
            <a:picLocks noChangeAspect="1" noChangeArrowheads="1"/>
          </p:cNvPicPr>
          <p:nvPr/>
        </p:nvPicPr>
        <p:blipFill>
          <a:blip r:embed="rId2" cstate="print"/>
          <a:srcRect/>
          <a:stretch>
            <a:fillRect/>
          </a:stretch>
        </p:blipFill>
        <p:spPr bwMode="auto">
          <a:xfrm>
            <a:off x="107950" y="2492375"/>
            <a:ext cx="8712200" cy="2825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79388" y="1003300"/>
            <a:ext cx="8856662" cy="2586038"/>
          </a:xfrm>
          <a:prstGeom prst="rect">
            <a:avLst/>
          </a:prstGeom>
          <a:noFill/>
          <a:ln w="9525">
            <a:noFill/>
            <a:miter lim="800000"/>
            <a:headEnd/>
            <a:tailEnd/>
          </a:ln>
        </p:spPr>
        <p:txBody>
          <a:bodyPr anchor="ctr">
            <a:spAutoFit/>
          </a:bodyPr>
          <a:lstStyle/>
          <a:p>
            <a:endParaRPr lang="tr-TR">
              <a:solidFill>
                <a:srgbClr val="001F5F"/>
              </a:solidFill>
            </a:endParaRPr>
          </a:p>
          <a:p>
            <a:r>
              <a:rPr lang="tr-TR" sz="3200">
                <a:cs typeface="Times New Roman" pitchFamily="18" charset="0"/>
              </a:rPr>
              <a:t>                                Yaşayan insan sayısı</a:t>
            </a:r>
            <a:endParaRPr lang="tr-TR" sz="3200"/>
          </a:p>
          <a:p>
            <a:r>
              <a:rPr lang="tr-TR" sz="3200">
                <a:solidFill>
                  <a:srgbClr val="001F5F"/>
                </a:solidFill>
              </a:rPr>
              <a:t>  Nüfus Yoğunluğu =  </a:t>
            </a:r>
          </a:p>
          <a:p>
            <a:r>
              <a:rPr lang="tr-TR" sz="3200">
                <a:cs typeface="Times New Roman" pitchFamily="18" charset="0"/>
              </a:rPr>
              <a:t>                                 Yüzölçümü</a:t>
            </a:r>
            <a:endParaRPr lang="tr-TR" sz="3200"/>
          </a:p>
          <a:p>
            <a:endParaRPr lang="tr-TR" sz="1200">
              <a:cs typeface="Times New Roman" pitchFamily="18" charset="0"/>
            </a:endParaRPr>
          </a:p>
          <a:p>
            <a:pPr eaLnBrk="0" hangingPunct="0"/>
            <a:r>
              <a:rPr lang="tr-TR" sz="1200">
                <a:cs typeface="Times New Roman" pitchFamily="18" charset="0"/>
              </a:rPr>
              <a:t/>
            </a:r>
            <a:br>
              <a:rPr lang="tr-TR" sz="1200">
                <a:cs typeface="Times New Roman" pitchFamily="18" charset="0"/>
              </a:rPr>
            </a:br>
            <a:endParaRPr lang="tr-TR" sz="600"/>
          </a:p>
          <a:p>
            <a:pPr eaLnBrk="0" hangingPunct="0"/>
            <a:endParaRPr lang="tr-TR"/>
          </a:p>
        </p:txBody>
      </p:sp>
      <p:sp>
        <p:nvSpPr>
          <p:cNvPr id="25602" name="Line 1"/>
          <p:cNvSpPr>
            <a:spLocks noChangeShapeType="1"/>
          </p:cNvSpPr>
          <p:nvPr/>
        </p:nvSpPr>
        <p:spPr bwMode="auto">
          <a:xfrm>
            <a:off x="4140200" y="2060575"/>
            <a:ext cx="1695450" cy="0"/>
          </a:xfrm>
          <a:prstGeom prst="line">
            <a:avLst/>
          </a:prstGeom>
          <a:noFill/>
          <a:ln w="9525">
            <a:solidFill>
              <a:srgbClr val="000000"/>
            </a:solidFill>
            <a:round/>
            <a:headEnd/>
            <a:tailEnd/>
          </a:ln>
        </p:spPr>
        <p:txBody>
          <a:bodyPr/>
          <a:lstStyle/>
          <a:p>
            <a:endParaRPr lang="tr-TR"/>
          </a:p>
        </p:txBody>
      </p:sp>
      <p:sp>
        <p:nvSpPr>
          <p:cNvPr id="25603" name="Rectangle 3"/>
          <p:cNvSpPr>
            <a:spLocks noChangeArrowheads="1"/>
          </p:cNvSpPr>
          <p:nvPr/>
        </p:nvSpPr>
        <p:spPr bwMode="auto">
          <a:xfrm>
            <a:off x="0" y="463550"/>
            <a:ext cx="9144000" cy="368300"/>
          </a:xfrm>
          <a:prstGeom prst="rect">
            <a:avLst/>
          </a:prstGeom>
          <a:noFill/>
          <a:ln w="9525">
            <a:noFill/>
            <a:miter lim="800000"/>
            <a:headEnd/>
            <a:tailEnd/>
          </a:ln>
        </p:spPr>
        <p:txBody>
          <a:bodyPr anchor="ctr">
            <a:spAutoFit/>
          </a:bodyPr>
          <a:lstStyle/>
          <a:p>
            <a:r>
              <a:rPr lang="tr-TR" sz="1200">
                <a:cs typeface="Times New Roman" pitchFamily="18" charset="0"/>
              </a:rPr>
              <a:t/>
            </a:r>
            <a:br>
              <a:rPr lang="tr-TR" sz="1200">
                <a:cs typeface="Times New Roman" pitchFamily="18" charset="0"/>
              </a:rPr>
            </a:br>
            <a:endParaRPr lang="tr-TR" sz="600"/>
          </a:p>
        </p:txBody>
      </p:sp>
      <p:sp>
        <p:nvSpPr>
          <p:cNvPr id="25604" name="4 Dikdörtgen"/>
          <p:cNvSpPr>
            <a:spLocks noChangeArrowheads="1"/>
          </p:cNvSpPr>
          <p:nvPr/>
        </p:nvSpPr>
        <p:spPr bwMode="auto">
          <a:xfrm>
            <a:off x="179388" y="3141663"/>
            <a:ext cx="8713787" cy="2062162"/>
          </a:xfrm>
          <a:prstGeom prst="rect">
            <a:avLst/>
          </a:prstGeom>
          <a:noFill/>
          <a:ln w="9525">
            <a:noFill/>
            <a:miter lim="800000"/>
            <a:headEnd/>
            <a:tailEnd/>
          </a:ln>
        </p:spPr>
        <p:txBody>
          <a:bodyPr>
            <a:spAutoFit/>
          </a:bodyPr>
          <a:lstStyle/>
          <a:p>
            <a:r>
              <a:rPr lang="tr-TR" sz="3200">
                <a:latin typeface="Calibri" pitchFamily="34" charset="0"/>
              </a:rPr>
              <a:t>Nüfus yoğunluğu olarak ifade edilen “bir kilometrekareye düşen kişi sayısı”, Türkiye genelinde 2016 yılına göre </a:t>
            </a:r>
            <a:r>
              <a:rPr lang="tr-TR" sz="3200" b="1">
                <a:latin typeface="Calibri" pitchFamily="34" charset="0"/>
              </a:rPr>
              <a:t>1 kişi </a:t>
            </a:r>
            <a:r>
              <a:rPr lang="tr-TR" sz="3200">
                <a:latin typeface="Calibri" pitchFamily="34" charset="0"/>
              </a:rPr>
              <a:t>artarak </a:t>
            </a:r>
            <a:r>
              <a:rPr lang="tr-TR" sz="3200" b="1">
                <a:latin typeface="Calibri" pitchFamily="34" charset="0"/>
              </a:rPr>
              <a:t>105 </a:t>
            </a:r>
            <a:r>
              <a:rPr lang="tr-TR" sz="3200">
                <a:latin typeface="Calibri" pitchFamily="34" charset="0"/>
              </a:rPr>
              <a:t>kişi oldu.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Dikdörtgen"/>
          <p:cNvSpPr>
            <a:spLocks noChangeArrowheads="1"/>
          </p:cNvSpPr>
          <p:nvPr/>
        </p:nvSpPr>
        <p:spPr bwMode="auto">
          <a:xfrm>
            <a:off x="179388" y="260350"/>
            <a:ext cx="8785225" cy="3540125"/>
          </a:xfrm>
          <a:prstGeom prst="rect">
            <a:avLst/>
          </a:prstGeom>
          <a:noFill/>
          <a:ln w="9525">
            <a:noFill/>
            <a:miter lim="800000"/>
            <a:headEnd/>
            <a:tailEnd/>
          </a:ln>
        </p:spPr>
        <p:txBody>
          <a:bodyPr>
            <a:spAutoFit/>
          </a:bodyPr>
          <a:lstStyle/>
          <a:p>
            <a:r>
              <a:rPr lang="tr-TR" sz="3200" b="1">
                <a:solidFill>
                  <a:srgbClr val="FF0000"/>
                </a:solidFill>
                <a:latin typeface="Calibri" pitchFamily="34" charset="0"/>
              </a:rPr>
              <a:t>Nüfus Sayımı Niçin Yapılır?</a:t>
            </a:r>
          </a:p>
          <a:p>
            <a:r>
              <a:rPr lang="tr-TR" sz="3200">
                <a:solidFill>
                  <a:srgbClr val="FF0000"/>
                </a:solidFill>
                <a:latin typeface="Calibri" pitchFamily="34" charset="0"/>
              </a:rPr>
              <a:t>1-   </a:t>
            </a:r>
            <a:r>
              <a:rPr lang="tr-TR" sz="3200">
                <a:latin typeface="Calibri" pitchFamily="34" charset="0"/>
              </a:rPr>
              <a:t>Yaşayan insan sayısı</a:t>
            </a:r>
          </a:p>
          <a:p>
            <a:r>
              <a:rPr lang="tr-TR" sz="3200">
                <a:solidFill>
                  <a:srgbClr val="FF0000"/>
                </a:solidFill>
                <a:latin typeface="Calibri" pitchFamily="34" charset="0"/>
              </a:rPr>
              <a:t>2-  </a:t>
            </a:r>
            <a:r>
              <a:rPr lang="tr-TR" sz="3200">
                <a:latin typeface="Calibri" pitchFamily="34" charset="0"/>
              </a:rPr>
              <a:t> Nüfusun eğitim durumu</a:t>
            </a:r>
          </a:p>
          <a:p>
            <a:r>
              <a:rPr lang="tr-TR" sz="3200">
                <a:solidFill>
                  <a:srgbClr val="FF0000"/>
                </a:solidFill>
                <a:latin typeface="Calibri" pitchFamily="34" charset="0"/>
              </a:rPr>
              <a:t>3-  </a:t>
            </a:r>
            <a:r>
              <a:rPr lang="tr-TR" sz="3200">
                <a:latin typeface="Calibri" pitchFamily="34" charset="0"/>
              </a:rPr>
              <a:t> Nüfusun yaş cinsiyet durumu</a:t>
            </a:r>
          </a:p>
          <a:p>
            <a:r>
              <a:rPr lang="tr-TR" sz="3200">
                <a:solidFill>
                  <a:srgbClr val="FF0000"/>
                </a:solidFill>
                <a:latin typeface="Calibri" pitchFamily="34" charset="0"/>
              </a:rPr>
              <a:t>4-  </a:t>
            </a:r>
            <a:r>
              <a:rPr lang="tr-TR" sz="3200">
                <a:latin typeface="Calibri" pitchFamily="34" charset="0"/>
              </a:rPr>
              <a:t> Nüfusun ekonomik faaliyetlere dağılımı </a:t>
            </a:r>
          </a:p>
          <a:p>
            <a:r>
              <a:rPr lang="tr-TR" sz="3200">
                <a:solidFill>
                  <a:srgbClr val="FF0000"/>
                </a:solidFill>
                <a:latin typeface="Calibri" pitchFamily="34" charset="0"/>
              </a:rPr>
              <a:t>5-  </a:t>
            </a:r>
            <a:r>
              <a:rPr lang="tr-TR" sz="3200">
                <a:latin typeface="Calibri" pitchFamily="34" charset="0"/>
              </a:rPr>
              <a:t> Kır ve kent nüfusu</a:t>
            </a:r>
          </a:p>
          <a:p>
            <a:r>
              <a:rPr lang="tr-TR" sz="3200">
                <a:solidFill>
                  <a:srgbClr val="FF0000"/>
                </a:solidFill>
                <a:latin typeface="Calibri" pitchFamily="34" charset="0"/>
              </a:rPr>
              <a:t>6-  </a:t>
            </a:r>
            <a:r>
              <a:rPr lang="tr-TR" sz="3200">
                <a:latin typeface="Calibri" pitchFamily="34" charset="0"/>
              </a:rPr>
              <a:t> Çalışan insan sayısını belirlemek</a:t>
            </a:r>
          </a:p>
        </p:txBody>
      </p:sp>
      <p:pic>
        <p:nvPicPr>
          <p:cNvPr id="26626" name="Picture 2" descr="https://slideplayer.biz.tr/slide/12550913/75/images/2/%C3%9CLKEM%C4%B0ZDE+N%C3%9CFUS+%2F+N%C3%BCfusumuzun+%C3%96zellikleri.jpg"/>
          <p:cNvPicPr>
            <a:picLocks noChangeAspect="1" noChangeArrowheads="1"/>
          </p:cNvPicPr>
          <p:nvPr/>
        </p:nvPicPr>
        <p:blipFill>
          <a:blip r:embed="rId2" cstate="print"/>
          <a:srcRect/>
          <a:stretch>
            <a:fillRect/>
          </a:stretch>
        </p:blipFill>
        <p:spPr bwMode="auto">
          <a:xfrm>
            <a:off x="900113" y="3789363"/>
            <a:ext cx="7848600" cy="28940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7"/>
          <p:cNvGrpSpPr>
            <a:grpSpLocks/>
          </p:cNvGrpSpPr>
          <p:nvPr/>
        </p:nvGrpSpPr>
        <p:grpSpPr bwMode="auto">
          <a:xfrm>
            <a:off x="412750" y="2744788"/>
            <a:ext cx="8101013" cy="3262312"/>
            <a:chOff x="7" y="19"/>
            <a:chExt cx="3447" cy="1762"/>
          </a:xfrm>
        </p:grpSpPr>
        <p:sp>
          <p:nvSpPr>
            <p:cNvPr id="27653" name="Line 40"/>
            <p:cNvSpPr>
              <a:spLocks noChangeShapeType="1"/>
            </p:cNvSpPr>
            <p:nvPr/>
          </p:nvSpPr>
          <p:spPr bwMode="auto">
            <a:xfrm>
              <a:off x="602" y="20"/>
              <a:ext cx="2324" cy="1"/>
            </a:xfrm>
            <a:prstGeom prst="line">
              <a:avLst/>
            </a:prstGeom>
            <a:noFill/>
            <a:ln w="25400">
              <a:solidFill>
                <a:srgbClr val="00AFEF"/>
              </a:solidFill>
              <a:round/>
              <a:headEnd/>
              <a:tailEnd/>
            </a:ln>
          </p:spPr>
          <p:txBody>
            <a:bodyPr/>
            <a:lstStyle/>
            <a:p>
              <a:endParaRPr lang="tr-TR"/>
            </a:p>
          </p:txBody>
        </p:sp>
        <p:sp>
          <p:nvSpPr>
            <p:cNvPr id="27654" name="AutoShape 39"/>
            <p:cNvSpPr>
              <a:spLocks/>
            </p:cNvSpPr>
            <p:nvPr/>
          </p:nvSpPr>
          <p:spPr bwMode="auto">
            <a:xfrm>
              <a:off x="529" y="19"/>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7655" name="AutoShape 38"/>
            <p:cNvSpPr>
              <a:spLocks/>
            </p:cNvSpPr>
            <p:nvPr/>
          </p:nvSpPr>
          <p:spPr bwMode="auto">
            <a:xfrm>
              <a:off x="1628" y="19"/>
              <a:ext cx="120" cy="630"/>
            </a:xfrm>
            <a:custGeom>
              <a:avLst/>
              <a:gdLst>
                <a:gd name="T0" fmla="*/ 40 w 120"/>
                <a:gd name="T1" fmla="*/ 510 h 630"/>
                <a:gd name="T2" fmla="*/ 0 w 120"/>
                <a:gd name="T3" fmla="*/ 510 h 630"/>
                <a:gd name="T4" fmla="*/ 61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1"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7656" name="AutoShape 37"/>
            <p:cNvSpPr>
              <a:spLocks/>
            </p:cNvSpPr>
            <p:nvPr/>
          </p:nvSpPr>
          <p:spPr bwMode="auto">
            <a:xfrm>
              <a:off x="2827" y="19"/>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7657" name="Freeform 36"/>
            <p:cNvSpPr>
              <a:spLocks/>
            </p:cNvSpPr>
            <p:nvPr/>
          </p:nvSpPr>
          <p:spPr bwMode="auto">
            <a:xfrm>
              <a:off x="7" y="697"/>
              <a:ext cx="945" cy="1084"/>
            </a:xfrm>
            <a:custGeom>
              <a:avLst/>
              <a:gdLst>
                <a:gd name="T0" fmla="*/ 787 w 945"/>
                <a:gd name="T1" fmla="*/ 0 h 1084"/>
                <a:gd name="T2" fmla="*/ 157 w 945"/>
                <a:gd name="T3" fmla="*/ 0 h 1084"/>
                <a:gd name="T4" fmla="*/ 96 w 945"/>
                <a:gd name="T5" fmla="*/ 12 h 1084"/>
                <a:gd name="T6" fmla="*/ 46 w 945"/>
                <a:gd name="T7" fmla="*/ 46 h 1084"/>
                <a:gd name="T8" fmla="*/ 12 w 945"/>
                <a:gd name="T9" fmla="*/ 96 h 1084"/>
                <a:gd name="T10" fmla="*/ 0 w 945"/>
                <a:gd name="T11" fmla="*/ 158 h 1084"/>
                <a:gd name="T12" fmla="*/ 0 w 945"/>
                <a:gd name="T13" fmla="*/ 926 h 1084"/>
                <a:gd name="T14" fmla="*/ 12 w 945"/>
                <a:gd name="T15" fmla="*/ 988 h 1084"/>
                <a:gd name="T16" fmla="*/ 46 w 945"/>
                <a:gd name="T17" fmla="*/ 1038 h 1084"/>
                <a:gd name="T18" fmla="*/ 96 w 945"/>
                <a:gd name="T19" fmla="*/ 1072 h 1084"/>
                <a:gd name="T20" fmla="*/ 157 w 945"/>
                <a:gd name="T21" fmla="*/ 1084 h 1084"/>
                <a:gd name="T22" fmla="*/ 787 w 945"/>
                <a:gd name="T23" fmla="*/ 1084 h 1084"/>
                <a:gd name="T24" fmla="*/ 848 w 945"/>
                <a:gd name="T25" fmla="*/ 1072 h 1084"/>
                <a:gd name="T26" fmla="*/ 898 w 945"/>
                <a:gd name="T27" fmla="*/ 1038 h 1084"/>
                <a:gd name="T28" fmla="*/ 932 w 945"/>
                <a:gd name="T29" fmla="*/ 988 h 1084"/>
                <a:gd name="T30" fmla="*/ 945 w 945"/>
                <a:gd name="T31" fmla="*/ 926 h 1084"/>
                <a:gd name="T32" fmla="*/ 945 w 945"/>
                <a:gd name="T33" fmla="*/ 158 h 1084"/>
                <a:gd name="T34" fmla="*/ 932 w 945"/>
                <a:gd name="T35" fmla="*/ 96 h 1084"/>
                <a:gd name="T36" fmla="*/ 898 w 945"/>
                <a:gd name="T37" fmla="*/ 46 h 1084"/>
                <a:gd name="T38" fmla="*/ 848 w 945"/>
                <a:gd name="T39" fmla="*/ 12 h 1084"/>
                <a:gd name="T40" fmla="*/ 787 w 945"/>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84"/>
                <a:gd name="T65" fmla="*/ 945 w 945"/>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84">
                  <a:moveTo>
                    <a:pt x="787" y="0"/>
                  </a:moveTo>
                  <a:lnTo>
                    <a:pt x="157" y="0"/>
                  </a:lnTo>
                  <a:lnTo>
                    <a:pt x="96" y="12"/>
                  </a:lnTo>
                  <a:lnTo>
                    <a:pt x="46" y="46"/>
                  </a:lnTo>
                  <a:lnTo>
                    <a:pt x="12" y="96"/>
                  </a:lnTo>
                  <a:lnTo>
                    <a:pt x="0" y="158"/>
                  </a:lnTo>
                  <a:lnTo>
                    <a:pt x="0" y="926"/>
                  </a:lnTo>
                  <a:lnTo>
                    <a:pt x="12" y="988"/>
                  </a:lnTo>
                  <a:lnTo>
                    <a:pt x="46" y="1038"/>
                  </a:lnTo>
                  <a:lnTo>
                    <a:pt x="96" y="1072"/>
                  </a:lnTo>
                  <a:lnTo>
                    <a:pt x="157" y="1084"/>
                  </a:lnTo>
                  <a:lnTo>
                    <a:pt x="787" y="1084"/>
                  </a:lnTo>
                  <a:lnTo>
                    <a:pt x="848" y="1072"/>
                  </a:lnTo>
                  <a:lnTo>
                    <a:pt x="898" y="1038"/>
                  </a:lnTo>
                  <a:lnTo>
                    <a:pt x="932" y="988"/>
                  </a:lnTo>
                  <a:lnTo>
                    <a:pt x="945" y="926"/>
                  </a:lnTo>
                  <a:lnTo>
                    <a:pt x="945" y="158"/>
                  </a:lnTo>
                  <a:lnTo>
                    <a:pt x="932" y="96"/>
                  </a:lnTo>
                  <a:lnTo>
                    <a:pt x="898" y="46"/>
                  </a:lnTo>
                  <a:lnTo>
                    <a:pt x="848" y="12"/>
                  </a:lnTo>
                  <a:lnTo>
                    <a:pt x="787" y="0"/>
                  </a:lnTo>
                  <a:close/>
                </a:path>
              </a:pathLst>
            </a:custGeom>
            <a:solidFill>
              <a:srgbClr val="CCEBFF"/>
            </a:solidFill>
            <a:ln w="9525">
              <a:noFill/>
              <a:round/>
              <a:headEnd/>
              <a:tailEnd/>
            </a:ln>
          </p:spPr>
          <p:txBody>
            <a:bodyPr/>
            <a:lstStyle/>
            <a:p>
              <a:endParaRPr lang="tr-TR"/>
            </a:p>
          </p:txBody>
        </p:sp>
        <p:sp>
          <p:nvSpPr>
            <p:cNvPr id="27658" name="Freeform 35"/>
            <p:cNvSpPr>
              <a:spLocks/>
            </p:cNvSpPr>
            <p:nvPr/>
          </p:nvSpPr>
          <p:spPr bwMode="auto">
            <a:xfrm>
              <a:off x="7" y="697"/>
              <a:ext cx="945" cy="1084"/>
            </a:xfrm>
            <a:custGeom>
              <a:avLst/>
              <a:gdLst>
                <a:gd name="T0" fmla="*/ 157 w 945"/>
                <a:gd name="T1" fmla="*/ 0 h 1084"/>
                <a:gd name="T2" fmla="*/ 96 w 945"/>
                <a:gd name="T3" fmla="*/ 12 h 1084"/>
                <a:gd name="T4" fmla="*/ 46 w 945"/>
                <a:gd name="T5" fmla="*/ 46 h 1084"/>
                <a:gd name="T6" fmla="*/ 12 w 945"/>
                <a:gd name="T7" fmla="*/ 96 h 1084"/>
                <a:gd name="T8" fmla="*/ 0 w 945"/>
                <a:gd name="T9" fmla="*/ 158 h 1084"/>
                <a:gd name="T10" fmla="*/ 0 w 945"/>
                <a:gd name="T11" fmla="*/ 926 h 1084"/>
                <a:gd name="T12" fmla="*/ 12 w 945"/>
                <a:gd name="T13" fmla="*/ 988 h 1084"/>
                <a:gd name="T14" fmla="*/ 46 w 945"/>
                <a:gd name="T15" fmla="*/ 1038 h 1084"/>
                <a:gd name="T16" fmla="*/ 96 w 945"/>
                <a:gd name="T17" fmla="*/ 1072 h 1084"/>
                <a:gd name="T18" fmla="*/ 157 w 945"/>
                <a:gd name="T19" fmla="*/ 1084 h 1084"/>
                <a:gd name="T20" fmla="*/ 787 w 945"/>
                <a:gd name="T21" fmla="*/ 1084 h 1084"/>
                <a:gd name="T22" fmla="*/ 848 w 945"/>
                <a:gd name="T23" fmla="*/ 1072 h 1084"/>
                <a:gd name="T24" fmla="*/ 898 w 945"/>
                <a:gd name="T25" fmla="*/ 1038 h 1084"/>
                <a:gd name="T26" fmla="*/ 932 w 945"/>
                <a:gd name="T27" fmla="*/ 988 h 1084"/>
                <a:gd name="T28" fmla="*/ 945 w 945"/>
                <a:gd name="T29" fmla="*/ 926 h 1084"/>
                <a:gd name="T30" fmla="*/ 945 w 945"/>
                <a:gd name="T31" fmla="*/ 158 h 1084"/>
                <a:gd name="T32" fmla="*/ 932 w 945"/>
                <a:gd name="T33" fmla="*/ 96 h 1084"/>
                <a:gd name="T34" fmla="*/ 898 w 945"/>
                <a:gd name="T35" fmla="*/ 46 h 1084"/>
                <a:gd name="T36" fmla="*/ 848 w 945"/>
                <a:gd name="T37" fmla="*/ 12 h 1084"/>
                <a:gd name="T38" fmla="*/ 787 w 945"/>
                <a:gd name="T39" fmla="*/ 0 h 1084"/>
                <a:gd name="T40" fmla="*/ 157 w 945"/>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84"/>
                <a:gd name="T65" fmla="*/ 945 w 945"/>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84">
                  <a:moveTo>
                    <a:pt x="157" y="0"/>
                  </a:moveTo>
                  <a:lnTo>
                    <a:pt x="96" y="12"/>
                  </a:lnTo>
                  <a:lnTo>
                    <a:pt x="46" y="46"/>
                  </a:lnTo>
                  <a:lnTo>
                    <a:pt x="12" y="96"/>
                  </a:lnTo>
                  <a:lnTo>
                    <a:pt x="0" y="158"/>
                  </a:lnTo>
                  <a:lnTo>
                    <a:pt x="0" y="926"/>
                  </a:lnTo>
                  <a:lnTo>
                    <a:pt x="12" y="988"/>
                  </a:lnTo>
                  <a:lnTo>
                    <a:pt x="46" y="1038"/>
                  </a:lnTo>
                  <a:lnTo>
                    <a:pt x="96" y="1072"/>
                  </a:lnTo>
                  <a:lnTo>
                    <a:pt x="157" y="1084"/>
                  </a:lnTo>
                  <a:lnTo>
                    <a:pt x="787" y="1084"/>
                  </a:lnTo>
                  <a:lnTo>
                    <a:pt x="848" y="1072"/>
                  </a:lnTo>
                  <a:lnTo>
                    <a:pt x="898" y="1038"/>
                  </a:lnTo>
                  <a:lnTo>
                    <a:pt x="932" y="988"/>
                  </a:lnTo>
                  <a:lnTo>
                    <a:pt x="945" y="926"/>
                  </a:lnTo>
                  <a:lnTo>
                    <a:pt x="945" y="158"/>
                  </a:lnTo>
                  <a:lnTo>
                    <a:pt x="932" y="96"/>
                  </a:lnTo>
                  <a:lnTo>
                    <a:pt x="898" y="46"/>
                  </a:lnTo>
                  <a:lnTo>
                    <a:pt x="848" y="12"/>
                  </a:lnTo>
                  <a:lnTo>
                    <a:pt x="787" y="0"/>
                  </a:lnTo>
                  <a:lnTo>
                    <a:pt x="157" y="0"/>
                  </a:lnTo>
                  <a:close/>
                </a:path>
              </a:pathLst>
            </a:custGeom>
            <a:noFill/>
            <a:ln w="9525">
              <a:solidFill>
                <a:srgbClr val="000000"/>
              </a:solidFill>
              <a:round/>
              <a:headEnd/>
              <a:tailEnd/>
            </a:ln>
          </p:spPr>
          <p:txBody>
            <a:bodyPr/>
            <a:lstStyle/>
            <a:p>
              <a:endParaRPr lang="tr-TR"/>
            </a:p>
          </p:txBody>
        </p:sp>
        <p:sp>
          <p:nvSpPr>
            <p:cNvPr id="27659" name="Freeform 34"/>
            <p:cNvSpPr>
              <a:spLocks/>
            </p:cNvSpPr>
            <p:nvPr/>
          </p:nvSpPr>
          <p:spPr bwMode="auto">
            <a:xfrm>
              <a:off x="1042" y="697"/>
              <a:ext cx="1230" cy="1084"/>
            </a:xfrm>
            <a:custGeom>
              <a:avLst/>
              <a:gdLst>
                <a:gd name="T0" fmla="*/ 1049 w 1230"/>
                <a:gd name="T1" fmla="*/ 0 h 1084"/>
                <a:gd name="T2" fmla="*/ 180 w 1230"/>
                <a:gd name="T3" fmla="*/ 0 h 1084"/>
                <a:gd name="T4" fmla="*/ 110 w 1230"/>
                <a:gd name="T5" fmla="*/ 14 h 1084"/>
                <a:gd name="T6" fmla="*/ 52 w 1230"/>
                <a:gd name="T7" fmla="*/ 53 h 1084"/>
                <a:gd name="T8" fmla="*/ 14 w 1230"/>
                <a:gd name="T9" fmla="*/ 110 h 1084"/>
                <a:gd name="T10" fmla="*/ 0 w 1230"/>
                <a:gd name="T11" fmla="*/ 181 h 1084"/>
                <a:gd name="T12" fmla="*/ 0 w 1230"/>
                <a:gd name="T13" fmla="*/ 903 h 1084"/>
                <a:gd name="T14" fmla="*/ 14 w 1230"/>
                <a:gd name="T15" fmla="*/ 974 h 1084"/>
                <a:gd name="T16" fmla="*/ 52 w 1230"/>
                <a:gd name="T17" fmla="*/ 1031 h 1084"/>
                <a:gd name="T18" fmla="*/ 110 w 1230"/>
                <a:gd name="T19" fmla="*/ 1070 h 1084"/>
                <a:gd name="T20" fmla="*/ 180 w 1230"/>
                <a:gd name="T21" fmla="*/ 1084 h 1084"/>
                <a:gd name="T22" fmla="*/ 1049 w 1230"/>
                <a:gd name="T23" fmla="*/ 1084 h 1084"/>
                <a:gd name="T24" fmla="*/ 1119 w 1230"/>
                <a:gd name="T25" fmla="*/ 1070 h 1084"/>
                <a:gd name="T26" fmla="*/ 1177 w 1230"/>
                <a:gd name="T27" fmla="*/ 1031 h 1084"/>
                <a:gd name="T28" fmla="*/ 1215 w 1230"/>
                <a:gd name="T29" fmla="*/ 974 h 1084"/>
                <a:gd name="T30" fmla="*/ 1230 w 1230"/>
                <a:gd name="T31" fmla="*/ 903 h 1084"/>
                <a:gd name="T32" fmla="*/ 1230 w 1230"/>
                <a:gd name="T33" fmla="*/ 181 h 1084"/>
                <a:gd name="T34" fmla="*/ 1215 w 1230"/>
                <a:gd name="T35" fmla="*/ 110 h 1084"/>
                <a:gd name="T36" fmla="*/ 1177 w 1230"/>
                <a:gd name="T37" fmla="*/ 53 h 1084"/>
                <a:gd name="T38" fmla="*/ 1119 w 1230"/>
                <a:gd name="T39" fmla="*/ 14 h 1084"/>
                <a:gd name="T40" fmla="*/ 1049 w 1230"/>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84"/>
                <a:gd name="T65" fmla="*/ 1230 w 1230"/>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84">
                  <a:moveTo>
                    <a:pt x="1049" y="0"/>
                  </a:moveTo>
                  <a:lnTo>
                    <a:pt x="180" y="0"/>
                  </a:lnTo>
                  <a:lnTo>
                    <a:pt x="110" y="14"/>
                  </a:lnTo>
                  <a:lnTo>
                    <a:pt x="52" y="53"/>
                  </a:lnTo>
                  <a:lnTo>
                    <a:pt x="14" y="110"/>
                  </a:lnTo>
                  <a:lnTo>
                    <a:pt x="0" y="181"/>
                  </a:lnTo>
                  <a:lnTo>
                    <a:pt x="0" y="903"/>
                  </a:lnTo>
                  <a:lnTo>
                    <a:pt x="14" y="974"/>
                  </a:lnTo>
                  <a:lnTo>
                    <a:pt x="52" y="1031"/>
                  </a:lnTo>
                  <a:lnTo>
                    <a:pt x="110" y="1070"/>
                  </a:lnTo>
                  <a:lnTo>
                    <a:pt x="180" y="1084"/>
                  </a:lnTo>
                  <a:lnTo>
                    <a:pt x="1049" y="1084"/>
                  </a:lnTo>
                  <a:lnTo>
                    <a:pt x="1119" y="1070"/>
                  </a:lnTo>
                  <a:lnTo>
                    <a:pt x="1177" y="1031"/>
                  </a:lnTo>
                  <a:lnTo>
                    <a:pt x="1215" y="974"/>
                  </a:lnTo>
                  <a:lnTo>
                    <a:pt x="1230" y="903"/>
                  </a:lnTo>
                  <a:lnTo>
                    <a:pt x="1230" y="181"/>
                  </a:lnTo>
                  <a:lnTo>
                    <a:pt x="1215" y="110"/>
                  </a:lnTo>
                  <a:lnTo>
                    <a:pt x="1177" y="53"/>
                  </a:lnTo>
                  <a:lnTo>
                    <a:pt x="1119" y="14"/>
                  </a:lnTo>
                  <a:lnTo>
                    <a:pt x="1049" y="0"/>
                  </a:lnTo>
                  <a:close/>
                </a:path>
              </a:pathLst>
            </a:custGeom>
            <a:solidFill>
              <a:srgbClr val="CCFF99"/>
            </a:solidFill>
            <a:ln w="9525">
              <a:noFill/>
              <a:round/>
              <a:headEnd/>
              <a:tailEnd/>
            </a:ln>
          </p:spPr>
          <p:txBody>
            <a:bodyPr/>
            <a:lstStyle/>
            <a:p>
              <a:endParaRPr lang="tr-TR"/>
            </a:p>
          </p:txBody>
        </p:sp>
        <p:sp>
          <p:nvSpPr>
            <p:cNvPr id="27660" name="Freeform 33"/>
            <p:cNvSpPr>
              <a:spLocks/>
            </p:cNvSpPr>
            <p:nvPr/>
          </p:nvSpPr>
          <p:spPr bwMode="auto">
            <a:xfrm>
              <a:off x="1042" y="697"/>
              <a:ext cx="1230" cy="1084"/>
            </a:xfrm>
            <a:custGeom>
              <a:avLst/>
              <a:gdLst>
                <a:gd name="T0" fmla="*/ 180 w 1230"/>
                <a:gd name="T1" fmla="*/ 0 h 1084"/>
                <a:gd name="T2" fmla="*/ 110 w 1230"/>
                <a:gd name="T3" fmla="*/ 14 h 1084"/>
                <a:gd name="T4" fmla="*/ 52 w 1230"/>
                <a:gd name="T5" fmla="*/ 53 h 1084"/>
                <a:gd name="T6" fmla="*/ 14 w 1230"/>
                <a:gd name="T7" fmla="*/ 110 h 1084"/>
                <a:gd name="T8" fmla="*/ 0 w 1230"/>
                <a:gd name="T9" fmla="*/ 181 h 1084"/>
                <a:gd name="T10" fmla="*/ 0 w 1230"/>
                <a:gd name="T11" fmla="*/ 903 h 1084"/>
                <a:gd name="T12" fmla="*/ 14 w 1230"/>
                <a:gd name="T13" fmla="*/ 974 h 1084"/>
                <a:gd name="T14" fmla="*/ 52 w 1230"/>
                <a:gd name="T15" fmla="*/ 1031 h 1084"/>
                <a:gd name="T16" fmla="*/ 110 w 1230"/>
                <a:gd name="T17" fmla="*/ 1070 h 1084"/>
                <a:gd name="T18" fmla="*/ 180 w 1230"/>
                <a:gd name="T19" fmla="*/ 1084 h 1084"/>
                <a:gd name="T20" fmla="*/ 1049 w 1230"/>
                <a:gd name="T21" fmla="*/ 1084 h 1084"/>
                <a:gd name="T22" fmla="*/ 1119 w 1230"/>
                <a:gd name="T23" fmla="*/ 1070 h 1084"/>
                <a:gd name="T24" fmla="*/ 1177 w 1230"/>
                <a:gd name="T25" fmla="*/ 1031 h 1084"/>
                <a:gd name="T26" fmla="*/ 1215 w 1230"/>
                <a:gd name="T27" fmla="*/ 974 h 1084"/>
                <a:gd name="T28" fmla="*/ 1230 w 1230"/>
                <a:gd name="T29" fmla="*/ 903 h 1084"/>
                <a:gd name="T30" fmla="*/ 1230 w 1230"/>
                <a:gd name="T31" fmla="*/ 181 h 1084"/>
                <a:gd name="T32" fmla="*/ 1215 w 1230"/>
                <a:gd name="T33" fmla="*/ 110 h 1084"/>
                <a:gd name="T34" fmla="*/ 1177 w 1230"/>
                <a:gd name="T35" fmla="*/ 53 h 1084"/>
                <a:gd name="T36" fmla="*/ 1119 w 1230"/>
                <a:gd name="T37" fmla="*/ 14 h 1084"/>
                <a:gd name="T38" fmla="*/ 1049 w 1230"/>
                <a:gd name="T39" fmla="*/ 0 h 1084"/>
                <a:gd name="T40" fmla="*/ 180 w 1230"/>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84"/>
                <a:gd name="T65" fmla="*/ 1230 w 1230"/>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84">
                  <a:moveTo>
                    <a:pt x="180" y="0"/>
                  </a:moveTo>
                  <a:lnTo>
                    <a:pt x="110" y="14"/>
                  </a:lnTo>
                  <a:lnTo>
                    <a:pt x="52" y="53"/>
                  </a:lnTo>
                  <a:lnTo>
                    <a:pt x="14" y="110"/>
                  </a:lnTo>
                  <a:lnTo>
                    <a:pt x="0" y="181"/>
                  </a:lnTo>
                  <a:lnTo>
                    <a:pt x="0" y="903"/>
                  </a:lnTo>
                  <a:lnTo>
                    <a:pt x="14" y="974"/>
                  </a:lnTo>
                  <a:lnTo>
                    <a:pt x="52" y="1031"/>
                  </a:lnTo>
                  <a:lnTo>
                    <a:pt x="110" y="1070"/>
                  </a:lnTo>
                  <a:lnTo>
                    <a:pt x="180" y="1084"/>
                  </a:lnTo>
                  <a:lnTo>
                    <a:pt x="1049" y="1084"/>
                  </a:lnTo>
                  <a:lnTo>
                    <a:pt x="1119" y="1070"/>
                  </a:lnTo>
                  <a:lnTo>
                    <a:pt x="1177" y="1031"/>
                  </a:lnTo>
                  <a:lnTo>
                    <a:pt x="1215" y="974"/>
                  </a:lnTo>
                  <a:lnTo>
                    <a:pt x="1230" y="903"/>
                  </a:lnTo>
                  <a:lnTo>
                    <a:pt x="1230" y="181"/>
                  </a:lnTo>
                  <a:lnTo>
                    <a:pt x="1215" y="110"/>
                  </a:lnTo>
                  <a:lnTo>
                    <a:pt x="1177" y="53"/>
                  </a:lnTo>
                  <a:lnTo>
                    <a:pt x="1119" y="14"/>
                  </a:lnTo>
                  <a:lnTo>
                    <a:pt x="1049" y="0"/>
                  </a:lnTo>
                  <a:lnTo>
                    <a:pt x="180" y="0"/>
                  </a:lnTo>
                  <a:close/>
                </a:path>
              </a:pathLst>
            </a:custGeom>
            <a:noFill/>
            <a:ln w="9525">
              <a:solidFill>
                <a:srgbClr val="000000"/>
              </a:solidFill>
              <a:round/>
              <a:headEnd/>
              <a:tailEnd/>
            </a:ln>
          </p:spPr>
          <p:txBody>
            <a:bodyPr/>
            <a:lstStyle/>
            <a:p>
              <a:endParaRPr lang="tr-TR"/>
            </a:p>
          </p:txBody>
        </p:sp>
        <p:sp>
          <p:nvSpPr>
            <p:cNvPr id="27661" name="Freeform 32"/>
            <p:cNvSpPr>
              <a:spLocks/>
            </p:cNvSpPr>
            <p:nvPr/>
          </p:nvSpPr>
          <p:spPr bwMode="auto">
            <a:xfrm>
              <a:off x="2374" y="682"/>
              <a:ext cx="1080" cy="1099"/>
            </a:xfrm>
            <a:custGeom>
              <a:avLst/>
              <a:gdLst>
                <a:gd name="T0" fmla="*/ 900 w 1080"/>
                <a:gd name="T1" fmla="*/ 0 h 1099"/>
                <a:gd name="T2" fmla="*/ 180 w 1080"/>
                <a:gd name="T3" fmla="*/ 0 h 1099"/>
                <a:gd name="T4" fmla="*/ 110 w 1080"/>
                <a:gd name="T5" fmla="*/ 14 h 1099"/>
                <a:gd name="T6" fmla="*/ 53 w 1080"/>
                <a:gd name="T7" fmla="*/ 53 h 1099"/>
                <a:gd name="T8" fmla="*/ 15 w 1080"/>
                <a:gd name="T9" fmla="*/ 110 h 1099"/>
                <a:gd name="T10" fmla="*/ 0 w 1080"/>
                <a:gd name="T11" fmla="*/ 180 h 1099"/>
                <a:gd name="T12" fmla="*/ 0 w 1080"/>
                <a:gd name="T13" fmla="*/ 919 h 1099"/>
                <a:gd name="T14" fmla="*/ 15 w 1080"/>
                <a:gd name="T15" fmla="*/ 989 h 1099"/>
                <a:gd name="T16" fmla="*/ 53 w 1080"/>
                <a:gd name="T17" fmla="*/ 1046 h 1099"/>
                <a:gd name="T18" fmla="*/ 110 w 1080"/>
                <a:gd name="T19" fmla="*/ 1085 h 1099"/>
                <a:gd name="T20" fmla="*/ 180 w 1080"/>
                <a:gd name="T21" fmla="*/ 1099 h 1099"/>
                <a:gd name="T22" fmla="*/ 900 w 1080"/>
                <a:gd name="T23" fmla="*/ 1099 h 1099"/>
                <a:gd name="T24" fmla="*/ 971 w 1080"/>
                <a:gd name="T25" fmla="*/ 1085 h 1099"/>
                <a:gd name="T26" fmla="*/ 1028 w 1080"/>
                <a:gd name="T27" fmla="*/ 1046 h 1099"/>
                <a:gd name="T28" fmla="*/ 1066 w 1080"/>
                <a:gd name="T29" fmla="*/ 989 h 1099"/>
                <a:gd name="T30" fmla="*/ 1080 w 1080"/>
                <a:gd name="T31" fmla="*/ 919 h 1099"/>
                <a:gd name="T32" fmla="*/ 1080 w 1080"/>
                <a:gd name="T33" fmla="*/ 180 h 1099"/>
                <a:gd name="T34" fmla="*/ 1066 w 1080"/>
                <a:gd name="T35" fmla="*/ 110 h 1099"/>
                <a:gd name="T36" fmla="*/ 1028 w 1080"/>
                <a:gd name="T37" fmla="*/ 53 h 1099"/>
                <a:gd name="T38" fmla="*/ 971 w 1080"/>
                <a:gd name="T39" fmla="*/ 14 h 1099"/>
                <a:gd name="T40" fmla="*/ 900 w 1080"/>
                <a:gd name="T41" fmla="*/ 0 h 10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99"/>
                <a:gd name="T65" fmla="*/ 1080 w 1080"/>
                <a:gd name="T66" fmla="*/ 1099 h 10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99">
                  <a:moveTo>
                    <a:pt x="900" y="0"/>
                  </a:moveTo>
                  <a:lnTo>
                    <a:pt x="180" y="0"/>
                  </a:lnTo>
                  <a:lnTo>
                    <a:pt x="110" y="14"/>
                  </a:lnTo>
                  <a:lnTo>
                    <a:pt x="53" y="53"/>
                  </a:lnTo>
                  <a:lnTo>
                    <a:pt x="15" y="110"/>
                  </a:lnTo>
                  <a:lnTo>
                    <a:pt x="0" y="180"/>
                  </a:lnTo>
                  <a:lnTo>
                    <a:pt x="0" y="919"/>
                  </a:lnTo>
                  <a:lnTo>
                    <a:pt x="15" y="989"/>
                  </a:lnTo>
                  <a:lnTo>
                    <a:pt x="53" y="1046"/>
                  </a:lnTo>
                  <a:lnTo>
                    <a:pt x="110" y="1085"/>
                  </a:lnTo>
                  <a:lnTo>
                    <a:pt x="180" y="1099"/>
                  </a:lnTo>
                  <a:lnTo>
                    <a:pt x="900" y="1099"/>
                  </a:lnTo>
                  <a:lnTo>
                    <a:pt x="971" y="1085"/>
                  </a:lnTo>
                  <a:lnTo>
                    <a:pt x="1028" y="1046"/>
                  </a:lnTo>
                  <a:lnTo>
                    <a:pt x="1066" y="989"/>
                  </a:lnTo>
                  <a:lnTo>
                    <a:pt x="1080" y="919"/>
                  </a:lnTo>
                  <a:lnTo>
                    <a:pt x="1080" y="180"/>
                  </a:lnTo>
                  <a:lnTo>
                    <a:pt x="1066" y="110"/>
                  </a:lnTo>
                  <a:lnTo>
                    <a:pt x="1028" y="53"/>
                  </a:lnTo>
                  <a:lnTo>
                    <a:pt x="971" y="14"/>
                  </a:lnTo>
                  <a:lnTo>
                    <a:pt x="900" y="0"/>
                  </a:lnTo>
                  <a:close/>
                </a:path>
              </a:pathLst>
            </a:custGeom>
            <a:solidFill>
              <a:srgbClr val="FF99CC"/>
            </a:solidFill>
            <a:ln w="9525">
              <a:noFill/>
              <a:round/>
              <a:headEnd/>
              <a:tailEnd/>
            </a:ln>
          </p:spPr>
          <p:txBody>
            <a:bodyPr/>
            <a:lstStyle/>
            <a:p>
              <a:endParaRPr lang="tr-TR"/>
            </a:p>
          </p:txBody>
        </p:sp>
        <p:sp>
          <p:nvSpPr>
            <p:cNvPr id="27662" name="Freeform 31"/>
            <p:cNvSpPr>
              <a:spLocks/>
            </p:cNvSpPr>
            <p:nvPr/>
          </p:nvSpPr>
          <p:spPr bwMode="auto">
            <a:xfrm>
              <a:off x="2374" y="682"/>
              <a:ext cx="1080" cy="1099"/>
            </a:xfrm>
            <a:custGeom>
              <a:avLst/>
              <a:gdLst>
                <a:gd name="T0" fmla="*/ 180 w 1080"/>
                <a:gd name="T1" fmla="*/ 0 h 1099"/>
                <a:gd name="T2" fmla="*/ 110 w 1080"/>
                <a:gd name="T3" fmla="*/ 14 h 1099"/>
                <a:gd name="T4" fmla="*/ 53 w 1080"/>
                <a:gd name="T5" fmla="*/ 53 h 1099"/>
                <a:gd name="T6" fmla="*/ 15 w 1080"/>
                <a:gd name="T7" fmla="*/ 110 h 1099"/>
                <a:gd name="T8" fmla="*/ 0 w 1080"/>
                <a:gd name="T9" fmla="*/ 180 h 1099"/>
                <a:gd name="T10" fmla="*/ 0 w 1080"/>
                <a:gd name="T11" fmla="*/ 919 h 1099"/>
                <a:gd name="T12" fmla="*/ 15 w 1080"/>
                <a:gd name="T13" fmla="*/ 989 h 1099"/>
                <a:gd name="T14" fmla="*/ 53 w 1080"/>
                <a:gd name="T15" fmla="*/ 1046 h 1099"/>
                <a:gd name="T16" fmla="*/ 110 w 1080"/>
                <a:gd name="T17" fmla="*/ 1085 h 1099"/>
                <a:gd name="T18" fmla="*/ 180 w 1080"/>
                <a:gd name="T19" fmla="*/ 1099 h 1099"/>
                <a:gd name="T20" fmla="*/ 900 w 1080"/>
                <a:gd name="T21" fmla="*/ 1099 h 1099"/>
                <a:gd name="T22" fmla="*/ 971 w 1080"/>
                <a:gd name="T23" fmla="*/ 1085 h 1099"/>
                <a:gd name="T24" fmla="*/ 1028 w 1080"/>
                <a:gd name="T25" fmla="*/ 1046 h 1099"/>
                <a:gd name="T26" fmla="*/ 1066 w 1080"/>
                <a:gd name="T27" fmla="*/ 989 h 1099"/>
                <a:gd name="T28" fmla="*/ 1080 w 1080"/>
                <a:gd name="T29" fmla="*/ 919 h 1099"/>
                <a:gd name="T30" fmla="*/ 1080 w 1080"/>
                <a:gd name="T31" fmla="*/ 180 h 1099"/>
                <a:gd name="T32" fmla="*/ 1066 w 1080"/>
                <a:gd name="T33" fmla="*/ 110 h 1099"/>
                <a:gd name="T34" fmla="*/ 1028 w 1080"/>
                <a:gd name="T35" fmla="*/ 53 h 1099"/>
                <a:gd name="T36" fmla="*/ 971 w 1080"/>
                <a:gd name="T37" fmla="*/ 14 h 1099"/>
                <a:gd name="T38" fmla="*/ 900 w 1080"/>
                <a:gd name="T39" fmla="*/ 0 h 1099"/>
                <a:gd name="T40" fmla="*/ 180 w 1080"/>
                <a:gd name="T41" fmla="*/ 0 h 10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99"/>
                <a:gd name="T65" fmla="*/ 1080 w 1080"/>
                <a:gd name="T66" fmla="*/ 1099 h 10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99">
                  <a:moveTo>
                    <a:pt x="180" y="0"/>
                  </a:moveTo>
                  <a:lnTo>
                    <a:pt x="110" y="14"/>
                  </a:lnTo>
                  <a:lnTo>
                    <a:pt x="53" y="53"/>
                  </a:lnTo>
                  <a:lnTo>
                    <a:pt x="15" y="110"/>
                  </a:lnTo>
                  <a:lnTo>
                    <a:pt x="0" y="180"/>
                  </a:lnTo>
                  <a:lnTo>
                    <a:pt x="0" y="919"/>
                  </a:lnTo>
                  <a:lnTo>
                    <a:pt x="15" y="989"/>
                  </a:lnTo>
                  <a:lnTo>
                    <a:pt x="53" y="1046"/>
                  </a:lnTo>
                  <a:lnTo>
                    <a:pt x="110" y="1085"/>
                  </a:lnTo>
                  <a:lnTo>
                    <a:pt x="180" y="1099"/>
                  </a:lnTo>
                  <a:lnTo>
                    <a:pt x="900" y="1099"/>
                  </a:lnTo>
                  <a:lnTo>
                    <a:pt x="971" y="1085"/>
                  </a:lnTo>
                  <a:lnTo>
                    <a:pt x="1028" y="1046"/>
                  </a:lnTo>
                  <a:lnTo>
                    <a:pt x="1066" y="989"/>
                  </a:lnTo>
                  <a:lnTo>
                    <a:pt x="1080" y="919"/>
                  </a:lnTo>
                  <a:lnTo>
                    <a:pt x="1080" y="180"/>
                  </a:lnTo>
                  <a:lnTo>
                    <a:pt x="1066" y="110"/>
                  </a:lnTo>
                  <a:lnTo>
                    <a:pt x="1028" y="53"/>
                  </a:lnTo>
                  <a:lnTo>
                    <a:pt x="971" y="14"/>
                  </a:lnTo>
                  <a:lnTo>
                    <a:pt x="900" y="0"/>
                  </a:lnTo>
                  <a:lnTo>
                    <a:pt x="180" y="0"/>
                  </a:lnTo>
                  <a:close/>
                </a:path>
              </a:pathLst>
            </a:custGeom>
            <a:noFill/>
            <a:ln w="9525">
              <a:solidFill>
                <a:srgbClr val="000000"/>
              </a:solidFill>
              <a:round/>
              <a:headEnd/>
              <a:tailEnd/>
            </a:ln>
          </p:spPr>
          <p:txBody>
            <a:bodyPr/>
            <a:lstStyle/>
            <a:p>
              <a:endParaRPr lang="tr-TR"/>
            </a:p>
          </p:txBody>
        </p:sp>
        <p:sp>
          <p:nvSpPr>
            <p:cNvPr id="27663" name="Text Box 30"/>
            <p:cNvSpPr txBox="1">
              <a:spLocks noChangeArrowheads="1"/>
            </p:cNvSpPr>
            <p:nvPr/>
          </p:nvSpPr>
          <p:spPr bwMode="auto">
            <a:xfrm>
              <a:off x="61" y="1137"/>
              <a:ext cx="827"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İklim</a:t>
              </a:r>
              <a:endParaRPr lang="tr-TR" sz="3200"/>
            </a:p>
          </p:txBody>
        </p:sp>
        <p:sp>
          <p:nvSpPr>
            <p:cNvPr id="27664" name="Text Box 29"/>
            <p:cNvSpPr txBox="1">
              <a:spLocks noChangeArrowheads="1"/>
            </p:cNvSpPr>
            <p:nvPr/>
          </p:nvSpPr>
          <p:spPr bwMode="auto">
            <a:xfrm>
              <a:off x="1103" y="827"/>
              <a:ext cx="1164" cy="588"/>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Yeryüzü</a:t>
              </a:r>
              <a:endParaRPr lang="tr-TR" sz="3200"/>
            </a:p>
            <a:p>
              <a:pPr eaLnBrk="0" hangingPunct="0"/>
              <a:r>
                <a:rPr lang="tr-TR" sz="3200">
                  <a:solidFill>
                    <a:srgbClr val="FF0000"/>
                  </a:solidFill>
                  <a:cs typeface="Times New Roman" pitchFamily="18" charset="0"/>
                </a:rPr>
                <a:t>Şekilleri</a:t>
              </a:r>
              <a:endParaRPr lang="tr-TR" sz="3200"/>
            </a:p>
          </p:txBody>
        </p:sp>
        <p:sp>
          <p:nvSpPr>
            <p:cNvPr id="27665" name="Text Box 28"/>
            <p:cNvSpPr txBox="1">
              <a:spLocks noChangeArrowheads="1"/>
            </p:cNvSpPr>
            <p:nvPr/>
          </p:nvSpPr>
          <p:spPr bwMode="auto">
            <a:xfrm>
              <a:off x="2420" y="805"/>
              <a:ext cx="980" cy="588"/>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Bitki</a:t>
              </a:r>
              <a:endParaRPr lang="tr-TR" sz="3200"/>
            </a:p>
            <a:p>
              <a:pPr eaLnBrk="0" hangingPunct="0"/>
              <a:r>
                <a:rPr lang="tr-TR" sz="3200">
                  <a:solidFill>
                    <a:srgbClr val="FF0000"/>
                  </a:solidFill>
                  <a:cs typeface="Times New Roman" pitchFamily="18" charset="0"/>
                </a:rPr>
                <a:t>Örtüsü</a:t>
              </a:r>
              <a:endParaRPr lang="tr-TR" sz="3200"/>
            </a:p>
          </p:txBody>
        </p:sp>
      </p:grpSp>
      <p:sp>
        <p:nvSpPr>
          <p:cNvPr id="27650" name="Rectangle 4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27651" name="Rectangle 46"/>
          <p:cNvSpPr>
            <a:spLocks noChangeArrowheads="1"/>
          </p:cNvSpPr>
          <p:nvPr/>
        </p:nvSpPr>
        <p:spPr bwMode="auto">
          <a:xfrm>
            <a:off x="250825" y="73025"/>
            <a:ext cx="8713788" cy="2554288"/>
          </a:xfrm>
          <a:prstGeom prst="rect">
            <a:avLst/>
          </a:prstGeom>
          <a:noFill/>
          <a:ln w="9525">
            <a:noFill/>
            <a:miter lim="800000"/>
            <a:headEnd/>
            <a:tailEnd/>
          </a:ln>
        </p:spPr>
        <p:txBody>
          <a:bodyPr anchor="ctr">
            <a:spAutoFit/>
          </a:bodyPr>
          <a:lstStyle/>
          <a:p>
            <a:pPr algn="ctr">
              <a:tabLst>
                <a:tab pos="4378325" algn="l"/>
              </a:tabLst>
            </a:pPr>
            <a:r>
              <a:rPr lang="tr-TR" sz="3200"/>
              <a:t/>
            </a:r>
            <a:br>
              <a:rPr lang="tr-TR" sz="3200"/>
            </a:br>
            <a:r>
              <a:rPr lang="tr-TR" sz="3200">
                <a:solidFill>
                  <a:srgbClr val="FF0000"/>
                </a:solidFill>
              </a:rPr>
              <a:t>NÜFUSUN DAĞILIŞINI ETKİLEYEN FAKTÖRLER</a:t>
            </a:r>
            <a:endParaRPr lang="tr-TR" sz="3200"/>
          </a:p>
          <a:p>
            <a:pPr eaLnBrk="0" hangingPunct="0">
              <a:tabLst>
                <a:tab pos="4378325" algn="l"/>
              </a:tabLst>
            </a:pPr>
            <a:endParaRPr lang="tr-TR" sz="3200" b="1">
              <a:solidFill>
                <a:srgbClr val="6F2F9F"/>
              </a:solidFill>
              <a:cs typeface="Times New Roman" pitchFamily="18" charset="0"/>
            </a:endParaRPr>
          </a:p>
          <a:p>
            <a:pPr eaLnBrk="0" hangingPunct="0">
              <a:tabLst>
                <a:tab pos="4378325" algn="l"/>
              </a:tabLst>
            </a:pPr>
            <a:r>
              <a:rPr lang="tr-TR" sz="3200" b="1">
                <a:solidFill>
                  <a:srgbClr val="6F2F9F"/>
                </a:solidFill>
                <a:cs typeface="Times New Roman" pitchFamily="18" charset="0"/>
              </a:rPr>
              <a:t>Doğal Faktörler	</a:t>
            </a:r>
            <a:endParaRPr lang="tr-TR" sz="3200"/>
          </a:p>
        </p:txBody>
      </p:sp>
      <p:sp>
        <p:nvSpPr>
          <p:cNvPr id="27652" name="Rectangle 50"/>
          <p:cNvSpPr>
            <a:spLocks noChangeArrowheads="1"/>
          </p:cNvSpPr>
          <p:nvPr/>
        </p:nvSpPr>
        <p:spPr bwMode="auto">
          <a:xfrm>
            <a:off x="0" y="1593850"/>
            <a:ext cx="9144000" cy="0"/>
          </a:xfrm>
          <a:prstGeom prst="rect">
            <a:avLst/>
          </a:prstGeom>
          <a:noFill/>
          <a:ln w="9525">
            <a:noFill/>
            <a:miter lim="800000"/>
            <a:headEnd/>
            <a:tailEnd/>
          </a:ln>
        </p:spPr>
        <p:txBody>
          <a:bodyPr wrap="none" anchor="ctr">
            <a:spAutoFit/>
          </a:bodyPr>
          <a:lstStyle/>
          <a:p>
            <a:endParaRPr lang="tr-TR" sz="1000">
              <a:cs typeface="Times New Roman" pitchFamily="18" charset="0"/>
            </a:endParaRPr>
          </a:p>
          <a:p>
            <a:pPr eaLnBrk="0" hangingPunct="0"/>
            <a:r>
              <a:rPr lang="tr-TR" sz="1000">
                <a:cs typeface="Times New Roman" pitchFamily="18" charset="0"/>
              </a:rPr>
              <a:t>	</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1"/>
          <p:cNvGrpSpPr>
            <a:grpSpLocks/>
          </p:cNvGrpSpPr>
          <p:nvPr/>
        </p:nvGrpSpPr>
        <p:grpSpPr bwMode="auto">
          <a:xfrm>
            <a:off x="468313" y="1241425"/>
            <a:ext cx="8424862" cy="4065588"/>
            <a:chOff x="0" y="20"/>
            <a:chExt cx="6615" cy="1824"/>
          </a:xfrm>
        </p:grpSpPr>
        <p:sp>
          <p:nvSpPr>
            <p:cNvPr id="29699" name="AutoShape 26"/>
            <p:cNvSpPr>
              <a:spLocks/>
            </p:cNvSpPr>
            <p:nvPr/>
          </p:nvSpPr>
          <p:spPr bwMode="auto">
            <a:xfrm>
              <a:off x="543" y="40"/>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9700" name="Freeform 25"/>
            <p:cNvSpPr>
              <a:spLocks/>
            </p:cNvSpPr>
            <p:nvPr/>
          </p:nvSpPr>
          <p:spPr bwMode="auto">
            <a:xfrm>
              <a:off x="7" y="730"/>
              <a:ext cx="1068" cy="1114"/>
            </a:xfrm>
            <a:custGeom>
              <a:avLst/>
              <a:gdLst>
                <a:gd name="T0" fmla="*/ 890 w 1068"/>
                <a:gd name="T1" fmla="*/ 0 h 1114"/>
                <a:gd name="T2" fmla="*/ 178 w 1068"/>
                <a:gd name="T3" fmla="*/ 0 h 1114"/>
                <a:gd name="T4" fmla="*/ 108 w 1068"/>
                <a:gd name="T5" fmla="*/ 14 h 1114"/>
                <a:gd name="T6" fmla="*/ 52 w 1068"/>
                <a:gd name="T7" fmla="*/ 52 h 1114"/>
                <a:gd name="T8" fmla="*/ 14 w 1068"/>
                <a:gd name="T9" fmla="*/ 109 h 1114"/>
                <a:gd name="T10" fmla="*/ 0 w 1068"/>
                <a:gd name="T11" fmla="*/ 178 h 1114"/>
                <a:gd name="T12" fmla="*/ 0 w 1068"/>
                <a:gd name="T13" fmla="*/ 936 h 1114"/>
                <a:gd name="T14" fmla="*/ 14 w 1068"/>
                <a:gd name="T15" fmla="*/ 1005 h 1114"/>
                <a:gd name="T16" fmla="*/ 52 w 1068"/>
                <a:gd name="T17" fmla="*/ 1062 h 1114"/>
                <a:gd name="T18" fmla="*/ 108 w 1068"/>
                <a:gd name="T19" fmla="*/ 1100 h 1114"/>
                <a:gd name="T20" fmla="*/ 178 w 1068"/>
                <a:gd name="T21" fmla="*/ 1114 h 1114"/>
                <a:gd name="T22" fmla="*/ 890 w 1068"/>
                <a:gd name="T23" fmla="*/ 1114 h 1114"/>
                <a:gd name="T24" fmla="*/ 959 w 1068"/>
                <a:gd name="T25" fmla="*/ 1100 h 1114"/>
                <a:gd name="T26" fmla="*/ 1015 w 1068"/>
                <a:gd name="T27" fmla="*/ 1062 h 1114"/>
                <a:gd name="T28" fmla="*/ 1053 w 1068"/>
                <a:gd name="T29" fmla="*/ 1005 h 1114"/>
                <a:gd name="T30" fmla="*/ 1068 w 1068"/>
                <a:gd name="T31" fmla="*/ 936 h 1114"/>
                <a:gd name="T32" fmla="*/ 1068 w 1068"/>
                <a:gd name="T33" fmla="*/ 178 h 1114"/>
                <a:gd name="T34" fmla="*/ 1053 w 1068"/>
                <a:gd name="T35" fmla="*/ 109 h 1114"/>
                <a:gd name="T36" fmla="*/ 1015 w 1068"/>
                <a:gd name="T37" fmla="*/ 52 h 1114"/>
                <a:gd name="T38" fmla="*/ 959 w 1068"/>
                <a:gd name="T39" fmla="*/ 14 h 1114"/>
                <a:gd name="T40" fmla="*/ 890 w 1068"/>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8"/>
                <a:gd name="T64" fmla="*/ 0 h 1114"/>
                <a:gd name="T65" fmla="*/ 1068 w 1068"/>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8" h="1114">
                  <a:moveTo>
                    <a:pt x="890" y="0"/>
                  </a:moveTo>
                  <a:lnTo>
                    <a:pt x="178" y="0"/>
                  </a:lnTo>
                  <a:lnTo>
                    <a:pt x="108" y="14"/>
                  </a:lnTo>
                  <a:lnTo>
                    <a:pt x="52" y="52"/>
                  </a:lnTo>
                  <a:lnTo>
                    <a:pt x="14" y="109"/>
                  </a:lnTo>
                  <a:lnTo>
                    <a:pt x="0" y="178"/>
                  </a:lnTo>
                  <a:lnTo>
                    <a:pt x="0" y="936"/>
                  </a:lnTo>
                  <a:lnTo>
                    <a:pt x="14" y="1005"/>
                  </a:lnTo>
                  <a:lnTo>
                    <a:pt x="52" y="1062"/>
                  </a:lnTo>
                  <a:lnTo>
                    <a:pt x="108" y="1100"/>
                  </a:lnTo>
                  <a:lnTo>
                    <a:pt x="178" y="1114"/>
                  </a:lnTo>
                  <a:lnTo>
                    <a:pt x="890" y="1114"/>
                  </a:lnTo>
                  <a:lnTo>
                    <a:pt x="959" y="1100"/>
                  </a:lnTo>
                  <a:lnTo>
                    <a:pt x="1015" y="1062"/>
                  </a:lnTo>
                  <a:lnTo>
                    <a:pt x="1053" y="1005"/>
                  </a:lnTo>
                  <a:lnTo>
                    <a:pt x="1068" y="936"/>
                  </a:lnTo>
                  <a:lnTo>
                    <a:pt x="1068" y="178"/>
                  </a:lnTo>
                  <a:lnTo>
                    <a:pt x="1053" y="109"/>
                  </a:lnTo>
                  <a:lnTo>
                    <a:pt x="1015" y="52"/>
                  </a:lnTo>
                  <a:lnTo>
                    <a:pt x="959" y="14"/>
                  </a:lnTo>
                  <a:lnTo>
                    <a:pt x="890" y="0"/>
                  </a:lnTo>
                  <a:close/>
                </a:path>
              </a:pathLst>
            </a:custGeom>
            <a:solidFill>
              <a:srgbClr val="CCEBFF"/>
            </a:solidFill>
            <a:ln w="9525">
              <a:noFill/>
              <a:round/>
              <a:headEnd/>
              <a:tailEnd/>
            </a:ln>
          </p:spPr>
          <p:txBody>
            <a:bodyPr/>
            <a:lstStyle/>
            <a:p>
              <a:endParaRPr lang="tr-TR"/>
            </a:p>
          </p:txBody>
        </p:sp>
        <p:sp>
          <p:nvSpPr>
            <p:cNvPr id="29701" name="Freeform 24"/>
            <p:cNvSpPr>
              <a:spLocks/>
            </p:cNvSpPr>
            <p:nvPr/>
          </p:nvSpPr>
          <p:spPr bwMode="auto">
            <a:xfrm>
              <a:off x="7" y="730"/>
              <a:ext cx="1068" cy="1114"/>
            </a:xfrm>
            <a:custGeom>
              <a:avLst/>
              <a:gdLst>
                <a:gd name="T0" fmla="*/ 178 w 1068"/>
                <a:gd name="T1" fmla="*/ 0 h 1114"/>
                <a:gd name="T2" fmla="*/ 108 w 1068"/>
                <a:gd name="T3" fmla="*/ 14 h 1114"/>
                <a:gd name="T4" fmla="*/ 52 w 1068"/>
                <a:gd name="T5" fmla="*/ 52 h 1114"/>
                <a:gd name="T6" fmla="*/ 14 w 1068"/>
                <a:gd name="T7" fmla="*/ 109 h 1114"/>
                <a:gd name="T8" fmla="*/ 0 w 1068"/>
                <a:gd name="T9" fmla="*/ 178 h 1114"/>
                <a:gd name="T10" fmla="*/ 0 w 1068"/>
                <a:gd name="T11" fmla="*/ 936 h 1114"/>
                <a:gd name="T12" fmla="*/ 14 w 1068"/>
                <a:gd name="T13" fmla="*/ 1005 h 1114"/>
                <a:gd name="T14" fmla="*/ 52 w 1068"/>
                <a:gd name="T15" fmla="*/ 1062 h 1114"/>
                <a:gd name="T16" fmla="*/ 108 w 1068"/>
                <a:gd name="T17" fmla="*/ 1100 h 1114"/>
                <a:gd name="T18" fmla="*/ 178 w 1068"/>
                <a:gd name="T19" fmla="*/ 1114 h 1114"/>
                <a:gd name="T20" fmla="*/ 890 w 1068"/>
                <a:gd name="T21" fmla="*/ 1114 h 1114"/>
                <a:gd name="T22" fmla="*/ 959 w 1068"/>
                <a:gd name="T23" fmla="*/ 1100 h 1114"/>
                <a:gd name="T24" fmla="*/ 1015 w 1068"/>
                <a:gd name="T25" fmla="*/ 1062 h 1114"/>
                <a:gd name="T26" fmla="*/ 1053 w 1068"/>
                <a:gd name="T27" fmla="*/ 1005 h 1114"/>
                <a:gd name="T28" fmla="*/ 1068 w 1068"/>
                <a:gd name="T29" fmla="*/ 936 h 1114"/>
                <a:gd name="T30" fmla="*/ 1068 w 1068"/>
                <a:gd name="T31" fmla="*/ 178 h 1114"/>
                <a:gd name="T32" fmla="*/ 1053 w 1068"/>
                <a:gd name="T33" fmla="*/ 109 h 1114"/>
                <a:gd name="T34" fmla="*/ 1015 w 1068"/>
                <a:gd name="T35" fmla="*/ 52 h 1114"/>
                <a:gd name="T36" fmla="*/ 959 w 1068"/>
                <a:gd name="T37" fmla="*/ 14 h 1114"/>
                <a:gd name="T38" fmla="*/ 890 w 1068"/>
                <a:gd name="T39" fmla="*/ 0 h 1114"/>
                <a:gd name="T40" fmla="*/ 178 w 1068"/>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8"/>
                <a:gd name="T64" fmla="*/ 0 h 1114"/>
                <a:gd name="T65" fmla="*/ 1068 w 1068"/>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8" h="1114">
                  <a:moveTo>
                    <a:pt x="178" y="0"/>
                  </a:moveTo>
                  <a:lnTo>
                    <a:pt x="108" y="14"/>
                  </a:lnTo>
                  <a:lnTo>
                    <a:pt x="52" y="52"/>
                  </a:lnTo>
                  <a:lnTo>
                    <a:pt x="14" y="109"/>
                  </a:lnTo>
                  <a:lnTo>
                    <a:pt x="0" y="178"/>
                  </a:lnTo>
                  <a:lnTo>
                    <a:pt x="0" y="936"/>
                  </a:lnTo>
                  <a:lnTo>
                    <a:pt x="14" y="1005"/>
                  </a:lnTo>
                  <a:lnTo>
                    <a:pt x="52" y="1062"/>
                  </a:lnTo>
                  <a:lnTo>
                    <a:pt x="108" y="1100"/>
                  </a:lnTo>
                  <a:lnTo>
                    <a:pt x="178" y="1114"/>
                  </a:lnTo>
                  <a:lnTo>
                    <a:pt x="890" y="1114"/>
                  </a:lnTo>
                  <a:lnTo>
                    <a:pt x="959" y="1100"/>
                  </a:lnTo>
                  <a:lnTo>
                    <a:pt x="1015" y="1062"/>
                  </a:lnTo>
                  <a:lnTo>
                    <a:pt x="1053" y="1005"/>
                  </a:lnTo>
                  <a:lnTo>
                    <a:pt x="1068" y="936"/>
                  </a:lnTo>
                  <a:lnTo>
                    <a:pt x="1068" y="178"/>
                  </a:lnTo>
                  <a:lnTo>
                    <a:pt x="1053" y="109"/>
                  </a:lnTo>
                  <a:lnTo>
                    <a:pt x="1015" y="52"/>
                  </a:lnTo>
                  <a:lnTo>
                    <a:pt x="959" y="14"/>
                  </a:lnTo>
                  <a:lnTo>
                    <a:pt x="890" y="0"/>
                  </a:lnTo>
                  <a:lnTo>
                    <a:pt x="178" y="0"/>
                  </a:lnTo>
                  <a:close/>
                </a:path>
              </a:pathLst>
            </a:custGeom>
            <a:noFill/>
            <a:ln w="9525">
              <a:solidFill>
                <a:srgbClr val="000000"/>
              </a:solidFill>
              <a:round/>
              <a:headEnd/>
              <a:tailEnd/>
            </a:ln>
          </p:spPr>
          <p:txBody>
            <a:bodyPr/>
            <a:lstStyle/>
            <a:p>
              <a:endParaRPr lang="tr-TR"/>
            </a:p>
          </p:txBody>
        </p:sp>
        <p:sp>
          <p:nvSpPr>
            <p:cNvPr id="29702" name="AutoShape 23"/>
            <p:cNvSpPr>
              <a:spLocks/>
            </p:cNvSpPr>
            <p:nvPr/>
          </p:nvSpPr>
          <p:spPr bwMode="auto">
            <a:xfrm>
              <a:off x="1546" y="52"/>
              <a:ext cx="120" cy="630"/>
            </a:xfrm>
            <a:custGeom>
              <a:avLst/>
              <a:gdLst>
                <a:gd name="T0" fmla="*/ 40 w 120"/>
                <a:gd name="T1" fmla="*/ 510 h 630"/>
                <a:gd name="T2" fmla="*/ 0 w 120"/>
                <a:gd name="T3" fmla="*/ 510 h 630"/>
                <a:gd name="T4" fmla="*/ 61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1"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9703" name="Freeform 22"/>
            <p:cNvSpPr>
              <a:spLocks/>
            </p:cNvSpPr>
            <p:nvPr/>
          </p:nvSpPr>
          <p:spPr bwMode="auto">
            <a:xfrm>
              <a:off x="1080" y="730"/>
              <a:ext cx="1037" cy="1114"/>
            </a:xfrm>
            <a:custGeom>
              <a:avLst/>
              <a:gdLst>
                <a:gd name="T0" fmla="*/ 864 w 1037"/>
                <a:gd name="T1" fmla="*/ 0 h 1114"/>
                <a:gd name="T2" fmla="*/ 172 w 1037"/>
                <a:gd name="T3" fmla="*/ 0 h 1114"/>
                <a:gd name="T4" fmla="*/ 105 w 1037"/>
                <a:gd name="T5" fmla="*/ 14 h 1114"/>
                <a:gd name="T6" fmla="*/ 50 w 1037"/>
                <a:gd name="T7" fmla="*/ 51 h 1114"/>
                <a:gd name="T8" fmla="*/ 13 w 1037"/>
                <a:gd name="T9" fmla="*/ 106 h 1114"/>
                <a:gd name="T10" fmla="*/ 0 w 1037"/>
                <a:gd name="T11" fmla="*/ 173 h 1114"/>
                <a:gd name="T12" fmla="*/ 0 w 1037"/>
                <a:gd name="T13" fmla="*/ 941 h 1114"/>
                <a:gd name="T14" fmla="*/ 13 w 1037"/>
                <a:gd name="T15" fmla="*/ 1008 h 1114"/>
                <a:gd name="T16" fmla="*/ 50 w 1037"/>
                <a:gd name="T17" fmla="*/ 1063 h 1114"/>
                <a:gd name="T18" fmla="*/ 105 w 1037"/>
                <a:gd name="T19" fmla="*/ 1100 h 1114"/>
                <a:gd name="T20" fmla="*/ 172 w 1037"/>
                <a:gd name="T21" fmla="*/ 1114 h 1114"/>
                <a:gd name="T22" fmla="*/ 864 w 1037"/>
                <a:gd name="T23" fmla="*/ 1114 h 1114"/>
                <a:gd name="T24" fmla="*/ 931 w 1037"/>
                <a:gd name="T25" fmla="*/ 1100 h 1114"/>
                <a:gd name="T26" fmla="*/ 986 w 1037"/>
                <a:gd name="T27" fmla="*/ 1063 h 1114"/>
                <a:gd name="T28" fmla="*/ 1023 w 1037"/>
                <a:gd name="T29" fmla="*/ 1008 h 1114"/>
                <a:gd name="T30" fmla="*/ 1037 w 1037"/>
                <a:gd name="T31" fmla="*/ 941 h 1114"/>
                <a:gd name="T32" fmla="*/ 1037 w 1037"/>
                <a:gd name="T33" fmla="*/ 173 h 1114"/>
                <a:gd name="T34" fmla="*/ 1023 w 1037"/>
                <a:gd name="T35" fmla="*/ 106 h 1114"/>
                <a:gd name="T36" fmla="*/ 986 w 1037"/>
                <a:gd name="T37" fmla="*/ 51 h 1114"/>
                <a:gd name="T38" fmla="*/ 931 w 1037"/>
                <a:gd name="T39" fmla="*/ 14 h 1114"/>
                <a:gd name="T40" fmla="*/ 864 w 1037"/>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114"/>
                <a:gd name="T65" fmla="*/ 1037 w 1037"/>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114">
                  <a:moveTo>
                    <a:pt x="864" y="0"/>
                  </a:moveTo>
                  <a:lnTo>
                    <a:pt x="172" y="0"/>
                  </a:lnTo>
                  <a:lnTo>
                    <a:pt x="105" y="14"/>
                  </a:lnTo>
                  <a:lnTo>
                    <a:pt x="50" y="51"/>
                  </a:lnTo>
                  <a:lnTo>
                    <a:pt x="13" y="106"/>
                  </a:lnTo>
                  <a:lnTo>
                    <a:pt x="0" y="173"/>
                  </a:lnTo>
                  <a:lnTo>
                    <a:pt x="0" y="941"/>
                  </a:lnTo>
                  <a:lnTo>
                    <a:pt x="13" y="1008"/>
                  </a:lnTo>
                  <a:lnTo>
                    <a:pt x="50" y="1063"/>
                  </a:lnTo>
                  <a:lnTo>
                    <a:pt x="105" y="1100"/>
                  </a:lnTo>
                  <a:lnTo>
                    <a:pt x="172" y="1114"/>
                  </a:lnTo>
                  <a:lnTo>
                    <a:pt x="864" y="1114"/>
                  </a:lnTo>
                  <a:lnTo>
                    <a:pt x="931" y="1100"/>
                  </a:lnTo>
                  <a:lnTo>
                    <a:pt x="986" y="1063"/>
                  </a:lnTo>
                  <a:lnTo>
                    <a:pt x="1023" y="1008"/>
                  </a:lnTo>
                  <a:lnTo>
                    <a:pt x="1037" y="941"/>
                  </a:lnTo>
                  <a:lnTo>
                    <a:pt x="1037" y="173"/>
                  </a:lnTo>
                  <a:lnTo>
                    <a:pt x="1023" y="106"/>
                  </a:lnTo>
                  <a:lnTo>
                    <a:pt x="986" y="51"/>
                  </a:lnTo>
                  <a:lnTo>
                    <a:pt x="931" y="14"/>
                  </a:lnTo>
                  <a:lnTo>
                    <a:pt x="864" y="0"/>
                  </a:lnTo>
                  <a:close/>
                </a:path>
              </a:pathLst>
            </a:custGeom>
            <a:solidFill>
              <a:srgbClr val="CCFF99"/>
            </a:solidFill>
            <a:ln w="9525">
              <a:noFill/>
              <a:round/>
              <a:headEnd/>
              <a:tailEnd/>
            </a:ln>
          </p:spPr>
          <p:txBody>
            <a:bodyPr/>
            <a:lstStyle/>
            <a:p>
              <a:endParaRPr lang="tr-TR"/>
            </a:p>
          </p:txBody>
        </p:sp>
        <p:sp>
          <p:nvSpPr>
            <p:cNvPr id="29704" name="Freeform 21"/>
            <p:cNvSpPr>
              <a:spLocks/>
            </p:cNvSpPr>
            <p:nvPr/>
          </p:nvSpPr>
          <p:spPr bwMode="auto">
            <a:xfrm>
              <a:off x="1080" y="730"/>
              <a:ext cx="1037" cy="1114"/>
            </a:xfrm>
            <a:custGeom>
              <a:avLst/>
              <a:gdLst>
                <a:gd name="T0" fmla="*/ 172 w 1037"/>
                <a:gd name="T1" fmla="*/ 0 h 1114"/>
                <a:gd name="T2" fmla="*/ 105 w 1037"/>
                <a:gd name="T3" fmla="*/ 14 h 1114"/>
                <a:gd name="T4" fmla="*/ 50 w 1037"/>
                <a:gd name="T5" fmla="*/ 51 h 1114"/>
                <a:gd name="T6" fmla="*/ 13 w 1037"/>
                <a:gd name="T7" fmla="*/ 106 h 1114"/>
                <a:gd name="T8" fmla="*/ 0 w 1037"/>
                <a:gd name="T9" fmla="*/ 173 h 1114"/>
                <a:gd name="T10" fmla="*/ 0 w 1037"/>
                <a:gd name="T11" fmla="*/ 941 h 1114"/>
                <a:gd name="T12" fmla="*/ 13 w 1037"/>
                <a:gd name="T13" fmla="*/ 1008 h 1114"/>
                <a:gd name="T14" fmla="*/ 50 w 1037"/>
                <a:gd name="T15" fmla="*/ 1063 h 1114"/>
                <a:gd name="T16" fmla="*/ 105 w 1037"/>
                <a:gd name="T17" fmla="*/ 1100 h 1114"/>
                <a:gd name="T18" fmla="*/ 172 w 1037"/>
                <a:gd name="T19" fmla="*/ 1114 h 1114"/>
                <a:gd name="T20" fmla="*/ 864 w 1037"/>
                <a:gd name="T21" fmla="*/ 1114 h 1114"/>
                <a:gd name="T22" fmla="*/ 931 w 1037"/>
                <a:gd name="T23" fmla="*/ 1100 h 1114"/>
                <a:gd name="T24" fmla="*/ 986 w 1037"/>
                <a:gd name="T25" fmla="*/ 1063 h 1114"/>
                <a:gd name="T26" fmla="*/ 1023 w 1037"/>
                <a:gd name="T27" fmla="*/ 1008 h 1114"/>
                <a:gd name="T28" fmla="*/ 1037 w 1037"/>
                <a:gd name="T29" fmla="*/ 941 h 1114"/>
                <a:gd name="T30" fmla="*/ 1037 w 1037"/>
                <a:gd name="T31" fmla="*/ 173 h 1114"/>
                <a:gd name="T32" fmla="*/ 1023 w 1037"/>
                <a:gd name="T33" fmla="*/ 106 h 1114"/>
                <a:gd name="T34" fmla="*/ 986 w 1037"/>
                <a:gd name="T35" fmla="*/ 51 h 1114"/>
                <a:gd name="T36" fmla="*/ 931 w 1037"/>
                <a:gd name="T37" fmla="*/ 14 h 1114"/>
                <a:gd name="T38" fmla="*/ 864 w 1037"/>
                <a:gd name="T39" fmla="*/ 0 h 1114"/>
                <a:gd name="T40" fmla="*/ 172 w 1037"/>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114"/>
                <a:gd name="T65" fmla="*/ 1037 w 1037"/>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114">
                  <a:moveTo>
                    <a:pt x="172" y="0"/>
                  </a:moveTo>
                  <a:lnTo>
                    <a:pt x="105" y="14"/>
                  </a:lnTo>
                  <a:lnTo>
                    <a:pt x="50" y="51"/>
                  </a:lnTo>
                  <a:lnTo>
                    <a:pt x="13" y="106"/>
                  </a:lnTo>
                  <a:lnTo>
                    <a:pt x="0" y="173"/>
                  </a:lnTo>
                  <a:lnTo>
                    <a:pt x="0" y="941"/>
                  </a:lnTo>
                  <a:lnTo>
                    <a:pt x="13" y="1008"/>
                  </a:lnTo>
                  <a:lnTo>
                    <a:pt x="50" y="1063"/>
                  </a:lnTo>
                  <a:lnTo>
                    <a:pt x="105" y="1100"/>
                  </a:lnTo>
                  <a:lnTo>
                    <a:pt x="172" y="1114"/>
                  </a:lnTo>
                  <a:lnTo>
                    <a:pt x="864" y="1114"/>
                  </a:lnTo>
                  <a:lnTo>
                    <a:pt x="931" y="1100"/>
                  </a:lnTo>
                  <a:lnTo>
                    <a:pt x="986" y="1063"/>
                  </a:lnTo>
                  <a:lnTo>
                    <a:pt x="1023" y="1008"/>
                  </a:lnTo>
                  <a:lnTo>
                    <a:pt x="1037" y="941"/>
                  </a:lnTo>
                  <a:lnTo>
                    <a:pt x="1037" y="173"/>
                  </a:lnTo>
                  <a:lnTo>
                    <a:pt x="1023" y="106"/>
                  </a:lnTo>
                  <a:lnTo>
                    <a:pt x="986" y="51"/>
                  </a:lnTo>
                  <a:lnTo>
                    <a:pt x="931" y="14"/>
                  </a:lnTo>
                  <a:lnTo>
                    <a:pt x="864" y="0"/>
                  </a:lnTo>
                  <a:lnTo>
                    <a:pt x="172" y="0"/>
                  </a:lnTo>
                  <a:close/>
                </a:path>
              </a:pathLst>
            </a:custGeom>
            <a:noFill/>
            <a:ln w="9525">
              <a:solidFill>
                <a:srgbClr val="000000"/>
              </a:solidFill>
              <a:round/>
              <a:headEnd/>
              <a:tailEnd/>
            </a:ln>
          </p:spPr>
          <p:txBody>
            <a:bodyPr/>
            <a:lstStyle/>
            <a:p>
              <a:endParaRPr lang="tr-TR"/>
            </a:p>
          </p:txBody>
        </p:sp>
        <p:sp>
          <p:nvSpPr>
            <p:cNvPr id="29705" name="AutoShape 20"/>
            <p:cNvSpPr>
              <a:spLocks/>
            </p:cNvSpPr>
            <p:nvPr/>
          </p:nvSpPr>
          <p:spPr bwMode="auto">
            <a:xfrm>
              <a:off x="2601" y="52"/>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9706" name="Freeform 19"/>
            <p:cNvSpPr>
              <a:spLocks/>
            </p:cNvSpPr>
            <p:nvPr/>
          </p:nvSpPr>
          <p:spPr bwMode="auto">
            <a:xfrm>
              <a:off x="2118" y="715"/>
              <a:ext cx="1142" cy="1129"/>
            </a:xfrm>
            <a:custGeom>
              <a:avLst/>
              <a:gdLst>
                <a:gd name="T0" fmla="*/ 953 w 1142"/>
                <a:gd name="T1" fmla="*/ 0 h 1129"/>
                <a:gd name="T2" fmla="*/ 188 w 1142"/>
                <a:gd name="T3" fmla="*/ 0 h 1129"/>
                <a:gd name="T4" fmla="*/ 114 w 1142"/>
                <a:gd name="T5" fmla="*/ 15 h 1129"/>
                <a:gd name="T6" fmla="*/ 55 w 1142"/>
                <a:gd name="T7" fmla="*/ 55 h 1129"/>
                <a:gd name="T8" fmla="*/ 14 w 1142"/>
                <a:gd name="T9" fmla="*/ 115 h 1129"/>
                <a:gd name="T10" fmla="*/ 0 w 1142"/>
                <a:gd name="T11" fmla="*/ 188 h 1129"/>
                <a:gd name="T12" fmla="*/ 0 w 1142"/>
                <a:gd name="T13" fmla="*/ 941 h 1129"/>
                <a:gd name="T14" fmla="*/ 14 w 1142"/>
                <a:gd name="T15" fmla="*/ 1014 h 1129"/>
                <a:gd name="T16" fmla="*/ 55 w 1142"/>
                <a:gd name="T17" fmla="*/ 1074 h 1129"/>
                <a:gd name="T18" fmla="*/ 114 w 1142"/>
                <a:gd name="T19" fmla="*/ 1114 h 1129"/>
                <a:gd name="T20" fmla="*/ 188 w 1142"/>
                <a:gd name="T21" fmla="*/ 1129 h 1129"/>
                <a:gd name="T22" fmla="*/ 953 w 1142"/>
                <a:gd name="T23" fmla="*/ 1129 h 1129"/>
                <a:gd name="T24" fmla="*/ 1027 w 1142"/>
                <a:gd name="T25" fmla="*/ 1114 h 1129"/>
                <a:gd name="T26" fmla="*/ 1086 w 1142"/>
                <a:gd name="T27" fmla="*/ 1074 h 1129"/>
                <a:gd name="T28" fmla="*/ 1127 w 1142"/>
                <a:gd name="T29" fmla="*/ 1014 h 1129"/>
                <a:gd name="T30" fmla="*/ 1142 w 1142"/>
                <a:gd name="T31" fmla="*/ 941 h 1129"/>
                <a:gd name="T32" fmla="*/ 1142 w 1142"/>
                <a:gd name="T33" fmla="*/ 188 h 1129"/>
                <a:gd name="T34" fmla="*/ 1127 w 1142"/>
                <a:gd name="T35" fmla="*/ 115 h 1129"/>
                <a:gd name="T36" fmla="*/ 1086 w 1142"/>
                <a:gd name="T37" fmla="*/ 55 h 1129"/>
                <a:gd name="T38" fmla="*/ 1027 w 1142"/>
                <a:gd name="T39" fmla="*/ 15 h 1129"/>
                <a:gd name="T40" fmla="*/ 953 w 114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129"/>
                <a:gd name="T65" fmla="*/ 1142 w 114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129">
                  <a:moveTo>
                    <a:pt x="953" y="0"/>
                  </a:moveTo>
                  <a:lnTo>
                    <a:pt x="188" y="0"/>
                  </a:lnTo>
                  <a:lnTo>
                    <a:pt x="114" y="15"/>
                  </a:lnTo>
                  <a:lnTo>
                    <a:pt x="55" y="55"/>
                  </a:lnTo>
                  <a:lnTo>
                    <a:pt x="14" y="115"/>
                  </a:lnTo>
                  <a:lnTo>
                    <a:pt x="0" y="188"/>
                  </a:lnTo>
                  <a:lnTo>
                    <a:pt x="0" y="941"/>
                  </a:lnTo>
                  <a:lnTo>
                    <a:pt x="14" y="1014"/>
                  </a:lnTo>
                  <a:lnTo>
                    <a:pt x="55" y="1074"/>
                  </a:lnTo>
                  <a:lnTo>
                    <a:pt x="114" y="1114"/>
                  </a:lnTo>
                  <a:lnTo>
                    <a:pt x="188" y="1129"/>
                  </a:lnTo>
                  <a:lnTo>
                    <a:pt x="953" y="1129"/>
                  </a:lnTo>
                  <a:lnTo>
                    <a:pt x="1027" y="1114"/>
                  </a:lnTo>
                  <a:lnTo>
                    <a:pt x="1086" y="1074"/>
                  </a:lnTo>
                  <a:lnTo>
                    <a:pt x="1127" y="1014"/>
                  </a:lnTo>
                  <a:lnTo>
                    <a:pt x="1142" y="941"/>
                  </a:lnTo>
                  <a:lnTo>
                    <a:pt x="1142" y="188"/>
                  </a:lnTo>
                  <a:lnTo>
                    <a:pt x="1127" y="115"/>
                  </a:lnTo>
                  <a:lnTo>
                    <a:pt x="1086" y="55"/>
                  </a:lnTo>
                  <a:lnTo>
                    <a:pt x="1027" y="15"/>
                  </a:lnTo>
                  <a:lnTo>
                    <a:pt x="953" y="0"/>
                  </a:lnTo>
                  <a:close/>
                </a:path>
              </a:pathLst>
            </a:custGeom>
            <a:solidFill>
              <a:srgbClr val="FF99CC"/>
            </a:solidFill>
            <a:ln w="9525">
              <a:noFill/>
              <a:round/>
              <a:headEnd/>
              <a:tailEnd/>
            </a:ln>
          </p:spPr>
          <p:txBody>
            <a:bodyPr/>
            <a:lstStyle/>
            <a:p>
              <a:endParaRPr lang="tr-TR"/>
            </a:p>
          </p:txBody>
        </p:sp>
        <p:sp>
          <p:nvSpPr>
            <p:cNvPr id="29707" name="Freeform 18"/>
            <p:cNvSpPr>
              <a:spLocks/>
            </p:cNvSpPr>
            <p:nvPr/>
          </p:nvSpPr>
          <p:spPr bwMode="auto">
            <a:xfrm>
              <a:off x="2118" y="715"/>
              <a:ext cx="1142" cy="1129"/>
            </a:xfrm>
            <a:custGeom>
              <a:avLst/>
              <a:gdLst>
                <a:gd name="T0" fmla="*/ 188 w 1142"/>
                <a:gd name="T1" fmla="*/ 0 h 1129"/>
                <a:gd name="T2" fmla="*/ 114 w 1142"/>
                <a:gd name="T3" fmla="*/ 15 h 1129"/>
                <a:gd name="T4" fmla="*/ 55 w 1142"/>
                <a:gd name="T5" fmla="*/ 55 h 1129"/>
                <a:gd name="T6" fmla="*/ 14 w 1142"/>
                <a:gd name="T7" fmla="*/ 115 h 1129"/>
                <a:gd name="T8" fmla="*/ 0 w 1142"/>
                <a:gd name="T9" fmla="*/ 188 h 1129"/>
                <a:gd name="T10" fmla="*/ 0 w 1142"/>
                <a:gd name="T11" fmla="*/ 941 h 1129"/>
                <a:gd name="T12" fmla="*/ 14 w 1142"/>
                <a:gd name="T13" fmla="*/ 1014 h 1129"/>
                <a:gd name="T14" fmla="*/ 55 w 1142"/>
                <a:gd name="T15" fmla="*/ 1074 h 1129"/>
                <a:gd name="T16" fmla="*/ 114 w 1142"/>
                <a:gd name="T17" fmla="*/ 1114 h 1129"/>
                <a:gd name="T18" fmla="*/ 188 w 1142"/>
                <a:gd name="T19" fmla="*/ 1129 h 1129"/>
                <a:gd name="T20" fmla="*/ 953 w 1142"/>
                <a:gd name="T21" fmla="*/ 1129 h 1129"/>
                <a:gd name="T22" fmla="*/ 1027 w 1142"/>
                <a:gd name="T23" fmla="*/ 1114 h 1129"/>
                <a:gd name="T24" fmla="*/ 1086 w 1142"/>
                <a:gd name="T25" fmla="*/ 1074 h 1129"/>
                <a:gd name="T26" fmla="*/ 1127 w 1142"/>
                <a:gd name="T27" fmla="*/ 1014 h 1129"/>
                <a:gd name="T28" fmla="*/ 1142 w 1142"/>
                <a:gd name="T29" fmla="*/ 941 h 1129"/>
                <a:gd name="T30" fmla="*/ 1142 w 1142"/>
                <a:gd name="T31" fmla="*/ 188 h 1129"/>
                <a:gd name="T32" fmla="*/ 1127 w 1142"/>
                <a:gd name="T33" fmla="*/ 115 h 1129"/>
                <a:gd name="T34" fmla="*/ 1086 w 1142"/>
                <a:gd name="T35" fmla="*/ 55 h 1129"/>
                <a:gd name="T36" fmla="*/ 1027 w 1142"/>
                <a:gd name="T37" fmla="*/ 15 h 1129"/>
                <a:gd name="T38" fmla="*/ 953 w 1142"/>
                <a:gd name="T39" fmla="*/ 0 h 1129"/>
                <a:gd name="T40" fmla="*/ 188 w 114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129"/>
                <a:gd name="T65" fmla="*/ 1142 w 114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129">
                  <a:moveTo>
                    <a:pt x="188" y="0"/>
                  </a:moveTo>
                  <a:lnTo>
                    <a:pt x="114" y="15"/>
                  </a:lnTo>
                  <a:lnTo>
                    <a:pt x="55" y="55"/>
                  </a:lnTo>
                  <a:lnTo>
                    <a:pt x="14" y="115"/>
                  </a:lnTo>
                  <a:lnTo>
                    <a:pt x="0" y="188"/>
                  </a:lnTo>
                  <a:lnTo>
                    <a:pt x="0" y="941"/>
                  </a:lnTo>
                  <a:lnTo>
                    <a:pt x="14" y="1014"/>
                  </a:lnTo>
                  <a:lnTo>
                    <a:pt x="55" y="1074"/>
                  </a:lnTo>
                  <a:lnTo>
                    <a:pt x="114" y="1114"/>
                  </a:lnTo>
                  <a:lnTo>
                    <a:pt x="188" y="1129"/>
                  </a:lnTo>
                  <a:lnTo>
                    <a:pt x="953" y="1129"/>
                  </a:lnTo>
                  <a:lnTo>
                    <a:pt x="1027" y="1114"/>
                  </a:lnTo>
                  <a:lnTo>
                    <a:pt x="1086" y="1074"/>
                  </a:lnTo>
                  <a:lnTo>
                    <a:pt x="1127" y="1014"/>
                  </a:lnTo>
                  <a:lnTo>
                    <a:pt x="1142" y="941"/>
                  </a:lnTo>
                  <a:lnTo>
                    <a:pt x="1142" y="188"/>
                  </a:lnTo>
                  <a:lnTo>
                    <a:pt x="1127" y="115"/>
                  </a:lnTo>
                  <a:lnTo>
                    <a:pt x="1086" y="55"/>
                  </a:lnTo>
                  <a:lnTo>
                    <a:pt x="1027" y="15"/>
                  </a:lnTo>
                  <a:lnTo>
                    <a:pt x="953" y="0"/>
                  </a:lnTo>
                  <a:lnTo>
                    <a:pt x="188" y="0"/>
                  </a:lnTo>
                  <a:close/>
                </a:path>
              </a:pathLst>
            </a:custGeom>
            <a:noFill/>
            <a:ln w="9525">
              <a:solidFill>
                <a:srgbClr val="000000"/>
              </a:solidFill>
              <a:round/>
              <a:headEnd/>
              <a:tailEnd/>
            </a:ln>
          </p:spPr>
          <p:txBody>
            <a:bodyPr/>
            <a:lstStyle/>
            <a:p>
              <a:endParaRPr lang="tr-TR"/>
            </a:p>
          </p:txBody>
        </p:sp>
        <p:sp>
          <p:nvSpPr>
            <p:cNvPr id="29708" name="Freeform 17"/>
            <p:cNvSpPr>
              <a:spLocks/>
            </p:cNvSpPr>
            <p:nvPr/>
          </p:nvSpPr>
          <p:spPr bwMode="auto">
            <a:xfrm>
              <a:off x="3261" y="715"/>
              <a:ext cx="1112" cy="1129"/>
            </a:xfrm>
            <a:custGeom>
              <a:avLst/>
              <a:gdLst>
                <a:gd name="T0" fmla="*/ 927 w 1112"/>
                <a:gd name="T1" fmla="*/ 0 h 1129"/>
                <a:gd name="T2" fmla="*/ 186 w 1112"/>
                <a:gd name="T3" fmla="*/ 0 h 1129"/>
                <a:gd name="T4" fmla="*/ 114 w 1112"/>
                <a:gd name="T5" fmla="*/ 15 h 1129"/>
                <a:gd name="T6" fmla="*/ 55 w 1112"/>
                <a:gd name="T7" fmla="*/ 54 h 1129"/>
                <a:gd name="T8" fmla="*/ 15 w 1112"/>
                <a:gd name="T9" fmla="*/ 113 h 1129"/>
                <a:gd name="T10" fmla="*/ 0 w 1112"/>
                <a:gd name="T11" fmla="*/ 185 h 1129"/>
                <a:gd name="T12" fmla="*/ 0 w 1112"/>
                <a:gd name="T13" fmla="*/ 944 h 1129"/>
                <a:gd name="T14" fmla="*/ 15 w 1112"/>
                <a:gd name="T15" fmla="*/ 1016 h 1129"/>
                <a:gd name="T16" fmla="*/ 55 w 1112"/>
                <a:gd name="T17" fmla="*/ 1075 h 1129"/>
                <a:gd name="T18" fmla="*/ 114 w 1112"/>
                <a:gd name="T19" fmla="*/ 1114 h 1129"/>
                <a:gd name="T20" fmla="*/ 186 w 1112"/>
                <a:gd name="T21" fmla="*/ 1129 h 1129"/>
                <a:gd name="T22" fmla="*/ 927 w 1112"/>
                <a:gd name="T23" fmla="*/ 1129 h 1129"/>
                <a:gd name="T24" fmla="*/ 999 w 1112"/>
                <a:gd name="T25" fmla="*/ 1114 h 1129"/>
                <a:gd name="T26" fmla="*/ 1058 w 1112"/>
                <a:gd name="T27" fmla="*/ 1075 h 1129"/>
                <a:gd name="T28" fmla="*/ 1098 w 1112"/>
                <a:gd name="T29" fmla="*/ 1016 h 1129"/>
                <a:gd name="T30" fmla="*/ 1112 w 1112"/>
                <a:gd name="T31" fmla="*/ 944 h 1129"/>
                <a:gd name="T32" fmla="*/ 1112 w 1112"/>
                <a:gd name="T33" fmla="*/ 185 h 1129"/>
                <a:gd name="T34" fmla="*/ 1098 w 1112"/>
                <a:gd name="T35" fmla="*/ 113 h 1129"/>
                <a:gd name="T36" fmla="*/ 1058 w 1112"/>
                <a:gd name="T37" fmla="*/ 54 h 1129"/>
                <a:gd name="T38" fmla="*/ 999 w 1112"/>
                <a:gd name="T39" fmla="*/ 15 h 1129"/>
                <a:gd name="T40" fmla="*/ 927 w 111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29"/>
                <a:gd name="T65" fmla="*/ 1112 w 111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29">
                  <a:moveTo>
                    <a:pt x="927" y="0"/>
                  </a:moveTo>
                  <a:lnTo>
                    <a:pt x="186" y="0"/>
                  </a:lnTo>
                  <a:lnTo>
                    <a:pt x="114" y="15"/>
                  </a:lnTo>
                  <a:lnTo>
                    <a:pt x="55" y="54"/>
                  </a:lnTo>
                  <a:lnTo>
                    <a:pt x="15" y="113"/>
                  </a:lnTo>
                  <a:lnTo>
                    <a:pt x="0" y="185"/>
                  </a:lnTo>
                  <a:lnTo>
                    <a:pt x="0" y="944"/>
                  </a:lnTo>
                  <a:lnTo>
                    <a:pt x="15" y="1016"/>
                  </a:lnTo>
                  <a:lnTo>
                    <a:pt x="55" y="1075"/>
                  </a:lnTo>
                  <a:lnTo>
                    <a:pt x="114" y="1114"/>
                  </a:lnTo>
                  <a:lnTo>
                    <a:pt x="186" y="1129"/>
                  </a:lnTo>
                  <a:lnTo>
                    <a:pt x="927" y="1129"/>
                  </a:lnTo>
                  <a:lnTo>
                    <a:pt x="999" y="1114"/>
                  </a:lnTo>
                  <a:lnTo>
                    <a:pt x="1058" y="1075"/>
                  </a:lnTo>
                  <a:lnTo>
                    <a:pt x="1098" y="1016"/>
                  </a:lnTo>
                  <a:lnTo>
                    <a:pt x="1112" y="944"/>
                  </a:lnTo>
                  <a:lnTo>
                    <a:pt x="1112" y="185"/>
                  </a:lnTo>
                  <a:lnTo>
                    <a:pt x="1098" y="113"/>
                  </a:lnTo>
                  <a:lnTo>
                    <a:pt x="1058" y="54"/>
                  </a:lnTo>
                  <a:lnTo>
                    <a:pt x="999" y="15"/>
                  </a:lnTo>
                  <a:lnTo>
                    <a:pt x="927" y="0"/>
                  </a:lnTo>
                  <a:close/>
                </a:path>
              </a:pathLst>
            </a:custGeom>
            <a:solidFill>
              <a:srgbClr val="FFFF99"/>
            </a:solidFill>
            <a:ln w="9525">
              <a:noFill/>
              <a:round/>
              <a:headEnd/>
              <a:tailEnd/>
            </a:ln>
          </p:spPr>
          <p:txBody>
            <a:bodyPr/>
            <a:lstStyle/>
            <a:p>
              <a:endParaRPr lang="tr-TR"/>
            </a:p>
          </p:txBody>
        </p:sp>
        <p:sp>
          <p:nvSpPr>
            <p:cNvPr id="29709" name="Freeform 16"/>
            <p:cNvSpPr>
              <a:spLocks/>
            </p:cNvSpPr>
            <p:nvPr/>
          </p:nvSpPr>
          <p:spPr bwMode="auto">
            <a:xfrm>
              <a:off x="3261" y="715"/>
              <a:ext cx="1112" cy="1129"/>
            </a:xfrm>
            <a:custGeom>
              <a:avLst/>
              <a:gdLst>
                <a:gd name="T0" fmla="*/ 186 w 1112"/>
                <a:gd name="T1" fmla="*/ 0 h 1129"/>
                <a:gd name="T2" fmla="*/ 114 w 1112"/>
                <a:gd name="T3" fmla="*/ 15 h 1129"/>
                <a:gd name="T4" fmla="*/ 55 w 1112"/>
                <a:gd name="T5" fmla="*/ 54 h 1129"/>
                <a:gd name="T6" fmla="*/ 15 w 1112"/>
                <a:gd name="T7" fmla="*/ 113 h 1129"/>
                <a:gd name="T8" fmla="*/ 0 w 1112"/>
                <a:gd name="T9" fmla="*/ 185 h 1129"/>
                <a:gd name="T10" fmla="*/ 0 w 1112"/>
                <a:gd name="T11" fmla="*/ 944 h 1129"/>
                <a:gd name="T12" fmla="*/ 15 w 1112"/>
                <a:gd name="T13" fmla="*/ 1016 h 1129"/>
                <a:gd name="T14" fmla="*/ 55 w 1112"/>
                <a:gd name="T15" fmla="*/ 1075 h 1129"/>
                <a:gd name="T16" fmla="*/ 114 w 1112"/>
                <a:gd name="T17" fmla="*/ 1114 h 1129"/>
                <a:gd name="T18" fmla="*/ 186 w 1112"/>
                <a:gd name="T19" fmla="*/ 1129 h 1129"/>
                <a:gd name="T20" fmla="*/ 927 w 1112"/>
                <a:gd name="T21" fmla="*/ 1129 h 1129"/>
                <a:gd name="T22" fmla="*/ 999 w 1112"/>
                <a:gd name="T23" fmla="*/ 1114 h 1129"/>
                <a:gd name="T24" fmla="*/ 1058 w 1112"/>
                <a:gd name="T25" fmla="*/ 1075 h 1129"/>
                <a:gd name="T26" fmla="*/ 1098 w 1112"/>
                <a:gd name="T27" fmla="*/ 1016 h 1129"/>
                <a:gd name="T28" fmla="*/ 1112 w 1112"/>
                <a:gd name="T29" fmla="*/ 944 h 1129"/>
                <a:gd name="T30" fmla="*/ 1112 w 1112"/>
                <a:gd name="T31" fmla="*/ 185 h 1129"/>
                <a:gd name="T32" fmla="*/ 1098 w 1112"/>
                <a:gd name="T33" fmla="*/ 113 h 1129"/>
                <a:gd name="T34" fmla="*/ 1058 w 1112"/>
                <a:gd name="T35" fmla="*/ 54 h 1129"/>
                <a:gd name="T36" fmla="*/ 999 w 1112"/>
                <a:gd name="T37" fmla="*/ 15 h 1129"/>
                <a:gd name="T38" fmla="*/ 927 w 1112"/>
                <a:gd name="T39" fmla="*/ 0 h 1129"/>
                <a:gd name="T40" fmla="*/ 186 w 111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29"/>
                <a:gd name="T65" fmla="*/ 1112 w 111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29">
                  <a:moveTo>
                    <a:pt x="186" y="0"/>
                  </a:moveTo>
                  <a:lnTo>
                    <a:pt x="114" y="15"/>
                  </a:lnTo>
                  <a:lnTo>
                    <a:pt x="55" y="54"/>
                  </a:lnTo>
                  <a:lnTo>
                    <a:pt x="15" y="113"/>
                  </a:lnTo>
                  <a:lnTo>
                    <a:pt x="0" y="185"/>
                  </a:lnTo>
                  <a:lnTo>
                    <a:pt x="0" y="944"/>
                  </a:lnTo>
                  <a:lnTo>
                    <a:pt x="15" y="1016"/>
                  </a:lnTo>
                  <a:lnTo>
                    <a:pt x="55" y="1075"/>
                  </a:lnTo>
                  <a:lnTo>
                    <a:pt x="114" y="1114"/>
                  </a:lnTo>
                  <a:lnTo>
                    <a:pt x="186" y="1129"/>
                  </a:lnTo>
                  <a:lnTo>
                    <a:pt x="927" y="1129"/>
                  </a:lnTo>
                  <a:lnTo>
                    <a:pt x="999" y="1114"/>
                  </a:lnTo>
                  <a:lnTo>
                    <a:pt x="1058" y="1075"/>
                  </a:lnTo>
                  <a:lnTo>
                    <a:pt x="1098" y="1016"/>
                  </a:lnTo>
                  <a:lnTo>
                    <a:pt x="1112" y="944"/>
                  </a:lnTo>
                  <a:lnTo>
                    <a:pt x="1112" y="185"/>
                  </a:lnTo>
                  <a:lnTo>
                    <a:pt x="1098" y="113"/>
                  </a:lnTo>
                  <a:lnTo>
                    <a:pt x="1058" y="54"/>
                  </a:lnTo>
                  <a:lnTo>
                    <a:pt x="999" y="15"/>
                  </a:lnTo>
                  <a:lnTo>
                    <a:pt x="927" y="0"/>
                  </a:lnTo>
                  <a:lnTo>
                    <a:pt x="186" y="0"/>
                  </a:lnTo>
                  <a:close/>
                </a:path>
              </a:pathLst>
            </a:custGeom>
            <a:noFill/>
            <a:ln w="9525">
              <a:solidFill>
                <a:srgbClr val="000000"/>
              </a:solidFill>
              <a:round/>
              <a:headEnd/>
              <a:tailEnd/>
            </a:ln>
          </p:spPr>
          <p:txBody>
            <a:bodyPr/>
            <a:lstStyle/>
            <a:p>
              <a:endParaRPr lang="tr-TR"/>
            </a:p>
          </p:txBody>
        </p:sp>
        <p:sp>
          <p:nvSpPr>
            <p:cNvPr id="29710" name="Line 15"/>
            <p:cNvSpPr>
              <a:spLocks noChangeShapeType="1"/>
            </p:cNvSpPr>
            <p:nvPr/>
          </p:nvSpPr>
          <p:spPr bwMode="auto">
            <a:xfrm>
              <a:off x="572" y="20"/>
              <a:ext cx="5508" cy="32"/>
            </a:xfrm>
            <a:prstGeom prst="line">
              <a:avLst/>
            </a:prstGeom>
            <a:noFill/>
            <a:ln w="25400">
              <a:solidFill>
                <a:srgbClr val="00AFEF"/>
              </a:solidFill>
              <a:round/>
              <a:headEnd/>
              <a:tailEnd/>
            </a:ln>
          </p:spPr>
          <p:txBody>
            <a:bodyPr/>
            <a:lstStyle/>
            <a:p>
              <a:endParaRPr lang="tr-TR"/>
            </a:p>
          </p:txBody>
        </p:sp>
        <p:sp>
          <p:nvSpPr>
            <p:cNvPr id="29711" name="AutoShape 14"/>
            <p:cNvSpPr>
              <a:spLocks/>
            </p:cNvSpPr>
            <p:nvPr/>
          </p:nvSpPr>
          <p:spPr bwMode="auto">
            <a:xfrm>
              <a:off x="3768" y="20"/>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9712" name="AutoShape 13"/>
            <p:cNvSpPr>
              <a:spLocks/>
            </p:cNvSpPr>
            <p:nvPr/>
          </p:nvSpPr>
          <p:spPr bwMode="auto">
            <a:xfrm>
              <a:off x="4865" y="22"/>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9713" name="AutoShape 12"/>
            <p:cNvSpPr>
              <a:spLocks/>
            </p:cNvSpPr>
            <p:nvPr/>
          </p:nvSpPr>
          <p:spPr bwMode="auto">
            <a:xfrm>
              <a:off x="6005" y="32"/>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9714" name="Freeform 11"/>
            <p:cNvSpPr>
              <a:spLocks/>
            </p:cNvSpPr>
            <p:nvPr/>
          </p:nvSpPr>
          <p:spPr bwMode="auto">
            <a:xfrm>
              <a:off x="4382" y="700"/>
              <a:ext cx="1112" cy="1144"/>
            </a:xfrm>
            <a:custGeom>
              <a:avLst/>
              <a:gdLst>
                <a:gd name="T0" fmla="*/ 926 w 1112"/>
                <a:gd name="T1" fmla="*/ 0 h 1144"/>
                <a:gd name="T2" fmla="*/ 185 w 1112"/>
                <a:gd name="T3" fmla="*/ 0 h 1144"/>
                <a:gd name="T4" fmla="*/ 113 w 1112"/>
                <a:gd name="T5" fmla="*/ 15 h 1144"/>
                <a:gd name="T6" fmla="*/ 54 w 1112"/>
                <a:gd name="T7" fmla="*/ 54 h 1144"/>
                <a:gd name="T8" fmla="*/ 14 w 1112"/>
                <a:gd name="T9" fmla="*/ 113 h 1144"/>
                <a:gd name="T10" fmla="*/ 0 w 1112"/>
                <a:gd name="T11" fmla="*/ 185 h 1144"/>
                <a:gd name="T12" fmla="*/ 0 w 1112"/>
                <a:gd name="T13" fmla="*/ 959 h 1144"/>
                <a:gd name="T14" fmla="*/ 14 w 1112"/>
                <a:gd name="T15" fmla="*/ 1031 h 1144"/>
                <a:gd name="T16" fmla="*/ 54 w 1112"/>
                <a:gd name="T17" fmla="*/ 1090 h 1144"/>
                <a:gd name="T18" fmla="*/ 113 w 1112"/>
                <a:gd name="T19" fmla="*/ 1129 h 1144"/>
                <a:gd name="T20" fmla="*/ 185 w 1112"/>
                <a:gd name="T21" fmla="*/ 1144 h 1144"/>
                <a:gd name="T22" fmla="*/ 926 w 1112"/>
                <a:gd name="T23" fmla="*/ 1144 h 1144"/>
                <a:gd name="T24" fmla="*/ 998 w 1112"/>
                <a:gd name="T25" fmla="*/ 1129 h 1144"/>
                <a:gd name="T26" fmla="*/ 1057 w 1112"/>
                <a:gd name="T27" fmla="*/ 1090 h 1144"/>
                <a:gd name="T28" fmla="*/ 1097 w 1112"/>
                <a:gd name="T29" fmla="*/ 1031 h 1144"/>
                <a:gd name="T30" fmla="*/ 1111 w 1112"/>
                <a:gd name="T31" fmla="*/ 959 h 1144"/>
                <a:gd name="T32" fmla="*/ 1111 w 1112"/>
                <a:gd name="T33" fmla="*/ 185 h 1144"/>
                <a:gd name="T34" fmla="*/ 1097 w 1112"/>
                <a:gd name="T35" fmla="*/ 113 h 1144"/>
                <a:gd name="T36" fmla="*/ 1057 w 1112"/>
                <a:gd name="T37" fmla="*/ 54 h 1144"/>
                <a:gd name="T38" fmla="*/ 998 w 1112"/>
                <a:gd name="T39" fmla="*/ 15 h 1144"/>
                <a:gd name="T40" fmla="*/ 926 w 1112"/>
                <a:gd name="T41" fmla="*/ 0 h 1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44"/>
                <a:gd name="T65" fmla="*/ 1112 w 1112"/>
                <a:gd name="T66" fmla="*/ 1144 h 1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44">
                  <a:moveTo>
                    <a:pt x="926" y="0"/>
                  </a:moveTo>
                  <a:lnTo>
                    <a:pt x="185" y="0"/>
                  </a:lnTo>
                  <a:lnTo>
                    <a:pt x="113" y="15"/>
                  </a:lnTo>
                  <a:lnTo>
                    <a:pt x="54" y="54"/>
                  </a:lnTo>
                  <a:lnTo>
                    <a:pt x="14" y="113"/>
                  </a:lnTo>
                  <a:lnTo>
                    <a:pt x="0" y="185"/>
                  </a:lnTo>
                  <a:lnTo>
                    <a:pt x="0" y="959"/>
                  </a:lnTo>
                  <a:lnTo>
                    <a:pt x="14" y="1031"/>
                  </a:lnTo>
                  <a:lnTo>
                    <a:pt x="54" y="1090"/>
                  </a:lnTo>
                  <a:lnTo>
                    <a:pt x="113" y="1129"/>
                  </a:lnTo>
                  <a:lnTo>
                    <a:pt x="185" y="1144"/>
                  </a:lnTo>
                  <a:lnTo>
                    <a:pt x="926" y="1144"/>
                  </a:lnTo>
                  <a:lnTo>
                    <a:pt x="998" y="1129"/>
                  </a:lnTo>
                  <a:lnTo>
                    <a:pt x="1057" y="1090"/>
                  </a:lnTo>
                  <a:lnTo>
                    <a:pt x="1097" y="1031"/>
                  </a:lnTo>
                  <a:lnTo>
                    <a:pt x="1111" y="959"/>
                  </a:lnTo>
                  <a:lnTo>
                    <a:pt x="1111" y="185"/>
                  </a:lnTo>
                  <a:lnTo>
                    <a:pt x="1097" y="113"/>
                  </a:lnTo>
                  <a:lnTo>
                    <a:pt x="1057" y="54"/>
                  </a:lnTo>
                  <a:lnTo>
                    <a:pt x="998" y="15"/>
                  </a:lnTo>
                  <a:lnTo>
                    <a:pt x="926" y="0"/>
                  </a:lnTo>
                  <a:close/>
                </a:path>
              </a:pathLst>
            </a:custGeom>
            <a:solidFill>
              <a:srgbClr val="D99493"/>
            </a:solidFill>
            <a:ln w="9525">
              <a:noFill/>
              <a:round/>
              <a:headEnd/>
              <a:tailEnd/>
            </a:ln>
          </p:spPr>
          <p:txBody>
            <a:bodyPr/>
            <a:lstStyle/>
            <a:p>
              <a:endParaRPr lang="tr-TR"/>
            </a:p>
          </p:txBody>
        </p:sp>
        <p:sp>
          <p:nvSpPr>
            <p:cNvPr id="29715" name="Freeform 10"/>
            <p:cNvSpPr>
              <a:spLocks/>
            </p:cNvSpPr>
            <p:nvPr/>
          </p:nvSpPr>
          <p:spPr bwMode="auto">
            <a:xfrm>
              <a:off x="4382" y="700"/>
              <a:ext cx="1112" cy="1144"/>
            </a:xfrm>
            <a:custGeom>
              <a:avLst/>
              <a:gdLst>
                <a:gd name="T0" fmla="*/ 185 w 1112"/>
                <a:gd name="T1" fmla="*/ 0 h 1144"/>
                <a:gd name="T2" fmla="*/ 113 w 1112"/>
                <a:gd name="T3" fmla="*/ 15 h 1144"/>
                <a:gd name="T4" fmla="*/ 54 w 1112"/>
                <a:gd name="T5" fmla="*/ 54 h 1144"/>
                <a:gd name="T6" fmla="*/ 14 w 1112"/>
                <a:gd name="T7" fmla="*/ 113 h 1144"/>
                <a:gd name="T8" fmla="*/ 0 w 1112"/>
                <a:gd name="T9" fmla="*/ 185 h 1144"/>
                <a:gd name="T10" fmla="*/ 0 w 1112"/>
                <a:gd name="T11" fmla="*/ 959 h 1144"/>
                <a:gd name="T12" fmla="*/ 14 w 1112"/>
                <a:gd name="T13" fmla="*/ 1031 h 1144"/>
                <a:gd name="T14" fmla="*/ 54 w 1112"/>
                <a:gd name="T15" fmla="*/ 1090 h 1144"/>
                <a:gd name="T16" fmla="*/ 113 w 1112"/>
                <a:gd name="T17" fmla="*/ 1129 h 1144"/>
                <a:gd name="T18" fmla="*/ 185 w 1112"/>
                <a:gd name="T19" fmla="*/ 1144 h 1144"/>
                <a:gd name="T20" fmla="*/ 926 w 1112"/>
                <a:gd name="T21" fmla="*/ 1144 h 1144"/>
                <a:gd name="T22" fmla="*/ 998 w 1112"/>
                <a:gd name="T23" fmla="*/ 1129 h 1144"/>
                <a:gd name="T24" fmla="*/ 1057 w 1112"/>
                <a:gd name="T25" fmla="*/ 1090 h 1144"/>
                <a:gd name="T26" fmla="*/ 1097 w 1112"/>
                <a:gd name="T27" fmla="*/ 1031 h 1144"/>
                <a:gd name="T28" fmla="*/ 1111 w 1112"/>
                <a:gd name="T29" fmla="*/ 959 h 1144"/>
                <a:gd name="T30" fmla="*/ 1111 w 1112"/>
                <a:gd name="T31" fmla="*/ 185 h 1144"/>
                <a:gd name="T32" fmla="*/ 1097 w 1112"/>
                <a:gd name="T33" fmla="*/ 113 h 1144"/>
                <a:gd name="T34" fmla="*/ 1057 w 1112"/>
                <a:gd name="T35" fmla="*/ 54 h 1144"/>
                <a:gd name="T36" fmla="*/ 998 w 1112"/>
                <a:gd name="T37" fmla="*/ 15 h 1144"/>
                <a:gd name="T38" fmla="*/ 926 w 1112"/>
                <a:gd name="T39" fmla="*/ 0 h 1144"/>
                <a:gd name="T40" fmla="*/ 185 w 1112"/>
                <a:gd name="T41" fmla="*/ 0 h 1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44"/>
                <a:gd name="T65" fmla="*/ 1112 w 1112"/>
                <a:gd name="T66" fmla="*/ 1144 h 1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44">
                  <a:moveTo>
                    <a:pt x="185" y="0"/>
                  </a:moveTo>
                  <a:lnTo>
                    <a:pt x="113" y="15"/>
                  </a:lnTo>
                  <a:lnTo>
                    <a:pt x="54" y="54"/>
                  </a:lnTo>
                  <a:lnTo>
                    <a:pt x="14" y="113"/>
                  </a:lnTo>
                  <a:lnTo>
                    <a:pt x="0" y="185"/>
                  </a:lnTo>
                  <a:lnTo>
                    <a:pt x="0" y="959"/>
                  </a:lnTo>
                  <a:lnTo>
                    <a:pt x="14" y="1031"/>
                  </a:lnTo>
                  <a:lnTo>
                    <a:pt x="54" y="1090"/>
                  </a:lnTo>
                  <a:lnTo>
                    <a:pt x="113" y="1129"/>
                  </a:lnTo>
                  <a:lnTo>
                    <a:pt x="185" y="1144"/>
                  </a:lnTo>
                  <a:lnTo>
                    <a:pt x="926" y="1144"/>
                  </a:lnTo>
                  <a:lnTo>
                    <a:pt x="998" y="1129"/>
                  </a:lnTo>
                  <a:lnTo>
                    <a:pt x="1057" y="1090"/>
                  </a:lnTo>
                  <a:lnTo>
                    <a:pt x="1097" y="1031"/>
                  </a:lnTo>
                  <a:lnTo>
                    <a:pt x="1111" y="959"/>
                  </a:lnTo>
                  <a:lnTo>
                    <a:pt x="1111" y="185"/>
                  </a:lnTo>
                  <a:lnTo>
                    <a:pt x="1097" y="113"/>
                  </a:lnTo>
                  <a:lnTo>
                    <a:pt x="1057" y="54"/>
                  </a:lnTo>
                  <a:lnTo>
                    <a:pt x="998" y="15"/>
                  </a:lnTo>
                  <a:lnTo>
                    <a:pt x="926" y="0"/>
                  </a:lnTo>
                  <a:lnTo>
                    <a:pt x="185" y="0"/>
                  </a:lnTo>
                  <a:close/>
                </a:path>
              </a:pathLst>
            </a:custGeom>
            <a:noFill/>
            <a:ln w="9525">
              <a:solidFill>
                <a:srgbClr val="000000"/>
              </a:solidFill>
              <a:round/>
              <a:headEnd/>
              <a:tailEnd/>
            </a:ln>
          </p:spPr>
          <p:txBody>
            <a:bodyPr/>
            <a:lstStyle/>
            <a:p>
              <a:endParaRPr lang="tr-TR"/>
            </a:p>
          </p:txBody>
        </p:sp>
        <p:sp>
          <p:nvSpPr>
            <p:cNvPr id="29716" name="Freeform 9"/>
            <p:cNvSpPr>
              <a:spLocks/>
            </p:cNvSpPr>
            <p:nvPr/>
          </p:nvSpPr>
          <p:spPr bwMode="auto">
            <a:xfrm>
              <a:off x="5497" y="683"/>
              <a:ext cx="1110" cy="1161"/>
            </a:xfrm>
            <a:custGeom>
              <a:avLst/>
              <a:gdLst>
                <a:gd name="T0" fmla="*/ 925 w 1110"/>
                <a:gd name="T1" fmla="*/ 0 h 1161"/>
                <a:gd name="T2" fmla="*/ 185 w 1110"/>
                <a:gd name="T3" fmla="*/ 0 h 1161"/>
                <a:gd name="T4" fmla="*/ 112 w 1110"/>
                <a:gd name="T5" fmla="*/ 15 h 1161"/>
                <a:gd name="T6" fmla="*/ 54 w 1110"/>
                <a:gd name="T7" fmla="*/ 54 h 1161"/>
                <a:gd name="T8" fmla="*/ 14 w 1110"/>
                <a:gd name="T9" fmla="*/ 113 h 1161"/>
                <a:gd name="T10" fmla="*/ 0 w 1110"/>
                <a:gd name="T11" fmla="*/ 185 h 1161"/>
                <a:gd name="T12" fmla="*/ 0 w 1110"/>
                <a:gd name="T13" fmla="*/ 976 h 1161"/>
                <a:gd name="T14" fmla="*/ 14 w 1110"/>
                <a:gd name="T15" fmla="*/ 1048 h 1161"/>
                <a:gd name="T16" fmla="*/ 54 w 1110"/>
                <a:gd name="T17" fmla="*/ 1107 h 1161"/>
                <a:gd name="T18" fmla="*/ 112 w 1110"/>
                <a:gd name="T19" fmla="*/ 1146 h 1161"/>
                <a:gd name="T20" fmla="*/ 185 w 1110"/>
                <a:gd name="T21" fmla="*/ 1161 h 1161"/>
                <a:gd name="T22" fmla="*/ 925 w 1110"/>
                <a:gd name="T23" fmla="*/ 1161 h 1161"/>
                <a:gd name="T24" fmla="*/ 997 w 1110"/>
                <a:gd name="T25" fmla="*/ 1146 h 1161"/>
                <a:gd name="T26" fmla="*/ 1055 w 1110"/>
                <a:gd name="T27" fmla="*/ 1107 h 1161"/>
                <a:gd name="T28" fmla="*/ 1095 w 1110"/>
                <a:gd name="T29" fmla="*/ 1048 h 1161"/>
                <a:gd name="T30" fmla="*/ 1110 w 1110"/>
                <a:gd name="T31" fmla="*/ 976 h 1161"/>
                <a:gd name="T32" fmla="*/ 1110 w 1110"/>
                <a:gd name="T33" fmla="*/ 185 h 1161"/>
                <a:gd name="T34" fmla="*/ 1095 w 1110"/>
                <a:gd name="T35" fmla="*/ 113 h 1161"/>
                <a:gd name="T36" fmla="*/ 1055 w 1110"/>
                <a:gd name="T37" fmla="*/ 54 h 1161"/>
                <a:gd name="T38" fmla="*/ 997 w 1110"/>
                <a:gd name="T39" fmla="*/ 15 h 1161"/>
                <a:gd name="T40" fmla="*/ 925 w 1110"/>
                <a:gd name="T41" fmla="*/ 0 h 1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0"/>
                <a:gd name="T64" fmla="*/ 0 h 1161"/>
                <a:gd name="T65" fmla="*/ 1110 w 1110"/>
                <a:gd name="T66" fmla="*/ 1161 h 1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0" h="1161">
                  <a:moveTo>
                    <a:pt x="925" y="0"/>
                  </a:moveTo>
                  <a:lnTo>
                    <a:pt x="185" y="0"/>
                  </a:lnTo>
                  <a:lnTo>
                    <a:pt x="112" y="15"/>
                  </a:lnTo>
                  <a:lnTo>
                    <a:pt x="54" y="54"/>
                  </a:lnTo>
                  <a:lnTo>
                    <a:pt x="14" y="113"/>
                  </a:lnTo>
                  <a:lnTo>
                    <a:pt x="0" y="185"/>
                  </a:lnTo>
                  <a:lnTo>
                    <a:pt x="0" y="976"/>
                  </a:lnTo>
                  <a:lnTo>
                    <a:pt x="14" y="1048"/>
                  </a:lnTo>
                  <a:lnTo>
                    <a:pt x="54" y="1107"/>
                  </a:lnTo>
                  <a:lnTo>
                    <a:pt x="112" y="1146"/>
                  </a:lnTo>
                  <a:lnTo>
                    <a:pt x="185" y="1161"/>
                  </a:lnTo>
                  <a:lnTo>
                    <a:pt x="925" y="1161"/>
                  </a:lnTo>
                  <a:lnTo>
                    <a:pt x="997" y="1146"/>
                  </a:lnTo>
                  <a:lnTo>
                    <a:pt x="1055" y="1107"/>
                  </a:lnTo>
                  <a:lnTo>
                    <a:pt x="1095" y="1048"/>
                  </a:lnTo>
                  <a:lnTo>
                    <a:pt x="1110" y="976"/>
                  </a:lnTo>
                  <a:lnTo>
                    <a:pt x="1110" y="185"/>
                  </a:lnTo>
                  <a:lnTo>
                    <a:pt x="1095" y="113"/>
                  </a:lnTo>
                  <a:lnTo>
                    <a:pt x="1055" y="54"/>
                  </a:lnTo>
                  <a:lnTo>
                    <a:pt x="997" y="15"/>
                  </a:lnTo>
                  <a:lnTo>
                    <a:pt x="925" y="0"/>
                  </a:lnTo>
                  <a:close/>
                </a:path>
              </a:pathLst>
            </a:custGeom>
            <a:solidFill>
              <a:srgbClr val="CCFF99"/>
            </a:solidFill>
            <a:ln w="9525">
              <a:noFill/>
              <a:round/>
              <a:headEnd/>
              <a:tailEnd/>
            </a:ln>
          </p:spPr>
          <p:txBody>
            <a:bodyPr/>
            <a:lstStyle/>
            <a:p>
              <a:endParaRPr lang="tr-TR"/>
            </a:p>
          </p:txBody>
        </p:sp>
        <p:sp>
          <p:nvSpPr>
            <p:cNvPr id="29717" name="Freeform 8"/>
            <p:cNvSpPr>
              <a:spLocks/>
            </p:cNvSpPr>
            <p:nvPr/>
          </p:nvSpPr>
          <p:spPr bwMode="auto">
            <a:xfrm>
              <a:off x="5497" y="683"/>
              <a:ext cx="1110" cy="1161"/>
            </a:xfrm>
            <a:custGeom>
              <a:avLst/>
              <a:gdLst>
                <a:gd name="T0" fmla="*/ 185 w 1110"/>
                <a:gd name="T1" fmla="*/ 0 h 1161"/>
                <a:gd name="T2" fmla="*/ 112 w 1110"/>
                <a:gd name="T3" fmla="*/ 15 h 1161"/>
                <a:gd name="T4" fmla="*/ 54 w 1110"/>
                <a:gd name="T5" fmla="*/ 54 h 1161"/>
                <a:gd name="T6" fmla="*/ 14 w 1110"/>
                <a:gd name="T7" fmla="*/ 113 h 1161"/>
                <a:gd name="T8" fmla="*/ 0 w 1110"/>
                <a:gd name="T9" fmla="*/ 185 h 1161"/>
                <a:gd name="T10" fmla="*/ 0 w 1110"/>
                <a:gd name="T11" fmla="*/ 976 h 1161"/>
                <a:gd name="T12" fmla="*/ 14 w 1110"/>
                <a:gd name="T13" fmla="*/ 1048 h 1161"/>
                <a:gd name="T14" fmla="*/ 54 w 1110"/>
                <a:gd name="T15" fmla="*/ 1107 h 1161"/>
                <a:gd name="T16" fmla="*/ 112 w 1110"/>
                <a:gd name="T17" fmla="*/ 1146 h 1161"/>
                <a:gd name="T18" fmla="*/ 185 w 1110"/>
                <a:gd name="T19" fmla="*/ 1161 h 1161"/>
                <a:gd name="T20" fmla="*/ 925 w 1110"/>
                <a:gd name="T21" fmla="*/ 1161 h 1161"/>
                <a:gd name="T22" fmla="*/ 997 w 1110"/>
                <a:gd name="T23" fmla="*/ 1146 h 1161"/>
                <a:gd name="T24" fmla="*/ 1055 w 1110"/>
                <a:gd name="T25" fmla="*/ 1107 h 1161"/>
                <a:gd name="T26" fmla="*/ 1095 w 1110"/>
                <a:gd name="T27" fmla="*/ 1048 h 1161"/>
                <a:gd name="T28" fmla="*/ 1110 w 1110"/>
                <a:gd name="T29" fmla="*/ 976 h 1161"/>
                <a:gd name="T30" fmla="*/ 1110 w 1110"/>
                <a:gd name="T31" fmla="*/ 185 h 1161"/>
                <a:gd name="T32" fmla="*/ 1095 w 1110"/>
                <a:gd name="T33" fmla="*/ 113 h 1161"/>
                <a:gd name="T34" fmla="*/ 1055 w 1110"/>
                <a:gd name="T35" fmla="*/ 54 h 1161"/>
                <a:gd name="T36" fmla="*/ 997 w 1110"/>
                <a:gd name="T37" fmla="*/ 15 h 1161"/>
                <a:gd name="T38" fmla="*/ 925 w 1110"/>
                <a:gd name="T39" fmla="*/ 0 h 1161"/>
                <a:gd name="T40" fmla="*/ 185 w 1110"/>
                <a:gd name="T41" fmla="*/ 0 h 1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0"/>
                <a:gd name="T64" fmla="*/ 0 h 1161"/>
                <a:gd name="T65" fmla="*/ 1110 w 1110"/>
                <a:gd name="T66" fmla="*/ 1161 h 1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0" h="1161">
                  <a:moveTo>
                    <a:pt x="185" y="0"/>
                  </a:moveTo>
                  <a:lnTo>
                    <a:pt x="112" y="15"/>
                  </a:lnTo>
                  <a:lnTo>
                    <a:pt x="54" y="54"/>
                  </a:lnTo>
                  <a:lnTo>
                    <a:pt x="14" y="113"/>
                  </a:lnTo>
                  <a:lnTo>
                    <a:pt x="0" y="185"/>
                  </a:lnTo>
                  <a:lnTo>
                    <a:pt x="0" y="976"/>
                  </a:lnTo>
                  <a:lnTo>
                    <a:pt x="14" y="1048"/>
                  </a:lnTo>
                  <a:lnTo>
                    <a:pt x="54" y="1107"/>
                  </a:lnTo>
                  <a:lnTo>
                    <a:pt x="112" y="1146"/>
                  </a:lnTo>
                  <a:lnTo>
                    <a:pt x="185" y="1161"/>
                  </a:lnTo>
                  <a:lnTo>
                    <a:pt x="925" y="1161"/>
                  </a:lnTo>
                  <a:lnTo>
                    <a:pt x="997" y="1146"/>
                  </a:lnTo>
                  <a:lnTo>
                    <a:pt x="1055" y="1107"/>
                  </a:lnTo>
                  <a:lnTo>
                    <a:pt x="1095" y="1048"/>
                  </a:lnTo>
                  <a:lnTo>
                    <a:pt x="1110" y="976"/>
                  </a:lnTo>
                  <a:lnTo>
                    <a:pt x="1110" y="185"/>
                  </a:lnTo>
                  <a:lnTo>
                    <a:pt x="1095" y="113"/>
                  </a:lnTo>
                  <a:lnTo>
                    <a:pt x="1055" y="54"/>
                  </a:lnTo>
                  <a:lnTo>
                    <a:pt x="997" y="15"/>
                  </a:lnTo>
                  <a:lnTo>
                    <a:pt x="925" y="0"/>
                  </a:lnTo>
                  <a:lnTo>
                    <a:pt x="185" y="0"/>
                  </a:lnTo>
                  <a:close/>
                </a:path>
              </a:pathLst>
            </a:custGeom>
            <a:noFill/>
            <a:ln w="9525">
              <a:solidFill>
                <a:srgbClr val="000000"/>
              </a:solidFill>
              <a:round/>
              <a:headEnd/>
              <a:tailEnd/>
            </a:ln>
          </p:spPr>
          <p:txBody>
            <a:bodyPr/>
            <a:lstStyle/>
            <a:p>
              <a:endParaRPr lang="tr-TR"/>
            </a:p>
          </p:txBody>
        </p:sp>
        <p:sp>
          <p:nvSpPr>
            <p:cNvPr id="29718" name="Text Box 7"/>
            <p:cNvSpPr txBox="1">
              <a:spLocks noChangeArrowheads="1"/>
            </p:cNvSpPr>
            <p:nvPr/>
          </p:nvSpPr>
          <p:spPr bwMode="auto">
            <a:xfrm>
              <a:off x="0" y="1178"/>
              <a:ext cx="1074"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Sanayi</a:t>
              </a:r>
              <a:endParaRPr lang="tr-TR" sz="3200"/>
            </a:p>
          </p:txBody>
        </p:sp>
        <p:sp>
          <p:nvSpPr>
            <p:cNvPr id="29719" name="Text Box 6"/>
            <p:cNvSpPr txBox="1">
              <a:spLocks noChangeArrowheads="1"/>
            </p:cNvSpPr>
            <p:nvPr/>
          </p:nvSpPr>
          <p:spPr bwMode="auto">
            <a:xfrm>
              <a:off x="1074" y="1174"/>
              <a:ext cx="961"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Tarım</a:t>
              </a:r>
              <a:endParaRPr lang="tr-TR" sz="3200"/>
            </a:p>
          </p:txBody>
        </p:sp>
        <p:sp>
          <p:nvSpPr>
            <p:cNvPr id="29720" name="Text Box 5"/>
            <p:cNvSpPr txBox="1">
              <a:spLocks noChangeArrowheads="1"/>
            </p:cNvSpPr>
            <p:nvPr/>
          </p:nvSpPr>
          <p:spPr bwMode="auto">
            <a:xfrm>
              <a:off x="2148" y="1166"/>
              <a:ext cx="1074"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Turizm</a:t>
              </a:r>
              <a:endParaRPr lang="tr-TR" sz="3200"/>
            </a:p>
          </p:txBody>
        </p:sp>
        <p:sp>
          <p:nvSpPr>
            <p:cNvPr id="29721" name="Text Box 4"/>
            <p:cNvSpPr txBox="1">
              <a:spLocks noChangeArrowheads="1"/>
            </p:cNvSpPr>
            <p:nvPr/>
          </p:nvSpPr>
          <p:spPr bwMode="auto">
            <a:xfrm>
              <a:off x="3279" y="1166"/>
              <a:ext cx="1074"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Ulaşım</a:t>
              </a:r>
              <a:endParaRPr lang="tr-TR" sz="3200"/>
            </a:p>
          </p:txBody>
        </p:sp>
        <p:sp>
          <p:nvSpPr>
            <p:cNvPr id="29722" name="Text Box 3"/>
            <p:cNvSpPr txBox="1">
              <a:spLocks noChangeArrowheads="1"/>
            </p:cNvSpPr>
            <p:nvPr/>
          </p:nvSpPr>
          <p:spPr bwMode="auto">
            <a:xfrm>
              <a:off x="4410" y="825"/>
              <a:ext cx="1074" cy="588"/>
            </a:xfrm>
            <a:prstGeom prst="rect">
              <a:avLst/>
            </a:prstGeom>
            <a:noFill/>
            <a:ln w="9525">
              <a:noFill/>
              <a:miter lim="800000"/>
              <a:headEnd/>
              <a:tailEnd/>
            </a:ln>
          </p:spPr>
          <p:txBody>
            <a:bodyPr lIns="0" tIns="0" rIns="0" bIns="0"/>
            <a:lstStyle/>
            <a:p>
              <a:pPr algn="ctr"/>
              <a:endParaRPr lang="tr-TR" sz="3200">
                <a:solidFill>
                  <a:srgbClr val="FF0000"/>
                </a:solidFill>
                <a:cs typeface="Times New Roman" pitchFamily="18" charset="0"/>
              </a:endParaRPr>
            </a:p>
            <a:p>
              <a:pPr algn="ctr"/>
              <a:r>
                <a:rPr lang="tr-TR" sz="3200">
                  <a:solidFill>
                    <a:srgbClr val="FF0000"/>
                  </a:solidFill>
                  <a:cs typeface="Times New Roman" pitchFamily="18" charset="0"/>
                </a:rPr>
                <a:t>Maden</a:t>
              </a:r>
              <a:endParaRPr lang="tr-TR" sz="3200"/>
            </a:p>
            <a:p>
              <a:pPr algn="ctr" eaLnBrk="0" hangingPunct="0"/>
              <a:r>
                <a:rPr lang="tr-TR" sz="3200">
                  <a:solidFill>
                    <a:srgbClr val="FF0000"/>
                  </a:solidFill>
                  <a:cs typeface="Times New Roman" pitchFamily="18" charset="0"/>
                </a:rPr>
                <a:t>cilik</a:t>
              </a:r>
              <a:endParaRPr lang="tr-TR" sz="3200"/>
            </a:p>
          </p:txBody>
        </p:sp>
        <p:sp>
          <p:nvSpPr>
            <p:cNvPr id="29723" name="Text Box 2"/>
            <p:cNvSpPr txBox="1">
              <a:spLocks noChangeArrowheads="1"/>
            </p:cNvSpPr>
            <p:nvPr/>
          </p:nvSpPr>
          <p:spPr bwMode="auto">
            <a:xfrm>
              <a:off x="5541" y="815"/>
              <a:ext cx="1074" cy="606"/>
            </a:xfrm>
            <a:prstGeom prst="rect">
              <a:avLst/>
            </a:prstGeom>
            <a:noFill/>
            <a:ln w="9525">
              <a:noFill/>
              <a:miter lim="800000"/>
              <a:headEnd/>
              <a:tailEnd/>
            </a:ln>
          </p:spPr>
          <p:txBody>
            <a:bodyPr lIns="0" tIns="0" rIns="0" bIns="0"/>
            <a:lstStyle/>
            <a:p>
              <a:endParaRPr lang="tr-TR" sz="3200">
                <a:solidFill>
                  <a:srgbClr val="FF0000"/>
                </a:solidFill>
                <a:cs typeface="Times New Roman" pitchFamily="18" charset="0"/>
              </a:endParaRPr>
            </a:p>
            <a:p>
              <a:endParaRPr lang="tr-TR" sz="3200">
                <a:solidFill>
                  <a:srgbClr val="FF0000"/>
                </a:solidFill>
                <a:cs typeface="Times New Roman" pitchFamily="18" charset="0"/>
              </a:endParaRPr>
            </a:p>
            <a:p>
              <a:r>
                <a:rPr lang="tr-TR" sz="3200">
                  <a:solidFill>
                    <a:srgbClr val="FF0000"/>
                  </a:solidFill>
                  <a:cs typeface="Times New Roman" pitchFamily="18" charset="0"/>
                </a:rPr>
                <a:t>Ticaret</a:t>
              </a:r>
              <a:endParaRPr lang="tr-TR" sz="3200"/>
            </a:p>
          </p:txBody>
        </p:sp>
      </p:grpSp>
      <p:sp>
        <p:nvSpPr>
          <p:cNvPr id="29698" name="27 Dikdörtgen"/>
          <p:cNvSpPr>
            <a:spLocks noChangeArrowheads="1"/>
          </p:cNvSpPr>
          <p:nvPr/>
        </p:nvSpPr>
        <p:spPr bwMode="auto">
          <a:xfrm>
            <a:off x="1547813" y="333375"/>
            <a:ext cx="6337300" cy="584200"/>
          </a:xfrm>
          <a:prstGeom prst="rect">
            <a:avLst/>
          </a:prstGeom>
          <a:noFill/>
          <a:ln w="9525">
            <a:noFill/>
            <a:miter lim="800000"/>
            <a:headEnd/>
            <a:tailEnd/>
          </a:ln>
        </p:spPr>
        <p:txBody>
          <a:bodyPr>
            <a:spAutoFit/>
          </a:bodyPr>
          <a:lstStyle/>
          <a:p>
            <a:r>
              <a:rPr lang="tr-TR" sz="3200" b="1">
                <a:solidFill>
                  <a:srgbClr val="6F2F9F"/>
                </a:solidFill>
                <a:cs typeface="Times New Roman" pitchFamily="18" charset="0"/>
              </a:rPr>
              <a:t>Beşeri Faktörler</a:t>
            </a:r>
            <a:endParaRPr lang="tr-TR" sz="320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Dikdörtgen"/>
          <p:cNvSpPr>
            <a:spLocks noChangeArrowheads="1"/>
          </p:cNvSpPr>
          <p:nvPr/>
        </p:nvSpPr>
        <p:spPr bwMode="auto">
          <a:xfrm>
            <a:off x="107950" y="333375"/>
            <a:ext cx="8856663" cy="3046413"/>
          </a:xfrm>
          <a:prstGeom prst="rect">
            <a:avLst/>
          </a:prstGeom>
          <a:noFill/>
          <a:ln w="9525">
            <a:noFill/>
            <a:miter lim="800000"/>
            <a:headEnd/>
            <a:tailEnd/>
          </a:ln>
        </p:spPr>
        <p:txBody>
          <a:bodyPr>
            <a:spAutoFit/>
          </a:bodyPr>
          <a:lstStyle/>
          <a:p>
            <a:r>
              <a:rPr lang="tr-TR" sz="3200" b="1" dirty="0">
                <a:solidFill>
                  <a:srgbClr val="FF0000"/>
                </a:solidFill>
                <a:latin typeface="Calibri" pitchFamily="34" charset="0"/>
              </a:rPr>
              <a:t>Nüfus Yoğunluğunun Fazla Olmasının Sonuçları:</a:t>
            </a:r>
          </a:p>
          <a:p>
            <a:r>
              <a:rPr lang="tr-TR" sz="3200" dirty="0">
                <a:solidFill>
                  <a:srgbClr val="FF0000"/>
                </a:solidFill>
                <a:latin typeface="Calibri" pitchFamily="34" charset="0"/>
              </a:rPr>
              <a:t>*</a:t>
            </a:r>
            <a:r>
              <a:rPr lang="tr-TR" sz="3200" dirty="0">
                <a:latin typeface="Calibri" pitchFamily="34" charset="0"/>
              </a:rPr>
              <a:t>İş gücü ucuzlar.  </a:t>
            </a:r>
          </a:p>
          <a:p>
            <a:r>
              <a:rPr lang="tr-TR" sz="3200" dirty="0">
                <a:solidFill>
                  <a:srgbClr val="FF0000"/>
                </a:solidFill>
                <a:latin typeface="Calibri" pitchFamily="34" charset="0"/>
              </a:rPr>
              <a:t>*</a:t>
            </a:r>
            <a:r>
              <a:rPr lang="tr-TR" sz="3200" dirty="0">
                <a:latin typeface="Calibri" pitchFamily="34" charset="0"/>
              </a:rPr>
              <a:t>Tüketim artar</a:t>
            </a:r>
            <a:r>
              <a:rPr lang="tr-TR" sz="3200" dirty="0" smtClean="0">
                <a:latin typeface="Calibri" pitchFamily="34" charset="0"/>
              </a:rPr>
              <a:t>. </a:t>
            </a:r>
            <a:r>
              <a:rPr lang="tr-TR" sz="3200" b="1" i="1" dirty="0" smtClean="0">
                <a:hlinkClick r:id="rId2"/>
              </a:rPr>
              <a:t>https://</a:t>
            </a:r>
            <a:r>
              <a:rPr lang="tr-TR" sz="3200" b="1" i="1" dirty="0" smtClean="0">
                <a:hlinkClick r:id="rId2"/>
              </a:rPr>
              <a:t>www.HangiSoru.com</a:t>
            </a:r>
            <a:r>
              <a:rPr lang="tr-TR" sz="3200" b="1" i="1" dirty="0" smtClean="0"/>
              <a:t> </a:t>
            </a:r>
            <a:endParaRPr lang="tr-TR" sz="3200" dirty="0">
              <a:latin typeface="Calibri" pitchFamily="34" charset="0"/>
            </a:endParaRPr>
          </a:p>
          <a:p>
            <a:r>
              <a:rPr lang="tr-TR" sz="3200" dirty="0">
                <a:solidFill>
                  <a:srgbClr val="FF0000"/>
                </a:solidFill>
                <a:latin typeface="Calibri" pitchFamily="34" charset="0"/>
              </a:rPr>
              <a:t>*</a:t>
            </a:r>
            <a:r>
              <a:rPr lang="tr-TR" sz="3200" dirty="0">
                <a:latin typeface="Calibri" pitchFamily="34" charset="0"/>
              </a:rPr>
              <a:t>Konut sıkıntısı yaşanır.</a:t>
            </a:r>
          </a:p>
          <a:p>
            <a:r>
              <a:rPr lang="tr-TR" sz="3200" dirty="0">
                <a:solidFill>
                  <a:srgbClr val="FF0000"/>
                </a:solidFill>
                <a:latin typeface="Calibri" pitchFamily="34" charset="0"/>
              </a:rPr>
              <a:t>* </a:t>
            </a:r>
            <a:r>
              <a:rPr lang="tr-TR" sz="3200" dirty="0">
                <a:latin typeface="Calibri" pitchFamily="34" charset="0"/>
              </a:rPr>
              <a:t>Eğitim ve sağlık sorunları artar.  </a:t>
            </a:r>
          </a:p>
          <a:p>
            <a:r>
              <a:rPr lang="tr-TR" sz="3200" dirty="0">
                <a:solidFill>
                  <a:srgbClr val="FF0000"/>
                </a:solidFill>
                <a:latin typeface="Calibri" pitchFamily="34" charset="0"/>
              </a:rPr>
              <a:t>*</a:t>
            </a:r>
            <a:r>
              <a:rPr lang="tr-TR" sz="3200" dirty="0">
                <a:latin typeface="Calibri" pitchFamily="34" charset="0"/>
              </a:rPr>
              <a:t>Trafik sorunları yaşanır.</a:t>
            </a:r>
          </a:p>
        </p:txBody>
      </p:sp>
      <p:pic>
        <p:nvPicPr>
          <p:cNvPr id="30722" name="Picture 2" descr="https://im0-tub-tr.yandex.net/i?id=d8fc81ec716b71637f1cddfb63d16d97&amp;n=13"/>
          <p:cNvPicPr>
            <a:picLocks noChangeAspect="1" noChangeArrowheads="1"/>
          </p:cNvPicPr>
          <p:nvPr/>
        </p:nvPicPr>
        <p:blipFill>
          <a:blip r:embed="rId3" cstate="print"/>
          <a:srcRect/>
          <a:stretch>
            <a:fillRect/>
          </a:stretch>
        </p:blipFill>
        <p:spPr bwMode="auto">
          <a:xfrm>
            <a:off x="468313" y="3429000"/>
            <a:ext cx="7632700" cy="3286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23850" y="1125538"/>
          <a:ext cx="8712200" cy="2641600"/>
        </p:xfrm>
        <a:graphic>
          <a:graphicData uri="http://schemas.openxmlformats.org/drawingml/2006/table">
            <a:tbl>
              <a:tblPr/>
              <a:tblGrid>
                <a:gridCol w="2674938"/>
                <a:gridCol w="2798762"/>
                <a:gridCol w="3238500"/>
              </a:tblGrid>
              <a:tr h="1260475">
                <a:tc>
                  <a:txBody>
                    <a:bodyPr/>
                    <a:lstStyle/>
                    <a:p>
                      <a:pPr marL="31750" marR="0" lvl="0" indent="0" algn="l" defTabSz="914400" rtl="0" eaLnBrk="1" fontAlgn="base" latinLnBrk="0" hangingPunct="1">
                        <a:lnSpc>
                          <a:spcPts val="1325"/>
                        </a:lnSpc>
                        <a:spcBef>
                          <a:spcPct val="0"/>
                        </a:spcBef>
                        <a:spcAft>
                          <a:spcPct val="0"/>
                        </a:spcAft>
                        <a:buClrTx/>
                        <a:buSzTx/>
                        <a:buFontTx/>
                        <a:buNone/>
                        <a:tabLst/>
                      </a:pPr>
                      <a:r>
                        <a:rPr kumimoji="0" lang="tr-TR" sz="2400" b="0" i="0" u="none" strike="noStrike" cap="none" normalizeH="0" baseline="0" smtClean="0">
                          <a:ln>
                            <a:noFill/>
                          </a:ln>
                          <a:solidFill>
                            <a:srgbClr val="FF0000"/>
                          </a:solidFill>
                          <a:effectLst/>
                          <a:latin typeface="Times New Roman" pitchFamily="18" charset="0"/>
                          <a:cs typeface="Times New Roman" pitchFamily="18" charset="0"/>
                        </a:rPr>
                        <a:t>* </a:t>
                      </a:r>
                    </a:p>
                    <a:p>
                      <a:pPr marL="31750" marR="0" lvl="0" indent="0" algn="l" defTabSz="914400" rtl="0" eaLnBrk="1" fontAlgn="base" latinLnBrk="0" hangingPunct="1">
                        <a:lnSpc>
                          <a:spcPts val="1325"/>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Doğumlar</a:t>
                      </a:r>
                    </a:p>
                  </a:txBody>
                  <a:tcPr marL="0" marR="0" marT="0" marB="0" horzOverflow="overflow">
                    <a:lnL>
                      <a:noFill/>
                    </a:lnL>
                    <a:lnR>
                      <a:noFill/>
                    </a:lnR>
                    <a:lnT>
                      <a:noFill/>
                    </a:lnT>
                    <a:lnB>
                      <a:noFill/>
                    </a:lnB>
                    <a:lnTlToBr>
                      <a:noFill/>
                    </a:lnTlToBr>
                    <a:lnBlToTr>
                      <a:noFill/>
                    </a:lnBlToTr>
                    <a:noFill/>
                  </a:tcPr>
                </a:tc>
                <a:tc>
                  <a:txBody>
                    <a:bodyPr/>
                    <a:lstStyle/>
                    <a:p>
                      <a:pPr marL="115888" marR="0" lvl="0" indent="0" algn="l" defTabSz="914400" rtl="0" eaLnBrk="1" fontAlgn="base" latinLnBrk="0" hangingPunct="1">
                        <a:lnSpc>
                          <a:spcPts val="1325"/>
                        </a:lnSpc>
                        <a:spcBef>
                          <a:spcPct val="0"/>
                        </a:spcBef>
                        <a:spcAft>
                          <a:spcPct val="0"/>
                        </a:spcAft>
                        <a:buClrTx/>
                        <a:buSzTx/>
                        <a:buFontTx/>
                        <a:buNone/>
                        <a:tabLst/>
                      </a:pPr>
                      <a:r>
                        <a:rPr kumimoji="0" lang="tr-TR" sz="2400" b="0" i="0" u="none" strike="noStrike" cap="none" normalizeH="0" baseline="0" smtClean="0">
                          <a:ln>
                            <a:noFill/>
                          </a:ln>
                          <a:solidFill>
                            <a:srgbClr val="FF0000"/>
                          </a:solidFill>
                          <a:effectLst/>
                          <a:latin typeface="Times New Roman" pitchFamily="18" charset="0"/>
                          <a:cs typeface="Times New Roman" pitchFamily="18" charset="0"/>
                        </a:rPr>
                        <a:t>* </a:t>
                      </a:r>
                    </a:p>
                    <a:p>
                      <a:pPr marL="115888" marR="0" lvl="0" indent="0" algn="l" defTabSz="914400" rtl="0" eaLnBrk="1" fontAlgn="base" latinLnBrk="0" hangingPunct="1">
                        <a:lnSpc>
                          <a:spcPts val="1325"/>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Savaşlar</a:t>
                      </a:r>
                    </a:p>
                  </a:txBody>
                  <a:tcPr marL="0" marR="0" marT="0" marB="0" horzOverflow="overflow">
                    <a:lnL>
                      <a:noFill/>
                    </a:lnL>
                    <a:lnR>
                      <a:noFill/>
                    </a:lnR>
                    <a:lnT>
                      <a:noFill/>
                    </a:lnT>
                    <a:lnB>
                      <a:noFill/>
                    </a:lnB>
                    <a:lnTlToBr>
                      <a:noFill/>
                    </a:lnTlToBr>
                    <a:lnBlToTr>
                      <a:noFill/>
                    </a:lnBlToTr>
                    <a:noFill/>
                  </a:tcPr>
                </a:tc>
                <a:tc>
                  <a:txBody>
                    <a:bodyPr/>
                    <a:lstStyle/>
                    <a:p>
                      <a:pPr marL="120650" marR="0" lvl="0" indent="0" algn="l" defTabSz="914400" rtl="0" eaLnBrk="1" fontAlgn="base" latinLnBrk="0" hangingPunct="1">
                        <a:lnSpc>
                          <a:spcPts val="1325"/>
                        </a:lnSpc>
                        <a:spcBef>
                          <a:spcPct val="0"/>
                        </a:spcBef>
                        <a:spcAft>
                          <a:spcPct val="0"/>
                        </a:spcAft>
                        <a:buClrTx/>
                        <a:buSzTx/>
                        <a:buFontTx/>
                        <a:buNone/>
                        <a:tabLst/>
                      </a:pPr>
                      <a:r>
                        <a:rPr kumimoji="0" lang="tr-TR" sz="2400" b="0" i="0" u="none" strike="noStrike" cap="none" normalizeH="0" baseline="0" smtClean="0">
                          <a:ln>
                            <a:noFill/>
                          </a:ln>
                          <a:solidFill>
                            <a:srgbClr val="FF0000"/>
                          </a:solidFill>
                          <a:effectLst/>
                          <a:latin typeface="Times New Roman" pitchFamily="18" charset="0"/>
                          <a:cs typeface="Times New Roman" pitchFamily="18" charset="0"/>
                        </a:rPr>
                        <a:t>* </a:t>
                      </a:r>
                    </a:p>
                    <a:p>
                      <a:pPr marL="120650" marR="0" lvl="0" indent="0" algn="l" defTabSz="914400" rtl="0" eaLnBrk="1" fontAlgn="base" latinLnBrk="0" hangingPunct="1">
                        <a:lnSpc>
                          <a:spcPts val="1325"/>
                        </a:lnSpc>
                        <a:spcBef>
                          <a:spcPct val="0"/>
                        </a:spcBef>
                        <a:spcAft>
                          <a:spcPct val="0"/>
                        </a:spcAft>
                        <a:buClrTx/>
                        <a:buSzTx/>
                        <a:buFontTx/>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Salgın hastalıklar</a:t>
                      </a:r>
                    </a:p>
                  </a:txBody>
                  <a:tcPr marL="0" marR="0" marT="0" marB="0" horzOverflow="overflow">
                    <a:lnL>
                      <a:noFill/>
                    </a:lnL>
                    <a:lnR>
                      <a:noFill/>
                    </a:lnR>
                    <a:lnT>
                      <a:noFill/>
                    </a:lnT>
                    <a:lnB>
                      <a:noFill/>
                    </a:lnB>
                    <a:lnTlToBr>
                      <a:noFill/>
                    </a:lnTlToBr>
                    <a:lnBlToTr>
                      <a:noFill/>
                    </a:lnBlToTr>
                    <a:noFill/>
                  </a:tcPr>
                </a:tc>
              </a:tr>
              <a:tr h="1381125">
                <a:tc>
                  <a:txBody>
                    <a:bodyPr/>
                    <a:lstStyle/>
                    <a:p>
                      <a:pPr marL="31750" marR="0" lvl="0" indent="0" algn="l" defTabSz="914400" rtl="0" eaLnBrk="1" fontAlgn="base" latinLnBrk="0" hangingPunct="1">
                        <a:lnSpc>
                          <a:spcPct val="100000"/>
                        </a:lnSpc>
                        <a:spcBef>
                          <a:spcPts val="75"/>
                        </a:spcBef>
                        <a:spcAft>
                          <a:spcPct val="0"/>
                        </a:spcAft>
                        <a:buClrTx/>
                        <a:buSzTx/>
                        <a:buFontTx/>
                        <a:buNone/>
                        <a:tabLst/>
                      </a:pPr>
                      <a:r>
                        <a:rPr kumimoji="0" lang="tr-TR" sz="2400" b="0"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Doğal afetler</a:t>
                      </a:r>
                    </a:p>
                  </a:txBody>
                  <a:tcPr marL="0" marR="0" marT="0" marB="0" horzOverflow="overflow">
                    <a:lnL>
                      <a:noFill/>
                    </a:lnL>
                    <a:lnR>
                      <a:noFill/>
                    </a:lnR>
                    <a:lnT>
                      <a:noFill/>
                    </a:lnT>
                    <a:lnB>
                      <a:noFill/>
                    </a:lnB>
                    <a:lnTlToBr>
                      <a:noFill/>
                    </a:lnTlToBr>
                    <a:lnBlToTr>
                      <a:noFill/>
                    </a:lnBlToTr>
                    <a:noFill/>
                  </a:tcPr>
                </a:tc>
                <a:tc>
                  <a:txBody>
                    <a:bodyPr/>
                    <a:lstStyle/>
                    <a:p>
                      <a:pPr marL="115888" marR="0" lvl="0" indent="0" algn="l" defTabSz="914400" rtl="0" eaLnBrk="1" fontAlgn="base" latinLnBrk="0" hangingPunct="1">
                        <a:lnSpc>
                          <a:spcPct val="100000"/>
                        </a:lnSpc>
                        <a:spcBef>
                          <a:spcPts val="75"/>
                        </a:spcBef>
                        <a:spcAft>
                          <a:spcPct val="0"/>
                        </a:spcAft>
                        <a:buClrTx/>
                        <a:buSzTx/>
                        <a:buFontTx/>
                        <a:buNone/>
                        <a:tabLst/>
                      </a:pPr>
                      <a:r>
                        <a:rPr kumimoji="0" lang="tr-TR" sz="2400" b="0"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Turizm faaliyetleri</a:t>
                      </a:r>
                    </a:p>
                  </a:txBody>
                  <a:tcPr marL="0" marR="0" marT="0" marB="0" horzOverflow="overflow">
                    <a:lnL>
                      <a:noFill/>
                    </a:lnL>
                    <a:lnR>
                      <a:noFill/>
                    </a:lnR>
                    <a:lnT>
                      <a:noFill/>
                    </a:lnT>
                    <a:lnB>
                      <a:noFill/>
                    </a:lnB>
                    <a:lnTlToBr>
                      <a:noFill/>
                    </a:lnTlToBr>
                    <a:lnBlToTr>
                      <a:noFill/>
                    </a:lnBlToTr>
                    <a:noFill/>
                  </a:tcPr>
                </a:tc>
                <a:tc>
                  <a:txBody>
                    <a:bodyPr/>
                    <a:lstStyle/>
                    <a:p>
                      <a:pPr marL="120650" marR="0" lvl="0" indent="0" algn="l" defTabSz="914400" rtl="0" eaLnBrk="1" fontAlgn="base" latinLnBrk="0" hangingPunct="1">
                        <a:lnSpc>
                          <a:spcPct val="100000"/>
                        </a:lnSpc>
                        <a:spcBef>
                          <a:spcPts val="75"/>
                        </a:spcBef>
                        <a:spcAft>
                          <a:spcPct val="0"/>
                        </a:spcAft>
                        <a:buClrTx/>
                        <a:buSzTx/>
                        <a:buFontTx/>
                        <a:buNone/>
                        <a:tabLst/>
                      </a:pPr>
                      <a:r>
                        <a:rPr kumimoji="0" lang="tr-TR" sz="2400" b="0"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Yaşam koşullarının iyileşmesi</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31752" name="Rectangle 1"/>
          <p:cNvSpPr>
            <a:spLocks noChangeArrowheads="1"/>
          </p:cNvSpPr>
          <p:nvPr/>
        </p:nvSpPr>
        <p:spPr bwMode="auto">
          <a:xfrm>
            <a:off x="179388" y="482600"/>
            <a:ext cx="8713787" cy="585788"/>
          </a:xfrm>
          <a:prstGeom prst="rect">
            <a:avLst/>
          </a:prstGeom>
          <a:noFill/>
          <a:ln w="9525">
            <a:noFill/>
            <a:miter lim="800000"/>
            <a:headEnd/>
            <a:tailEnd/>
          </a:ln>
        </p:spPr>
        <p:txBody>
          <a:bodyPr anchor="ctr">
            <a:spAutoFit/>
          </a:bodyPr>
          <a:lstStyle/>
          <a:p>
            <a:pPr algn="ctr">
              <a:tabLst>
                <a:tab pos="3019425" algn="l"/>
              </a:tabLst>
            </a:pPr>
            <a:r>
              <a:rPr lang="tr-TR" sz="3200">
                <a:solidFill>
                  <a:srgbClr val="FF0000"/>
                </a:solidFill>
              </a:rPr>
              <a:t>Nüfus Artış Hızını Belirleyen Sebepler</a:t>
            </a:r>
          </a:p>
        </p:txBody>
      </p:sp>
      <p:pic>
        <p:nvPicPr>
          <p:cNvPr id="31753" name="Picture 2" descr="https://slideplayer.biz.tr/slide/3084626/11/images/23/N%C3%9CFUS+ARTI%C5%9EINI+ETK%C4%B0LEYEN+FAKT%C3%96RLER.jpg"/>
          <p:cNvPicPr>
            <a:picLocks noChangeAspect="1" noChangeArrowheads="1"/>
          </p:cNvPicPr>
          <p:nvPr/>
        </p:nvPicPr>
        <p:blipFill>
          <a:blip r:embed="rId2" cstate="print"/>
          <a:srcRect/>
          <a:stretch>
            <a:fillRect/>
          </a:stretch>
        </p:blipFill>
        <p:spPr bwMode="auto">
          <a:xfrm>
            <a:off x="107950" y="3068638"/>
            <a:ext cx="8928100" cy="36893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95288" y="476250"/>
          <a:ext cx="8497887" cy="3144838"/>
        </p:xfrm>
        <a:graphic>
          <a:graphicData uri="http://schemas.openxmlformats.org/drawingml/2006/table">
            <a:tbl>
              <a:tblPr/>
              <a:tblGrid>
                <a:gridCol w="2609850"/>
                <a:gridCol w="2728912"/>
                <a:gridCol w="3159125"/>
              </a:tblGrid>
              <a:tr h="3144838">
                <a:tc>
                  <a:txBody>
                    <a:bodyPr/>
                    <a:lstStyle/>
                    <a:p>
                      <a:pPr marL="31750" marR="0" lvl="0" indent="0" algn="ctr" defTabSz="914400" rtl="0" eaLnBrk="1" fontAlgn="base" latinLnBrk="0" hangingPunct="1">
                        <a:lnSpc>
                          <a:spcPct val="100000"/>
                        </a:lnSpc>
                        <a:spcBef>
                          <a:spcPts val="88"/>
                        </a:spcBef>
                        <a:spcAft>
                          <a:spcPct val="0"/>
                        </a:spcAft>
                        <a:buClrTx/>
                        <a:buSzTx/>
                        <a:buFontTx/>
                        <a:buNone/>
                        <a:tabLst/>
                      </a:pPr>
                      <a:r>
                        <a:rPr kumimoji="0" lang="tr-TR" sz="1800" b="1" i="0" u="none" strike="noStrike" cap="none" normalizeH="0" baseline="0" smtClean="0">
                          <a:ln>
                            <a:noFill/>
                          </a:ln>
                          <a:solidFill>
                            <a:srgbClr val="FF0000"/>
                          </a:solidFill>
                          <a:effectLst/>
                          <a:latin typeface="Times New Roman" pitchFamily="18" charset="0"/>
                          <a:cs typeface="Times New Roman" pitchFamily="18" charset="0"/>
                        </a:rPr>
                        <a:t>Nüfusu Fazla Olan İller:</a:t>
                      </a:r>
                    </a:p>
                    <a:p>
                      <a:pPr marL="31750" marR="0" lvl="0" indent="0" algn="l" defTabSz="914400" rtl="0" eaLnBrk="1" fontAlgn="base" latinLnBrk="0" hangingPunct="1">
                        <a:lnSpc>
                          <a:spcPct val="100000"/>
                        </a:lnSpc>
                        <a:spcBef>
                          <a:spcPts val="88"/>
                        </a:spcBef>
                        <a:spcAft>
                          <a:spcPct val="0"/>
                        </a:spcAft>
                        <a:buClrTx/>
                        <a:buSzTx/>
                        <a:buFontTx/>
                        <a:buNone/>
                        <a:tabLst/>
                      </a:pPr>
                      <a:endParaRPr kumimoji="0" lang="tr-TR" sz="1800" b="1" i="0" u="none" strike="noStrike" cap="none" normalizeH="0" baseline="0" smtClean="0">
                        <a:ln>
                          <a:noFill/>
                        </a:ln>
                        <a:solidFill>
                          <a:srgbClr val="001F5F"/>
                        </a:solidFill>
                        <a:effectLst/>
                        <a:latin typeface="Times New Roman" pitchFamily="18" charset="0"/>
                        <a:cs typeface="Times New Roman" pitchFamily="18" charset="0"/>
                      </a:endParaRPr>
                    </a:p>
                    <a:p>
                      <a:pPr marL="31750" marR="0" lvl="0" indent="0" algn="l" defTabSz="914400" rtl="0" eaLnBrk="1" fontAlgn="base" latinLnBrk="0" hangingPunct="1">
                        <a:lnSpc>
                          <a:spcPct val="100000"/>
                        </a:lnSpc>
                        <a:spcBef>
                          <a:spcPts val="88"/>
                        </a:spcBef>
                        <a:spcAft>
                          <a:spcPct val="0"/>
                        </a:spcAft>
                        <a:buClrTx/>
                        <a:buSzTx/>
                        <a:buFontTx/>
                        <a:buNone/>
                        <a:tabLst/>
                      </a:pPr>
                      <a:endParaRPr kumimoji="0" lang="tr-TR" sz="1800" b="1" i="0" u="none" strike="noStrike" cap="none" normalizeH="0" baseline="0" smtClean="0">
                        <a:ln>
                          <a:noFill/>
                        </a:ln>
                        <a:solidFill>
                          <a:srgbClr val="001F5F"/>
                        </a:solidFill>
                        <a:effectLst/>
                        <a:latin typeface="Times New Roman" pitchFamily="18" charset="0"/>
                        <a:cs typeface="Times New Roman" pitchFamily="18" charset="0"/>
                      </a:endParaRPr>
                    </a:p>
                    <a:p>
                      <a:pPr marL="31750" marR="0" lvl="0" indent="0" algn="l" defTabSz="914400" rtl="0" eaLnBrk="1" fontAlgn="base" latinLnBrk="0" hangingPunct="1">
                        <a:lnSpc>
                          <a:spcPts val="1275"/>
                        </a:lnSpc>
                        <a:spcBef>
                          <a:spcPts val="175"/>
                        </a:spcBef>
                        <a:spcAft>
                          <a:spcPct val="0"/>
                        </a:spcAft>
                        <a:buClrTx/>
                        <a:buSzTx/>
                        <a:buFontTx/>
                        <a:buNone/>
                        <a:tabLst/>
                      </a:pPr>
                      <a:r>
                        <a:rPr kumimoji="0" lang="tr-TR" sz="1800" b="1"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İstanbul </a:t>
                      </a:r>
                      <a:r>
                        <a:rPr kumimoji="0" lang="tr-TR" sz="1800" b="1" i="0" u="none" strike="noStrike" cap="none" normalizeH="0" baseline="0" smtClean="0">
                          <a:ln>
                            <a:noFill/>
                          </a:ln>
                          <a:solidFill>
                            <a:srgbClr val="FF0000"/>
                          </a:solidFill>
                          <a:effectLst/>
                          <a:latin typeface="Times New Roman" pitchFamily="18" charset="0"/>
                          <a:cs typeface="Times New Roman" pitchFamily="18" charset="0"/>
                        </a:rPr>
                        <a:t>(En Fazla)</a:t>
                      </a: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p>
                      <a:pPr marL="269875" marR="0" lvl="0" indent="0" algn="l" defTabSz="914400" rtl="0" eaLnBrk="1" fontAlgn="base" latinLnBrk="0" hangingPunct="1">
                        <a:lnSpc>
                          <a:spcPct val="100000"/>
                        </a:lnSpc>
                        <a:spcBef>
                          <a:spcPts val="38"/>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r>
                        <a:rPr kumimoji="0" lang="tr-TR" sz="1800" b="1"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Ankara	</a:t>
                      </a:r>
                      <a:r>
                        <a:rPr kumimoji="0" lang="tr-TR" sz="1800" b="1"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İzmir</a:t>
                      </a:r>
                    </a:p>
                  </a:txBody>
                  <a:tcPr marL="0" marR="0" marT="0" marB="0" horzOverflow="overflow">
                    <a:lnL>
                      <a:noFill/>
                    </a:lnL>
                    <a:lnR>
                      <a:noFill/>
                    </a:lnR>
                    <a:lnT>
                      <a:noFill/>
                    </a:lnT>
                    <a:lnB>
                      <a:noFill/>
                    </a:lnB>
                    <a:lnTlToBr>
                      <a:noFill/>
                    </a:lnTlToBr>
                    <a:lnBlToTr>
                      <a:noFill/>
                    </a:lnBlToTr>
                    <a:noFill/>
                  </a:tcPr>
                </a:tc>
                <a:tc>
                  <a:txBody>
                    <a:bodyPr/>
                    <a:lstStyle/>
                    <a:p>
                      <a:pPr marL="269875" marR="0" lvl="0" indent="0" algn="l" defTabSz="914400" rtl="0" eaLnBrk="1" fontAlgn="base" latinLnBrk="0" hangingPunct="1">
                        <a:lnSpc>
                          <a:spcPct val="100000"/>
                        </a:lnSpc>
                        <a:spcBef>
                          <a:spcPts val="38"/>
                        </a:spcBef>
                        <a:spcAft>
                          <a:spcPct val="0"/>
                        </a:spcAft>
                        <a:buClrTx/>
                        <a:buSzTx/>
                        <a:buFontTx/>
                        <a:buNone/>
                        <a:tabLst/>
                      </a:pPr>
                      <a:endParaRPr kumimoji="0" lang="tr-TR" sz="1800" b="0" i="0" u="none" strike="noStrike" cap="none" normalizeH="0" baseline="0" smtClean="0">
                        <a:ln>
                          <a:noFill/>
                        </a:ln>
                        <a:solidFill>
                          <a:schemeClr val="tx1"/>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endParaRPr kumimoji="0" lang="tr-TR" sz="1800" b="1" i="0" u="none" strike="noStrike" cap="none" normalizeH="0" baseline="0" smtClean="0">
                        <a:ln>
                          <a:noFill/>
                        </a:ln>
                        <a:solidFill>
                          <a:srgbClr val="FF0000"/>
                        </a:solidFill>
                        <a:effectLst/>
                        <a:latin typeface="Times New Roman" pitchFamily="18" charset="0"/>
                        <a:cs typeface="Times New Roman" pitchFamily="18" charset="0"/>
                      </a:endParaRPr>
                    </a:p>
                    <a:p>
                      <a:pPr marL="269875" marR="0" lvl="0" indent="0" algn="l" defTabSz="914400" rtl="0" eaLnBrk="1" fontAlgn="base" latinLnBrk="0" hangingPunct="1">
                        <a:lnSpc>
                          <a:spcPts val="1275"/>
                        </a:lnSpc>
                        <a:spcBef>
                          <a:spcPct val="0"/>
                        </a:spcBef>
                        <a:spcAft>
                          <a:spcPct val="0"/>
                        </a:spcAft>
                        <a:buClrTx/>
                        <a:buSzTx/>
                        <a:buFontTx/>
                        <a:buNone/>
                        <a:tabLst/>
                      </a:pPr>
                      <a:r>
                        <a:rPr kumimoji="0" lang="tr-TR" sz="1800" b="1"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Konya	</a:t>
                      </a:r>
                      <a:r>
                        <a:rPr kumimoji="0" lang="tr-TR" sz="1800" b="1" i="0" u="none" strike="noStrike" cap="none" normalizeH="0" baseline="0" smtClean="0">
                          <a:ln>
                            <a:noFill/>
                          </a:ln>
                          <a:solidFill>
                            <a:srgbClr val="FF0000"/>
                          </a:solidFill>
                          <a:effectLst/>
                          <a:latin typeface="Times New Roman" pitchFamily="18" charset="0"/>
                          <a:cs typeface="Times New Roman" pitchFamily="18" charset="0"/>
                        </a:rPr>
                        <a:t>* </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Adana</a:t>
                      </a:r>
                    </a:p>
                  </a:txBody>
                  <a:tcPr marL="0" marR="0" marT="0" marB="0" horzOverflow="overflow">
                    <a:lnL>
                      <a:noFill/>
                    </a:lnL>
                    <a:lnR>
                      <a:noFill/>
                    </a:lnR>
                    <a:lnT>
                      <a:noFill/>
                    </a:lnT>
                    <a:lnB>
                      <a:noFill/>
                    </a:lnB>
                    <a:lnTlToBr>
                      <a:noFill/>
                    </a:lnTlToBr>
                    <a:lnBlToTr>
                      <a:noFill/>
                    </a:lnBlToTr>
                    <a:noFill/>
                  </a:tcPr>
                </a:tc>
              </a:tr>
            </a:tbl>
          </a:graphicData>
        </a:graphic>
      </p:graphicFrame>
      <p:pic>
        <p:nvPicPr>
          <p:cNvPr id="32773" name="Picture 2" descr="https://im0-tub-tr.yandex.net/i?id=d8fc81ec716b71637f1cddfb63d16d97&amp;n=13"/>
          <p:cNvPicPr>
            <a:picLocks noChangeAspect="1" noChangeArrowheads="1"/>
          </p:cNvPicPr>
          <p:nvPr/>
        </p:nvPicPr>
        <p:blipFill>
          <a:blip r:embed="rId2" cstate="print"/>
          <a:srcRect/>
          <a:stretch>
            <a:fillRect/>
          </a:stretch>
        </p:blipFill>
        <p:spPr bwMode="auto">
          <a:xfrm>
            <a:off x="468313" y="1916113"/>
            <a:ext cx="8351837" cy="47990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0825" y="317500"/>
            <a:ext cx="8785225" cy="1570038"/>
          </a:xfrm>
          <a:prstGeom prst="rect">
            <a:avLst/>
          </a:prstGeom>
          <a:noFill/>
          <a:ln w="9525">
            <a:noFill/>
            <a:miter lim="800000"/>
            <a:headEnd/>
            <a:tailEnd/>
          </a:ln>
        </p:spPr>
        <p:txBody>
          <a:bodyPr anchor="ctr">
            <a:spAutoFit/>
          </a:bodyPr>
          <a:lstStyle/>
          <a:p>
            <a:pPr>
              <a:tabLst>
                <a:tab pos="1177925" algn="l"/>
                <a:tab pos="2890838" algn="l"/>
                <a:tab pos="4721225" algn="l"/>
                <a:tab pos="6092825" algn="l"/>
              </a:tabLst>
            </a:pPr>
            <a:r>
              <a:rPr lang="tr-TR" sz="3200" b="1">
                <a:solidFill>
                  <a:srgbClr val="001F5F"/>
                </a:solidFill>
                <a:cs typeface="Times New Roman" pitchFamily="18" charset="0"/>
              </a:rPr>
              <a:t>Nüfusu Az Olan İller:</a:t>
            </a:r>
            <a:endParaRPr lang="tr-TR" sz="3200"/>
          </a:p>
          <a:p>
            <a:pPr eaLnBrk="0" hangingPunct="0">
              <a:tabLst>
                <a:tab pos="1177925" algn="l"/>
                <a:tab pos="2890838" algn="l"/>
                <a:tab pos="4721225" algn="l"/>
                <a:tab pos="6092825" algn="l"/>
              </a:tabLst>
            </a:pPr>
            <a:r>
              <a:rPr lang="tr-TR" sz="3200">
                <a:solidFill>
                  <a:srgbClr val="FF0000"/>
                </a:solidFill>
              </a:rPr>
              <a:t>*</a:t>
            </a:r>
            <a:r>
              <a:rPr lang="tr-TR" sz="3200"/>
              <a:t>Bayburt </a:t>
            </a:r>
            <a:r>
              <a:rPr lang="tr-TR" sz="3200" b="1">
                <a:solidFill>
                  <a:srgbClr val="FF0000"/>
                </a:solidFill>
              </a:rPr>
              <a:t>(En Az)	</a:t>
            </a:r>
            <a:r>
              <a:rPr lang="tr-TR" sz="3200">
                <a:solidFill>
                  <a:srgbClr val="FF0000"/>
                </a:solidFill>
              </a:rPr>
              <a:t>* </a:t>
            </a:r>
            <a:r>
              <a:rPr lang="tr-TR" sz="3200"/>
              <a:t>Gümüşhane	</a:t>
            </a:r>
          </a:p>
          <a:p>
            <a:pPr eaLnBrk="0" hangingPunct="0">
              <a:tabLst>
                <a:tab pos="1177925" algn="l"/>
                <a:tab pos="2890838" algn="l"/>
                <a:tab pos="4721225" algn="l"/>
                <a:tab pos="6092825" algn="l"/>
              </a:tabLst>
            </a:pPr>
            <a:r>
              <a:rPr lang="tr-TR" sz="3200">
                <a:solidFill>
                  <a:srgbClr val="FF0000"/>
                </a:solidFill>
              </a:rPr>
              <a:t>* </a:t>
            </a:r>
            <a:r>
              <a:rPr lang="tr-TR" sz="3200"/>
              <a:t>Ardahan 		</a:t>
            </a:r>
            <a:r>
              <a:rPr lang="tr-TR" sz="3200">
                <a:solidFill>
                  <a:srgbClr val="FF0000"/>
                </a:solidFill>
              </a:rPr>
              <a:t>* </a:t>
            </a:r>
            <a:r>
              <a:rPr lang="tr-TR" sz="3200"/>
              <a:t>Tunceli</a:t>
            </a:r>
          </a:p>
        </p:txBody>
      </p:sp>
      <p:pic>
        <p:nvPicPr>
          <p:cNvPr id="33794" name="Picture 2" descr="https://userscontent2.emaze.com/images/a3e3b1ab-8835-45c4-87f7-9f93f4a97a28/265f7ac8c91526894a73406a35e7d651.png"/>
          <p:cNvPicPr>
            <a:picLocks noChangeAspect="1" noChangeArrowheads="1"/>
          </p:cNvPicPr>
          <p:nvPr/>
        </p:nvPicPr>
        <p:blipFill>
          <a:blip r:embed="rId2" cstate="print"/>
          <a:srcRect/>
          <a:stretch>
            <a:fillRect/>
          </a:stretch>
        </p:blipFill>
        <p:spPr bwMode="auto">
          <a:xfrm>
            <a:off x="179388" y="1844675"/>
            <a:ext cx="8856662" cy="48244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Dikdörtgen"/>
          <p:cNvSpPr>
            <a:spLocks noChangeArrowheads="1"/>
          </p:cNvSpPr>
          <p:nvPr/>
        </p:nvSpPr>
        <p:spPr bwMode="auto">
          <a:xfrm>
            <a:off x="250825" y="333375"/>
            <a:ext cx="8713788" cy="3538538"/>
          </a:xfrm>
          <a:prstGeom prst="rect">
            <a:avLst/>
          </a:prstGeom>
          <a:noFill/>
          <a:ln w="9525">
            <a:noFill/>
            <a:miter lim="800000"/>
            <a:headEnd/>
            <a:tailEnd/>
          </a:ln>
        </p:spPr>
        <p:txBody>
          <a:bodyPr>
            <a:spAutoFit/>
          </a:bodyPr>
          <a:lstStyle/>
          <a:p>
            <a:r>
              <a:rPr lang="tr-TR" sz="3200">
                <a:latin typeface="Calibri" pitchFamily="34" charset="0"/>
              </a:rPr>
              <a:t>Çok uzun süre konargöçer hayatı süren insanlar yerleşim yeri tercihinde yiyecek ve su ihtiyaçlarını karşılayabilecekleri, kendilerini güvende hissedebilecekleri yerleri bularak yerleşmişlerdir. Bu yüzden avcılık için elverişli olan, korunaklı yerleri tercih etmişlerdir. İnsanlar bu dönemde mağaralarda yaşamaktaydılar.</a:t>
            </a:r>
          </a:p>
        </p:txBody>
      </p:sp>
      <p:pic>
        <p:nvPicPr>
          <p:cNvPr id="15362" name="Picture 2" descr="https://i0.wp.com/bilimdili.com/wp-content/uploads/2018/08/f401ac8a-e177-4425-a222-d5dd90825053.jpg?fit=665%2C468&amp;resize=982%2C9999"/>
          <p:cNvPicPr>
            <a:picLocks noChangeAspect="1" noChangeArrowheads="1"/>
          </p:cNvPicPr>
          <p:nvPr/>
        </p:nvPicPr>
        <p:blipFill>
          <a:blip r:embed="rId2" cstate="print"/>
          <a:srcRect/>
          <a:stretch>
            <a:fillRect/>
          </a:stretch>
        </p:blipFill>
        <p:spPr bwMode="auto">
          <a:xfrm>
            <a:off x="2555875" y="3716338"/>
            <a:ext cx="6334125" cy="2946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Dikdörtgen"/>
          <p:cNvSpPr>
            <a:spLocks noChangeArrowheads="1"/>
          </p:cNvSpPr>
          <p:nvPr/>
        </p:nvSpPr>
        <p:spPr bwMode="auto">
          <a:xfrm>
            <a:off x="107950" y="260350"/>
            <a:ext cx="8928100" cy="2554288"/>
          </a:xfrm>
          <a:prstGeom prst="rect">
            <a:avLst/>
          </a:prstGeom>
          <a:noFill/>
          <a:ln w="9525">
            <a:noFill/>
            <a:miter lim="800000"/>
            <a:headEnd/>
            <a:tailEnd/>
          </a:ln>
        </p:spPr>
        <p:txBody>
          <a:bodyPr>
            <a:spAutoFit/>
          </a:bodyPr>
          <a:lstStyle/>
          <a:p>
            <a:r>
              <a:rPr lang="tr-TR" sz="3200" b="1">
                <a:solidFill>
                  <a:srgbClr val="FF0000"/>
                </a:solidFill>
                <a:latin typeface="Calibri" pitchFamily="34" charset="0"/>
              </a:rPr>
              <a:t>Nüfus Yoğunluğuna Göre Bölgeler (Sırasıyla):</a:t>
            </a:r>
          </a:p>
          <a:p>
            <a:r>
              <a:rPr lang="tr-TR" sz="3200" b="1">
                <a:solidFill>
                  <a:srgbClr val="FF0000"/>
                </a:solidFill>
                <a:latin typeface="Calibri" pitchFamily="34" charset="0"/>
              </a:rPr>
              <a:t>1- </a:t>
            </a:r>
            <a:r>
              <a:rPr lang="tr-TR" sz="3200">
                <a:latin typeface="Calibri" pitchFamily="34" charset="0"/>
              </a:rPr>
              <a:t>Marmara Bölgesi     </a:t>
            </a:r>
            <a:r>
              <a:rPr lang="tr-TR" sz="3200" b="1">
                <a:solidFill>
                  <a:srgbClr val="FF0000"/>
                </a:solidFill>
                <a:latin typeface="Calibri" pitchFamily="34" charset="0"/>
              </a:rPr>
              <a:t>2-</a:t>
            </a:r>
            <a:r>
              <a:rPr lang="tr-TR" sz="3200" b="1">
                <a:latin typeface="Calibri" pitchFamily="34" charset="0"/>
              </a:rPr>
              <a:t> </a:t>
            </a:r>
            <a:r>
              <a:rPr lang="tr-TR" sz="3200">
                <a:latin typeface="Calibri" pitchFamily="34" charset="0"/>
              </a:rPr>
              <a:t>Güneydoğu Anadolu Bölgesi</a:t>
            </a:r>
          </a:p>
          <a:p>
            <a:r>
              <a:rPr lang="tr-TR" sz="3200" b="1">
                <a:solidFill>
                  <a:srgbClr val="FF0000"/>
                </a:solidFill>
                <a:latin typeface="Calibri" pitchFamily="34" charset="0"/>
              </a:rPr>
              <a:t>3-</a:t>
            </a:r>
            <a:r>
              <a:rPr lang="tr-TR" sz="3200" b="1">
                <a:latin typeface="Calibri" pitchFamily="34" charset="0"/>
              </a:rPr>
              <a:t> </a:t>
            </a:r>
            <a:r>
              <a:rPr lang="tr-TR" sz="3200">
                <a:latin typeface="Calibri" pitchFamily="34" charset="0"/>
              </a:rPr>
              <a:t>Ege Bölgesi	          </a:t>
            </a:r>
            <a:r>
              <a:rPr lang="tr-TR" sz="3200" b="1">
                <a:solidFill>
                  <a:srgbClr val="FF0000"/>
                </a:solidFill>
                <a:latin typeface="Calibri" pitchFamily="34" charset="0"/>
              </a:rPr>
              <a:t>4-</a:t>
            </a:r>
            <a:r>
              <a:rPr lang="tr-TR" sz="3200" b="1">
                <a:latin typeface="Calibri" pitchFamily="34" charset="0"/>
              </a:rPr>
              <a:t> </a:t>
            </a:r>
            <a:r>
              <a:rPr lang="tr-TR" sz="3200">
                <a:latin typeface="Calibri" pitchFamily="34" charset="0"/>
              </a:rPr>
              <a:t>Akdeniz </a:t>
            </a:r>
          </a:p>
          <a:p>
            <a:r>
              <a:rPr lang="tr-TR" sz="3200" b="1">
                <a:solidFill>
                  <a:srgbClr val="FF0000"/>
                </a:solidFill>
                <a:latin typeface="Calibri" pitchFamily="34" charset="0"/>
              </a:rPr>
              <a:t>5-</a:t>
            </a:r>
            <a:r>
              <a:rPr lang="tr-TR" sz="3200" b="1">
                <a:latin typeface="Calibri" pitchFamily="34" charset="0"/>
              </a:rPr>
              <a:t> </a:t>
            </a:r>
            <a:r>
              <a:rPr lang="tr-TR" sz="3200">
                <a:latin typeface="Calibri" pitchFamily="34" charset="0"/>
              </a:rPr>
              <a:t>İç Anadolu Bölgesi	</a:t>
            </a:r>
            <a:r>
              <a:rPr lang="tr-TR" sz="3200" b="1">
                <a:solidFill>
                  <a:srgbClr val="FF0000"/>
                </a:solidFill>
                <a:latin typeface="Calibri" pitchFamily="34" charset="0"/>
              </a:rPr>
              <a:t>6-</a:t>
            </a:r>
            <a:r>
              <a:rPr lang="tr-TR" sz="3200" b="1">
                <a:latin typeface="Calibri" pitchFamily="34" charset="0"/>
              </a:rPr>
              <a:t> </a:t>
            </a:r>
            <a:r>
              <a:rPr lang="tr-TR" sz="3200">
                <a:latin typeface="Calibri" pitchFamily="34" charset="0"/>
              </a:rPr>
              <a:t>Karadeniz Bölgesi	</a:t>
            </a:r>
          </a:p>
          <a:p>
            <a:r>
              <a:rPr lang="tr-TR" sz="3200" b="1">
                <a:solidFill>
                  <a:srgbClr val="FF0000"/>
                </a:solidFill>
                <a:latin typeface="Calibri" pitchFamily="34" charset="0"/>
              </a:rPr>
              <a:t>7-</a:t>
            </a:r>
            <a:r>
              <a:rPr lang="tr-TR" sz="3200" b="1">
                <a:latin typeface="Calibri" pitchFamily="34" charset="0"/>
              </a:rPr>
              <a:t> </a:t>
            </a:r>
            <a:r>
              <a:rPr lang="tr-TR" sz="3200">
                <a:latin typeface="Calibri" pitchFamily="34" charset="0"/>
              </a:rPr>
              <a:t>Doğu Anadolu Bölgesi </a:t>
            </a:r>
          </a:p>
        </p:txBody>
      </p:sp>
      <p:pic>
        <p:nvPicPr>
          <p:cNvPr id="34818" name="Picture 2" descr="https://slideplayer.biz.tr/slide/12021734/68/images/21/B%C3%B6lgelere+g%C3%B6re+n%C3%BCfus+art%C4%B1%C5%9F%C4%B1.jpg"/>
          <p:cNvPicPr>
            <a:picLocks noChangeAspect="1" noChangeArrowheads="1"/>
          </p:cNvPicPr>
          <p:nvPr/>
        </p:nvPicPr>
        <p:blipFill>
          <a:blip r:embed="rId2" cstate="print"/>
          <a:srcRect/>
          <a:stretch>
            <a:fillRect/>
          </a:stretch>
        </p:blipFill>
        <p:spPr bwMode="auto">
          <a:xfrm>
            <a:off x="107950" y="2708275"/>
            <a:ext cx="8785225" cy="40036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07950" y="314325"/>
            <a:ext cx="8856663" cy="4032250"/>
          </a:xfrm>
          <a:prstGeom prst="rect">
            <a:avLst/>
          </a:prstGeom>
          <a:noFill/>
          <a:ln w="9525">
            <a:noFill/>
            <a:miter lim="800000"/>
            <a:headEnd/>
            <a:tailEnd/>
          </a:ln>
        </p:spPr>
        <p:txBody>
          <a:bodyPr anchor="ctr">
            <a:spAutoFit/>
          </a:bodyPr>
          <a:lstStyle/>
          <a:p>
            <a:pPr algn="ctr">
              <a:tabLst>
                <a:tab pos="1177925" algn="l"/>
              </a:tabLst>
            </a:pPr>
            <a:r>
              <a:rPr lang="tr-TR" sz="3200" b="1">
                <a:solidFill>
                  <a:srgbClr val="FF0000"/>
                </a:solidFill>
                <a:cs typeface="Times New Roman" pitchFamily="18" charset="0"/>
              </a:rPr>
              <a:t>Bölgelerimizde Nüfus Yoğunluğunun Az Olduğu Alanlar:</a:t>
            </a:r>
            <a:endParaRPr lang="tr-TR" sz="3200">
              <a:solidFill>
                <a:srgbClr val="FF0000"/>
              </a:solidFill>
            </a:endParaRPr>
          </a:p>
          <a:p>
            <a:pPr eaLnBrk="0" hangingPunct="0">
              <a:tabLst>
                <a:tab pos="1177925" algn="l"/>
              </a:tabLst>
            </a:pPr>
            <a:r>
              <a:rPr lang="tr-TR" sz="3200">
                <a:solidFill>
                  <a:srgbClr val="FF0000"/>
                </a:solidFill>
              </a:rPr>
              <a:t>*</a:t>
            </a:r>
            <a:r>
              <a:rPr lang="tr-TR" sz="3200"/>
              <a:t>Marmara Bölgesi: (Trakya'nın kuzeyi)	</a:t>
            </a:r>
          </a:p>
          <a:p>
            <a:pPr eaLnBrk="0" hangingPunct="0">
              <a:tabLst>
                <a:tab pos="1177925" algn="l"/>
              </a:tabLst>
            </a:pPr>
            <a:r>
              <a:rPr lang="tr-TR" sz="3200">
                <a:solidFill>
                  <a:srgbClr val="FF0000"/>
                </a:solidFill>
              </a:rPr>
              <a:t>* </a:t>
            </a:r>
            <a:r>
              <a:rPr lang="tr-TR" sz="3200"/>
              <a:t>Güney Doğu Anadolu Bölgesi: (Mardin, Hakkari)</a:t>
            </a:r>
          </a:p>
          <a:p>
            <a:pPr eaLnBrk="0" hangingPunct="0">
              <a:tabLst>
                <a:tab pos="1177925" algn="l"/>
              </a:tabLst>
            </a:pPr>
            <a:r>
              <a:rPr lang="tr-TR" sz="3200">
                <a:solidFill>
                  <a:srgbClr val="FF0000"/>
                </a:solidFill>
              </a:rPr>
              <a:t>*</a:t>
            </a:r>
            <a:r>
              <a:rPr lang="tr-TR" sz="3200"/>
              <a:t>Akdeniz Bölgesi: (Taşeli platosu)	</a:t>
            </a:r>
          </a:p>
          <a:p>
            <a:pPr eaLnBrk="0" hangingPunct="0">
              <a:tabLst>
                <a:tab pos="1177925" algn="l"/>
              </a:tabLst>
            </a:pPr>
            <a:r>
              <a:rPr lang="tr-TR" sz="3200">
                <a:solidFill>
                  <a:srgbClr val="FF0000"/>
                </a:solidFill>
              </a:rPr>
              <a:t>* </a:t>
            </a:r>
            <a:r>
              <a:rPr lang="tr-TR" sz="3200"/>
              <a:t>İç Anadolu Bölgesi: (Tuz gölü çevresi)</a:t>
            </a:r>
          </a:p>
          <a:p>
            <a:pPr eaLnBrk="0" hangingPunct="0">
              <a:tabLst>
                <a:tab pos="1177925" algn="l"/>
              </a:tabLst>
            </a:pPr>
            <a:r>
              <a:rPr lang="tr-TR" sz="3200">
                <a:solidFill>
                  <a:srgbClr val="FF0000"/>
                </a:solidFill>
              </a:rPr>
              <a:t>*</a:t>
            </a:r>
            <a:r>
              <a:rPr lang="tr-TR" sz="3200"/>
              <a:t>Karadeniz Bölgesi: (Doğu Karadeniz Bölümü)</a:t>
            </a:r>
          </a:p>
        </p:txBody>
      </p:sp>
      <p:pic>
        <p:nvPicPr>
          <p:cNvPr id="35842" name="Picture 2" descr="https://slideplayer.biz.tr/slide/12021734/68/images/21/B%C3%B6lgelere+g%C3%B6re+n%C3%BCfus+art%C4%B1%C5%9F%C4%B1.jpg"/>
          <p:cNvPicPr>
            <a:picLocks noChangeAspect="1" noChangeArrowheads="1"/>
          </p:cNvPicPr>
          <p:nvPr/>
        </p:nvPicPr>
        <p:blipFill>
          <a:blip r:embed="rId2" cstate="print"/>
          <a:srcRect/>
          <a:stretch>
            <a:fillRect/>
          </a:stretch>
        </p:blipFill>
        <p:spPr bwMode="auto">
          <a:xfrm>
            <a:off x="1042988" y="4365625"/>
            <a:ext cx="5832475" cy="23463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07950" y="279400"/>
            <a:ext cx="8856663" cy="3048000"/>
          </a:xfrm>
          <a:prstGeom prst="rect">
            <a:avLst/>
          </a:prstGeom>
          <a:noFill/>
          <a:ln w="9525">
            <a:noFill/>
            <a:miter lim="800000"/>
            <a:headEnd/>
            <a:tailEnd/>
          </a:ln>
        </p:spPr>
        <p:txBody>
          <a:bodyPr anchor="ctr">
            <a:spAutoFit/>
          </a:bodyPr>
          <a:lstStyle/>
          <a:p>
            <a:r>
              <a:rPr lang="tr-TR" sz="3200">
                <a:solidFill>
                  <a:srgbClr val="FF0000"/>
                </a:solidFill>
              </a:rPr>
              <a:t>NÜFUS VE ÖZELLİKLERİ</a:t>
            </a:r>
            <a:endParaRPr lang="tr-TR" sz="3200"/>
          </a:p>
          <a:p>
            <a:pPr eaLnBrk="0" hangingPunct="0"/>
            <a:r>
              <a:rPr lang="tr-TR" sz="3200" b="1">
                <a:solidFill>
                  <a:srgbClr val="001F5F"/>
                </a:solidFill>
                <a:cs typeface="Times New Roman" pitchFamily="18" charset="0"/>
              </a:rPr>
              <a:t>Osmanlı Devletinin ilk nüfus sayımı, Padişah II. Mahmut döneminde 1831 yılında yapıldı</a:t>
            </a:r>
            <a:r>
              <a:rPr lang="tr-TR" sz="3200">
                <a:cs typeface="Times New Roman" pitchFamily="18" charset="0"/>
              </a:rPr>
              <a:t>.</a:t>
            </a:r>
            <a:endParaRPr lang="tr-TR" sz="3200"/>
          </a:p>
          <a:p>
            <a:pPr eaLnBrk="0" hangingPunct="0"/>
            <a:r>
              <a:rPr lang="tr-TR" sz="3200">
                <a:cs typeface="Times New Roman" pitchFamily="18" charset="0"/>
              </a:rPr>
              <a:t>II. Mahmut döneminde yapılan nüfus sayımının nedeni askere alınacakları ve vergi verecek nüfusu belirlemekti.</a:t>
            </a:r>
            <a:endParaRPr lang="tr-TR" sz="3200"/>
          </a:p>
        </p:txBody>
      </p:sp>
      <p:pic>
        <p:nvPicPr>
          <p:cNvPr id="36866" name="Picture 2" descr="https://www.okultesti.com/images/slayt/Slayt17-Osmanlida_Ilk_NUfus_Sayimi.PNG"/>
          <p:cNvPicPr>
            <a:picLocks noChangeAspect="1" noChangeArrowheads="1"/>
          </p:cNvPicPr>
          <p:nvPr/>
        </p:nvPicPr>
        <p:blipFill>
          <a:blip r:embed="rId2" cstate="print"/>
          <a:srcRect/>
          <a:stretch>
            <a:fillRect/>
          </a:stretch>
        </p:blipFill>
        <p:spPr bwMode="auto">
          <a:xfrm>
            <a:off x="250825" y="3357563"/>
            <a:ext cx="8642350" cy="32575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79388" y="304800"/>
            <a:ext cx="8856662" cy="3540125"/>
          </a:xfrm>
          <a:prstGeom prst="rect">
            <a:avLst/>
          </a:prstGeom>
          <a:noFill/>
          <a:ln w="9525">
            <a:noFill/>
            <a:miter lim="800000"/>
            <a:headEnd/>
            <a:tailEnd/>
          </a:ln>
        </p:spPr>
        <p:txBody>
          <a:bodyPr anchor="ctr">
            <a:spAutoFit/>
          </a:bodyPr>
          <a:lstStyle/>
          <a:p>
            <a:pPr indent="457200"/>
            <a:r>
              <a:rPr lang="tr-TR" sz="3200">
                <a:cs typeface="Times New Roman" pitchFamily="18" charset="0"/>
              </a:rPr>
              <a:t>Ülkemizde </a:t>
            </a:r>
            <a:r>
              <a:rPr lang="tr-TR" sz="3200" b="1">
                <a:solidFill>
                  <a:srgbClr val="FF0000"/>
                </a:solidFill>
                <a:cs typeface="Times New Roman" pitchFamily="18" charset="0"/>
              </a:rPr>
              <a:t>Cumhuriyet döneminde 1927 yılında ilk nüfus sayımı </a:t>
            </a:r>
            <a:r>
              <a:rPr lang="tr-TR" sz="3200">
                <a:cs typeface="Times New Roman" pitchFamily="18" charset="0"/>
              </a:rPr>
              <a:t>yapılmıştır. 1990 yılına kadar sonu 0 ve 5 ile biten yıllarda nüfus sayımı yapılırken bu tarihten sonra 10 yılda bir yapılmaya başlandı. 2007 yılından itibaren sokağa çıkma yasağına gerek kalmadan adrese dayalı nüfus sayımı sistemine geçilmiştir.</a:t>
            </a:r>
            <a:endParaRPr lang="tr-TR" sz="3200"/>
          </a:p>
        </p:txBody>
      </p:sp>
      <p:pic>
        <p:nvPicPr>
          <p:cNvPr id="37890" name="Picture 2" descr="https://image2.slideserve.com/4512082/slide5-l.jpg"/>
          <p:cNvPicPr>
            <a:picLocks noChangeAspect="1" noChangeArrowheads="1"/>
          </p:cNvPicPr>
          <p:nvPr/>
        </p:nvPicPr>
        <p:blipFill>
          <a:blip r:embed="rId2" cstate="print"/>
          <a:srcRect/>
          <a:stretch>
            <a:fillRect/>
          </a:stretch>
        </p:blipFill>
        <p:spPr bwMode="auto">
          <a:xfrm>
            <a:off x="1331913" y="3789363"/>
            <a:ext cx="6624637" cy="29225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Dikdörtgen"/>
          <p:cNvSpPr>
            <a:spLocks noChangeArrowheads="1"/>
          </p:cNvSpPr>
          <p:nvPr/>
        </p:nvSpPr>
        <p:spPr bwMode="auto">
          <a:xfrm>
            <a:off x="395288" y="404813"/>
            <a:ext cx="8640762" cy="5016500"/>
          </a:xfrm>
          <a:prstGeom prst="rect">
            <a:avLst/>
          </a:prstGeom>
          <a:noFill/>
          <a:ln w="9525">
            <a:noFill/>
            <a:miter lim="800000"/>
            <a:headEnd/>
            <a:tailEnd/>
          </a:ln>
        </p:spPr>
        <p:txBody>
          <a:bodyPr>
            <a:spAutoFit/>
          </a:bodyPr>
          <a:lstStyle/>
          <a:p>
            <a:pPr indent="457200" eaLnBrk="0" hangingPunct="0"/>
            <a:r>
              <a:rPr lang="tr-TR" sz="3200">
                <a:cs typeface="Times New Roman" pitchFamily="18" charset="0"/>
              </a:rPr>
              <a:t>Türkiye’de ikamet eden nüfus 2017 yılında bir önceki yıla göre 995 bin 654 kişi arttı. Erkek nüfus 40 milyon 535 bin 135 kişi olurken kadın nüfus 40 milyon 275 bin 390 kişi oldu. Buna göre </a:t>
            </a:r>
            <a:r>
              <a:rPr lang="tr-TR" sz="3200" b="1">
                <a:solidFill>
                  <a:srgbClr val="001F5F"/>
                </a:solidFill>
                <a:cs typeface="Times New Roman" pitchFamily="18" charset="0"/>
              </a:rPr>
              <a:t>toplam nüfusun %50,2’sini erkekler</a:t>
            </a:r>
            <a:r>
              <a:rPr lang="tr-TR" sz="3200">
                <a:cs typeface="Times New Roman" pitchFamily="18" charset="0"/>
              </a:rPr>
              <a:t>, </a:t>
            </a:r>
            <a:r>
              <a:rPr lang="tr-TR" sz="3200" b="1">
                <a:solidFill>
                  <a:srgbClr val="001F5F"/>
                </a:solidFill>
                <a:cs typeface="Times New Roman" pitchFamily="18" charset="0"/>
              </a:rPr>
              <a:t>%49,8’ini ise kadınlar </a:t>
            </a:r>
            <a:r>
              <a:rPr lang="tr-TR" sz="3200">
                <a:cs typeface="Times New Roman" pitchFamily="18" charset="0"/>
              </a:rPr>
              <a:t>oluşturdu.                      Yıllık nüfus artış hızı,                                                     2016 yılında </a:t>
            </a:r>
            <a:r>
              <a:rPr lang="tr-TR" sz="3200" b="1">
                <a:solidFill>
                  <a:srgbClr val="001F5F"/>
                </a:solidFill>
                <a:cs typeface="Times New Roman" pitchFamily="18" charset="0"/>
              </a:rPr>
              <a:t>‰13,5                                                           </a:t>
            </a:r>
            <a:r>
              <a:rPr lang="tr-TR" sz="3200">
                <a:cs typeface="Times New Roman" pitchFamily="18" charset="0"/>
              </a:rPr>
              <a:t>iken 2017                                                                            yılında </a:t>
            </a:r>
            <a:r>
              <a:rPr lang="tr-TR" sz="3200" b="1">
                <a:solidFill>
                  <a:srgbClr val="001F5F"/>
                </a:solidFill>
                <a:cs typeface="Times New Roman" pitchFamily="18" charset="0"/>
              </a:rPr>
              <a:t>‰12,4 </a:t>
            </a:r>
            <a:r>
              <a:rPr lang="tr-TR" sz="3200">
                <a:cs typeface="Times New Roman" pitchFamily="18" charset="0"/>
              </a:rPr>
              <a:t>oldu.</a:t>
            </a:r>
            <a:endParaRPr lang="tr-TR" sz="3200"/>
          </a:p>
        </p:txBody>
      </p:sp>
      <p:pic>
        <p:nvPicPr>
          <p:cNvPr id="38914" name="Picture 2" descr="https://www.eokultv.com/wp-content/uploads/2018/10/T%C3%BCrkiyede-erkek-ve-kad%C4%B1n-n%C3%BCfus-oranlar%C4%B1-tablo.jpg"/>
          <p:cNvPicPr>
            <a:picLocks noChangeAspect="1" noChangeArrowheads="1"/>
          </p:cNvPicPr>
          <p:nvPr/>
        </p:nvPicPr>
        <p:blipFill>
          <a:blip r:embed="rId2" cstate="print"/>
          <a:srcRect/>
          <a:stretch>
            <a:fillRect/>
          </a:stretch>
        </p:blipFill>
        <p:spPr bwMode="auto">
          <a:xfrm>
            <a:off x="4211638" y="3500438"/>
            <a:ext cx="4752975" cy="3168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07950" y="165100"/>
            <a:ext cx="8856663" cy="5016500"/>
          </a:xfrm>
          <a:prstGeom prst="rect">
            <a:avLst/>
          </a:prstGeom>
          <a:noFill/>
          <a:ln w="9525">
            <a:noFill/>
            <a:miter lim="800000"/>
            <a:headEnd/>
            <a:tailEnd/>
          </a:ln>
        </p:spPr>
        <p:txBody>
          <a:bodyPr anchor="ctr">
            <a:spAutoFit/>
          </a:bodyPr>
          <a:lstStyle/>
          <a:p>
            <a:pPr indent="457200" algn="just"/>
            <a:r>
              <a:rPr lang="tr-TR" sz="3200" b="1">
                <a:solidFill>
                  <a:srgbClr val="001F5F"/>
                </a:solidFill>
                <a:cs typeface="Times New Roman" pitchFamily="18" charset="0"/>
              </a:rPr>
              <a:t>Türkiye’de Cumhuriyet’in </a:t>
            </a:r>
            <a:r>
              <a:rPr lang="tr-TR" sz="3200">
                <a:cs typeface="Times New Roman" pitchFamily="18" charset="0"/>
              </a:rPr>
              <a:t>ilanından günümüze kadar gelen süreçte </a:t>
            </a:r>
            <a:r>
              <a:rPr lang="tr-TR" sz="3200" b="1">
                <a:solidFill>
                  <a:srgbClr val="001F5F"/>
                </a:solidFill>
                <a:cs typeface="Times New Roman" pitchFamily="18" charset="0"/>
              </a:rPr>
              <a:t>ekonomik, sosyal ve sağlık alanlarında olumlu gelişmeler </a:t>
            </a:r>
            <a:r>
              <a:rPr lang="tr-TR" sz="3200">
                <a:cs typeface="Times New Roman" pitchFamily="18" charset="0"/>
              </a:rPr>
              <a:t>yaşanmıştır. Bu gelişmeler çocuk ölümlerinin ve kadın başına düşen doğum sayısının önemli ölçüde azalmasına neden olmuştur. </a:t>
            </a:r>
            <a:r>
              <a:rPr lang="tr-TR" sz="3200" b="1">
                <a:solidFill>
                  <a:srgbClr val="001F5F"/>
                </a:solidFill>
                <a:cs typeface="Times New Roman" pitchFamily="18" charset="0"/>
              </a:rPr>
              <a:t>Gelişmiş ülkelerde XX. yüzyılın </a:t>
            </a:r>
            <a:r>
              <a:rPr lang="tr-TR" sz="3200">
                <a:cs typeface="Times New Roman" pitchFamily="18" charset="0"/>
              </a:rPr>
              <a:t>sonlarına doğru </a:t>
            </a:r>
            <a:r>
              <a:rPr lang="tr-TR" sz="3200" b="1">
                <a:solidFill>
                  <a:srgbClr val="001F5F"/>
                </a:solidFill>
                <a:cs typeface="Times New Roman" pitchFamily="18" charset="0"/>
              </a:rPr>
              <a:t>nüfus artış hızı azalmıştır. </a:t>
            </a:r>
            <a:r>
              <a:rPr lang="tr-TR" sz="3200">
                <a:cs typeface="Times New Roman" pitchFamily="18" charset="0"/>
              </a:rPr>
              <a:t>Bu değişimle toplam nüfus içerisinde genç nüfusun oranı azalarak yaşlı nüfusun oranı artmıştır.</a:t>
            </a:r>
            <a:endParaRPr lang="tr-TR"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23.jpeg"/>
          <p:cNvPicPr>
            <a:picLocks noChangeAspect="1" noChangeArrowheads="1"/>
          </p:cNvPicPr>
          <p:nvPr/>
        </p:nvPicPr>
        <p:blipFill>
          <a:blip r:embed="rId2" cstate="print"/>
          <a:srcRect/>
          <a:stretch>
            <a:fillRect/>
          </a:stretch>
        </p:blipFill>
        <p:spPr bwMode="auto">
          <a:xfrm>
            <a:off x="900113" y="3284538"/>
            <a:ext cx="1235075" cy="1219200"/>
          </a:xfrm>
          <a:prstGeom prst="rect">
            <a:avLst/>
          </a:prstGeom>
          <a:noFill/>
          <a:ln w="9525">
            <a:noFill/>
            <a:miter lim="800000"/>
            <a:headEnd/>
            <a:tailEnd/>
          </a:ln>
        </p:spPr>
      </p:pic>
      <p:pic>
        <p:nvPicPr>
          <p:cNvPr id="40962" name="image24.jpeg"/>
          <p:cNvPicPr>
            <a:picLocks noChangeAspect="1" noChangeArrowheads="1"/>
          </p:cNvPicPr>
          <p:nvPr/>
        </p:nvPicPr>
        <p:blipFill>
          <a:blip r:embed="rId3" cstate="print"/>
          <a:srcRect/>
          <a:stretch>
            <a:fillRect/>
          </a:stretch>
        </p:blipFill>
        <p:spPr bwMode="auto">
          <a:xfrm>
            <a:off x="3563938" y="3213100"/>
            <a:ext cx="1120775" cy="1250950"/>
          </a:xfrm>
          <a:prstGeom prst="rect">
            <a:avLst/>
          </a:prstGeom>
          <a:noFill/>
          <a:ln w="9525">
            <a:noFill/>
            <a:miter lim="800000"/>
            <a:headEnd/>
            <a:tailEnd/>
          </a:ln>
        </p:spPr>
      </p:pic>
      <p:pic>
        <p:nvPicPr>
          <p:cNvPr id="40963" name="image25.jpeg"/>
          <p:cNvPicPr>
            <a:picLocks noChangeAspect="1" noChangeArrowheads="1"/>
          </p:cNvPicPr>
          <p:nvPr/>
        </p:nvPicPr>
        <p:blipFill>
          <a:blip r:embed="rId4" cstate="print"/>
          <a:srcRect/>
          <a:stretch>
            <a:fillRect/>
          </a:stretch>
        </p:blipFill>
        <p:spPr bwMode="auto">
          <a:xfrm>
            <a:off x="5795963" y="3141663"/>
            <a:ext cx="1338262" cy="1279525"/>
          </a:xfrm>
          <a:prstGeom prst="rect">
            <a:avLst/>
          </a:prstGeom>
          <a:noFill/>
          <a:ln w="9525">
            <a:noFill/>
            <a:miter lim="800000"/>
            <a:headEnd/>
            <a:tailEnd/>
          </a:ln>
        </p:spPr>
      </p:pic>
      <p:grpSp>
        <p:nvGrpSpPr>
          <p:cNvPr id="40964" name="Group 1"/>
          <p:cNvGrpSpPr>
            <a:grpSpLocks/>
          </p:cNvGrpSpPr>
          <p:nvPr/>
        </p:nvGrpSpPr>
        <p:grpSpPr bwMode="auto">
          <a:xfrm>
            <a:off x="900113" y="1773238"/>
            <a:ext cx="6192837" cy="1295400"/>
            <a:chOff x="988" y="1029"/>
            <a:chExt cx="9675" cy="1144"/>
          </a:xfrm>
        </p:grpSpPr>
        <p:sp>
          <p:nvSpPr>
            <p:cNvPr id="40968" name="Freeform 12"/>
            <p:cNvSpPr>
              <a:spLocks/>
            </p:cNvSpPr>
            <p:nvPr/>
          </p:nvSpPr>
          <p:spPr bwMode="auto">
            <a:xfrm>
              <a:off x="996" y="1698"/>
              <a:ext cx="2196" cy="467"/>
            </a:xfrm>
            <a:custGeom>
              <a:avLst/>
              <a:gdLst>
                <a:gd name="T0" fmla="*/ 2118 w 2196"/>
                <a:gd name="T1" fmla="*/ 0 h 467"/>
                <a:gd name="T2" fmla="*/ 78 w 2196"/>
                <a:gd name="T3" fmla="*/ 0 h 467"/>
                <a:gd name="T4" fmla="*/ 48 w 2196"/>
                <a:gd name="T5" fmla="*/ 6 h 467"/>
                <a:gd name="T6" fmla="*/ 23 w 2196"/>
                <a:gd name="T7" fmla="*/ 23 h 467"/>
                <a:gd name="T8" fmla="*/ 6 w 2196"/>
                <a:gd name="T9" fmla="*/ 48 h 467"/>
                <a:gd name="T10" fmla="*/ 0 w 2196"/>
                <a:gd name="T11" fmla="*/ 78 h 467"/>
                <a:gd name="T12" fmla="*/ 0 w 2196"/>
                <a:gd name="T13" fmla="*/ 389 h 467"/>
                <a:gd name="T14" fmla="*/ 6 w 2196"/>
                <a:gd name="T15" fmla="*/ 420 h 467"/>
                <a:gd name="T16" fmla="*/ 23 w 2196"/>
                <a:gd name="T17" fmla="*/ 444 h 467"/>
                <a:gd name="T18" fmla="*/ 48 w 2196"/>
                <a:gd name="T19" fmla="*/ 461 h 467"/>
                <a:gd name="T20" fmla="*/ 78 w 2196"/>
                <a:gd name="T21" fmla="*/ 467 h 467"/>
                <a:gd name="T22" fmla="*/ 2118 w 2196"/>
                <a:gd name="T23" fmla="*/ 467 h 467"/>
                <a:gd name="T24" fmla="*/ 2148 w 2196"/>
                <a:gd name="T25" fmla="*/ 461 h 467"/>
                <a:gd name="T26" fmla="*/ 2173 w 2196"/>
                <a:gd name="T27" fmla="*/ 444 h 467"/>
                <a:gd name="T28" fmla="*/ 2190 w 2196"/>
                <a:gd name="T29" fmla="*/ 420 h 467"/>
                <a:gd name="T30" fmla="*/ 2196 w 2196"/>
                <a:gd name="T31" fmla="*/ 389 h 467"/>
                <a:gd name="T32" fmla="*/ 2196 w 2196"/>
                <a:gd name="T33" fmla="*/ 78 h 467"/>
                <a:gd name="T34" fmla="*/ 2190 w 2196"/>
                <a:gd name="T35" fmla="*/ 48 h 467"/>
                <a:gd name="T36" fmla="*/ 2173 w 2196"/>
                <a:gd name="T37" fmla="*/ 23 h 467"/>
                <a:gd name="T38" fmla="*/ 2148 w 2196"/>
                <a:gd name="T39" fmla="*/ 6 h 467"/>
                <a:gd name="T40" fmla="*/ 2118 w 2196"/>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6"/>
                <a:gd name="T64" fmla="*/ 0 h 467"/>
                <a:gd name="T65" fmla="*/ 2196 w 2196"/>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6" h="467">
                  <a:moveTo>
                    <a:pt x="2118" y="0"/>
                  </a:moveTo>
                  <a:lnTo>
                    <a:pt x="78" y="0"/>
                  </a:lnTo>
                  <a:lnTo>
                    <a:pt x="48" y="6"/>
                  </a:lnTo>
                  <a:lnTo>
                    <a:pt x="23" y="23"/>
                  </a:lnTo>
                  <a:lnTo>
                    <a:pt x="6" y="48"/>
                  </a:lnTo>
                  <a:lnTo>
                    <a:pt x="0" y="78"/>
                  </a:lnTo>
                  <a:lnTo>
                    <a:pt x="0" y="389"/>
                  </a:lnTo>
                  <a:lnTo>
                    <a:pt x="6" y="420"/>
                  </a:lnTo>
                  <a:lnTo>
                    <a:pt x="23" y="444"/>
                  </a:lnTo>
                  <a:lnTo>
                    <a:pt x="48" y="461"/>
                  </a:lnTo>
                  <a:lnTo>
                    <a:pt x="78" y="467"/>
                  </a:lnTo>
                  <a:lnTo>
                    <a:pt x="2118" y="467"/>
                  </a:lnTo>
                  <a:lnTo>
                    <a:pt x="2148" y="461"/>
                  </a:lnTo>
                  <a:lnTo>
                    <a:pt x="2173" y="444"/>
                  </a:lnTo>
                  <a:lnTo>
                    <a:pt x="2190" y="420"/>
                  </a:lnTo>
                  <a:lnTo>
                    <a:pt x="2196" y="389"/>
                  </a:lnTo>
                  <a:lnTo>
                    <a:pt x="2196" y="78"/>
                  </a:lnTo>
                  <a:lnTo>
                    <a:pt x="2190" y="48"/>
                  </a:lnTo>
                  <a:lnTo>
                    <a:pt x="2173" y="23"/>
                  </a:lnTo>
                  <a:lnTo>
                    <a:pt x="2148" y="6"/>
                  </a:lnTo>
                  <a:lnTo>
                    <a:pt x="2118" y="0"/>
                  </a:lnTo>
                  <a:close/>
                </a:path>
              </a:pathLst>
            </a:custGeom>
            <a:solidFill>
              <a:srgbClr val="CCEBFF"/>
            </a:solidFill>
            <a:ln w="9525">
              <a:noFill/>
              <a:round/>
              <a:headEnd/>
              <a:tailEnd/>
            </a:ln>
          </p:spPr>
          <p:txBody>
            <a:bodyPr/>
            <a:lstStyle/>
            <a:p>
              <a:endParaRPr lang="tr-TR"/>
            </a:p>
          </p:txBody>
        </p:sp>
        <p:sp>
          <p:nvSpPr>
            <p:cNvPr id="40969" name="Freeform 11"/>
            <p:cNvSpPr>
              <a:spLocks/>
            </p:cNvSpPr>
            <p:nvPr/>
          </p:nvSpPr>
          <p:spPr bwMode="auto">
            <a:xfrm>
              <a:off x="996" y="1698"/>
              <a:ext cx="2196" cy="467"/>
            </a:xfrm>
            <a:custGeom>
              <a:avLst/>
              <a:gdLst>
                <a:gd name="T0" fmla="*/ 78 w 2196"/>
                <a:gd name="T1" fmla="*/ 0 h 467"/>
                <a:gd name="T2" fmla="*/ 48 w 2196"/>
                <a:gd name="T3" fmla="*/ 6 h 467"/>
                <a:gd name="T4" fmla="*/ 23 w 2196"/>
                <a:gd name="T5" fmla="*/ 23 h 467"/>
                <a:gd name="T6" fmla="*/ 6 w 2196"/>
                <a:gd name="T7" fmla="*/ 48 h 467"/>
                <a:gd name="T8" fmla="*/ 0 w 2196"/>
                <a:gd name="T9" fmla="*/ 78 h 467"/>
                <a:gd name="T10" fmla="*/ 0 w 2196"/>
                <a:gd name="T11" fmla="*/ 389 h 467"/>
                <a:gd name="T12" fmla="*/ 6 w 2196"/>
                <a:gd name="T13" fmla="*/ 420 h 467"/>
                <a:gd name="T14" fmla="*/ 23 w 2196"/>
                <a:gd name="T15" fmla="*/ 444 h 467"/>
                <a:gd name="T16" fmla="*/ 48 w 2196"/>
                <a:gd name="T17" fmla="*/ 461 h 467"/>
                <a:gd name="T18" fmla="*/ 78 w 2196"/>
                <a:gd name="T19" fmla="*/ 467 h 467"/>
                <a:gd name="T20" fmla="*/ 2118 w 2196"/>
                <a:gd name="T21" fmla="*/ 467 h 467"/>
                <a:gd name="T22" fmla="*/ 2148 w 2196"/>
                <a:gd name="T23" fmla="*/ 461 h 467"/>
                <a:gd name="T24" fmla="*/ 2173 w 2196"/>
                <a:gd name="T25" fmla="*/ 444 h 467"/>
                <a:gd name="T26" fmla="*/ 2190 w 2196"/>
                <a:gd name="T27" fmla="*/ 420 h 467"/>
                <a:gd name="T28" fmla="*/ 2196 w 2196"/>
                <a:gd name="T29" fmla="*/ 389 h 467"/>
                <a:gd name="T30" fmla="*/ 2196 w 2196"/>
                <a:gd name="T31" fmla="*/ 78 h 467"/>
                <a:gd name="T32" fmla="*/ 2190 w 2196"/>
                <a:gd name="T33" fmla="*/ 48 h 467"/>
                <a:gd name="T34" fmla="*/ 2173 w 2196"/>
                <a:gd name="T35" fmla="*/ 23 h 467"/>
                <a:gd name="T36" fmla="*/ 2148 w 2196"/>
                <a:gd name="T37" fmla="*/ 6 h 467"/>
                <a:gd name="T38" fmla="*/ 2118 w 2196"/>
                <a:gd name="T39" fmla="*/ 0 h 467"/>
                <a:gd name="T40" fmla="*/ 78 w 2196"/>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6"/>
                <a:gd name="T64" fmla="*/ 0 h 467"/>
                <a:gd name="T65" fmla="*/ 2196 w 2196"/>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6" h="467">
                  <a:moveTo>
                    <a:pt x="78" y="0"/>
                  </a:moveTo>
                  <a:lnTo>
                    <a:pt x="48" y="6"/>
                  </a:lnTo>
                  <a:lnTo>
                    <a:pt x="23" y="23"/>
                  </a:lnTo>
                  <a:lnTo>
                    <a:pt x="6" y="48"/>
                  </a:lnTo>
                  <a:lnTo>
                    <a:pt x="0" y="78"/>
                  </a:lnTo>
                  <a:lnTo>
                    <a:pt x="0" y="389"/>
                  </a:lnTo>
                  <a:lnTo>
                    <a:pt x="6" y="420"/>
                  </a:lnTo>
                  <a:lnTo>
                    <a:pt x="23" y="444"/>
                  </a:lnTo>
                  <a:lnTo>
                    <a:pt x="48" y="461"/>
                  </a:lnTo>
                  <a:lnTo>
                    <a:pt x="78" y="467"/>
                  </a:lnTo>
                  <a:lnTo>
                    <a:pt x="2118" y="467"/>
                  </a:lnTo>
                  <a:lnTo>
                    <a:pt x="2148" y="461"/>
                  </a:lnTo>
                  <a:lnTo>
                    <a:pt x="2173" y="444"/>
                  </a:lnTo>
                  <a:lnTo>
                    <a:pt x="2190" y="420"/>
                  </a:lnTo>
                  <a:lnTo>
                    <a:pt x="2196" y="389"/>
                  </a:lnTo>
                  <a:lnTo>
                    <a:pt x="2196" y="78"/>
                  </a:lnTo>
                  <a:lnTo>
                    <a:pt x="2190" y="48"/>
                  </a:lnTo>
                  <a:lnTo>
                    <a:pt x="2173" y="23"/>
                  </a:lnTo>
                  <a:lnTo>
                    <a:pt x="2148" y="6"/>
                  </a:lnTo>
                  <a:lnTo>
                    <a:pt x="2118" y="0"/>
                  </a:lnTo>
                  <a:lnTo>
                    <a:pt x="78" y="0"/>
                  </a:lnTo>
                  <a:close/>
                </a:path>
              </a:pathLst>
            </a:custGeom>
            <a:noFill/>
            <a:ln w="9525">
              <a:solidFill>
                <a:srgbClr val="000000"/>
              </a:solidFill>
              <a:round/>
              <a:headEnd/>
              <a:tailEnd/>
            </a:ln>
          </p:spPr>
          <p:txBody>
            <a:bodyPr/>
            <a:lstStyle/>
            <a:p>
              <a:endParaRPr lang="tr-TR"/>
            </a:p>
          </p:txBody>
        </p:sp>
        <p:sp>
          <p:nvSpPr>
            <p:cNvPr id="40970" name="Line 10"/>
            <p:cNvSpPr>
              <a:spLocks noChangeShapeType="1"/>
            </p:cNvSpPr>
            <p:nvPr/>
          </p:nvSpPr>
          <p:spPr bwMode="auto">
            <a:xfrm>
              <a:off x="2001" y="1062"/>
              <a:ext cx="7740" cy="0"/>
            </a:xfrm>
            <a:prstGeom prst="line">
              <a:avLst/>
            </a:prstGeom>
            <a:noFill/>
            <a:ln w="25400">
              <a:solidFill>
                <a:srgbClr val="FF0000"/>
              </a:solidFill>
              <a:round/>
              <a:headEnd/>
              <a:tailEnd/>
            </a:ln>
          </p:spPr>
          <p:txBody>
            <a:bodyPr/>
            <a:lstStyle/>
            <a:p>
              <a:endParaRPr lang="tr-TR"/>
            </a:p>
          </p:txBody>
        </p:sp>
        <p:sp>
          <p:nvSpPr>
            <p:cNvPr id="40971" name="AutoShape 9"/>
            <p:cNvSpPr>
              <a:spLocks/>
            </p:cNvSpPr>
            <p:nvPr/>
          </p:nvSpPr>
          <p:spPr bwMode="auto">
            <a:xfrm>
              <a:off x="1944" y="1047"/>
              <a:ext cx="7842" cy="579"/>
            </a:xfrm>
            <a:custGeom>
              <a:avLst/>
              <a:gdLst>
                <a:gd name="T0" fmla="*/ 120 w 7842"/>
                <a:gd name="T1" fmla="*/ 459 h 579"/>
                <a:gd name="T2" fmla="*/ 80 w 7842"/>
                <a:gd name="T3" fmla="*/ 459 h 579"/>
                <a:gd name="T4" fmla="*/ 80 w 7842"/>
                <a:gd name="T5" fmla="*/ 15 h 579"/>
                <a:gd name="T6" fmla="*/ 40 w 7842"/>
                <a:gd name="T7" fmla="*/ 15 h 579"/>
                <a:gd name="T8" fmla="*/ 40 w 7842"/>
                <a:gd name="T9" fmla="*/ 459 h 579"/>
                <a:gd name="T10" fmla="*/ 0 w 7842"/>
                <a:gd name="T11" fmla="*/ 459 h 579"/>
                <a:gd name="T12" fmla="*/ 60 w 7842"/>
                <a:gd name="T13" fmla="*/ 579 h 579"/>
                <a:gd name="T14" fmla="*/ 110 w 7842"/>
                <a:gd name="T15" fmla="*/ 479 h 579"/>
                <a:gd name="T16" fmla="*/ 120 w 7842"/>
                <a:gd name="T17" fmla="*/ 459 h 579"/>
                <a:gd name="T18" fmla="*/ 3897 w 7842"/>
                <a:gd name="T19" fmla="*/ 459 h 579"/>
                <a:gd name="T20" fmla="*/ 3857 w 7842"/>
                <a:gd name="T21" fmla="*/ 459 h 579"/>
                <a:gd name="T22" fmla="*/ 3857 w 7842"/>
                <a:gd name="T23" fmla="*/ 2 h 579"/>
                <a:gd name="T24" fmla="*/ 3817 w 7842"/>
                <a:gd name="T25" fmla="*/ 2 h 579"/>
                <a:gd name="T26" fmla="*/ 3817 w 7842"/>
                <a:gd name="T27" fmla="*/ 459 h 579"/>
                <a:gd name="T28" fmla="*/ 3777 w 7842"/>
                <a:gd name="T29" fmla="*/ 459 h 579"/>
                <a:gd name="T30" fmla="*/ 3837 w 7842"/>
                <a:gd name="T31" fmla="*/ 579 h 579"/>
                <a:gd name="T32" fmla="*/ 3887 w 7842"/>
                <a:gd name="T33" fmla="*/ 479 h 579"/>
                <a:gd name="T34" fmla="*/ 3897 w 7842"/>
                <a:gd name="T35" fmla="*/ 459 h 579"/>
                <a:gd name="T36" fmla="*/ 7842 w 7842"/>
                <a:gd name="T37" fmla="*/ 457 h 579"/>
                <a:gd name="T38" fmla="*/ 7802 w 7842"/>
                <a:gd name="T39" fmla="*/ 457 h 579"/>
                <a:gd name="T40" fmla="*/ 7802 w 7842"/>
                <a:gd name="T41" fmla="*/ 0 h 579"/>
                <a:gd name="T42" fmla="*/ 7762 w 7842"/>
                <a:gd name="T43" fmla="*/ 0 h 579"/>
                <a:gd name="T44" fmla="*/ 7762 w 7842"/>
                <a:gd name="T45" fmla="*/ 457 h 579"/>
                <a:gd name="T46" fmla="*/ 7722 w 7842"/>
                <a:gd name="T47" fmla="*/ 457 h 579"/>
                <a:gd name="T48" fmla="*/ 7782 w 7842"/>
                <a:gd name="T49" fmla="*/ 577 h 579"/>
                <a:gd name="T50" fmla="*/ 7832 w 7842"/>
                <a:gd name="T51" fmla="*/ 477 h 579"/>
                <a:gd name="T52" fmla="*/ 7842 w 7842"/>
                <a:gd name="T53" fmla="*/ 457 h 5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42"/>
                <a:gd name="T82" fmla="*/ 0 h 579"/>
                <a:gd name="T83" fmla="*/ 7842 w 7842"/>
                <a:gd name="T84" fmla="*/ 579 h 5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42" h="579">
                  <a:moveTo>
                    <a:pt x="120" y="459"/>
                  </a:moveTo>
                  <a:lnTo>
                    <a:pt x="80" y="459"/>
                  </a:lnTo>
                  <a:lnTo>
                    <a:pt x="80" y="15"/>
                  </a:lnTo>
                  <a:lnTo>
                    <a:pt x="40" y="15"/>
                  </a:lnTo>
                  <a:lnTo>
                    <a:pt x="40" y="459"/>
                  </a:lnTo>
                  <a:lnTo>
                    <a:pt x="0" y="459"/>
                  </a:lnTo>
                  <a:lnTo>
                    <a:pt x="60" y="579"/>
                  </a:lnTo>
                  <a:lnTo>
                    <a:pt x="110" y="479"/>
                  </a:lnTo>
                  <a:lnTo>
                    <a:pt x="120" y="459"/>
                  </a:lnTo>
                  <a:moveTo>
                    <a:pt x="3897" y="459"/>
                  </a:moveTo>
                  <a:lnTo>
                    <a:pt x="3857" y="459"/>
                  </a:lnTo>
                  <a:lnTo>
                    <a:pt x="3857" y="2"/>
                  </a:lnTo>
                  <a:lnTo>
                    <a:pt x="3817" y="2"/>
                  </a:lnTo>
                  <a:lnTo>
                    <a:pt x="3817" y="459"/>
                  </a:lnTo>
                  <a:lnTo>
                    <a:pt x="3777" y="459"/>
                  </a:lnTo>
                  <a:lnTo>
                    <a:pt x="3837" y="579"/>
                  </a:lnTo>
                  <a:lnTo>
                    <a:pt x="3887" y="479"/>
                  </a:lnTo>
                  <a:lnTo>
                    <a:pt x="3897" y="459"/>
                  </a:lnTo>
                  <a:moveTo>
                    <a:pt x="7842" y="457"/>
                  </a:moveTo>
                  <a:lnTo>
                    <a:pt x="7802" y="457"/>
                  </a:lnTo>
                  <a:lnTo>
                    <a:pt x="7802" y="0"/>
                  </a:lnTo>
                  <a:lnTo>
                    <a:pt x="7762" y="0"/>
                  </a:lnTo>
                  <a:lnTo>
                    <a:pt x="7762" y="457"/>
                  </a:lnTo>
                  <a:lnTo>
                    <a:pt x="7722" y="457"/>
                  </a:lnTo>
                  <a:lnTo>
                    <a:pt x="7782" y="577"/>
                  </a:lnTo>
                  <a:lnTo>
                    <a:pt x="7832" y="477"/>
                  </a:lnTo>
                  <a:lnTo>
                    <a:pt x="7842" y="457"/>
                  </a:lnTo>
                </a:path>
              </a:pathLst>
            </a:custGeom>
            <a:solidFill>
              <a:srgbClr val="FF0000"/>
            </a:solidFill>
            <a:ln w="9525">
              <a:noFill/>
              <a:round/>
              <a:headEnd/>
              <a:tailEnd/>
            </a:ln>
          </p:spPr>
          <p:txBody>
            <a:bodyPr/>
            <a:lstStyle/>
            <a:p>
              <a:endParaRPr lang="tr-TR"/>
            </a:p>
          </p:txBody>
        </p:sp>
        <p:sp>
          <p:nvSpPr>
            <p:cNvPr id="40972" name="Freeform 8"/>
            <p:cNvSpPr>
              <a:spLocks/>
            </p:cNvSpPr>
            <p:nvPr/>
          </p:nvSpPr>
          <p:spPr bwMode="auto">
            <a:xfrm>
              <a:off x="4716" y="1701"/>
              <a:ext cx="2085" cy="464"/>
            </a:xfrm>
            <a:custGeom>
              <a:avLst/>
              <a:gdLst>
                <a:gd name="T0" fmla="*/ 2008 w 2085"/>
                <a:gd name="T1" fmla="*/ 0 h 464"/>
                <a:gd name="T2" fmla="*/ 77 w 2085"/>
                <a:gd name="T3" fmla="*/ 0 h 464"/>
                <a:gd name="T4" fmla="*/ 47 w 2085"/>
                <a:gd name="T5" fmla="*/ 6 h 464"/>
                <a:gd name="T6" fmla="*/ 23 w 2085"/>
                <a:gd name="T7" fmla="*/ 23 h 464"/>
                <a:gd name="T8" fmla="*/ 6 w 2085"/>
                <a:gd name="T9" fmla="*/ 48 h 464"/>
                <a:gd name="T10" fmla="*/ 0 w 2085"/>
                <a:gd name="T11" fmla="*/ 78 h 464"/>
                <a:gd name="T12" fmla="*/ 0 w 2085"/>
                <a:gd name="T13" fmla="*/ 387 h 464"/>
                <a:gd name="T14" fmla="*/ 6 w 2085"/>
                <a:gd name="T15" fmla="*/ 417 h 464"/>
                <a:gd name="T16" fmla="*/ 23 w 2085"/>
                <a:gd name="T17" fmla="*/ 442 h 464"/>
                <a:gd name="T18" fmla="*/ 47 w 2085"/>
                <a:gd name="T19" fmla="*/ 458 h 464"/>
                <a:gd name="T20" fmla="*/ 77 w 2085"/>
                <a:gd name="T21" fmla="*/ 464 h 464"/>
                <a:gd name="T22" fmla="*/ 2008 w 2085"/>
                <a:gd name="T23" fmla="*/ 464 h 464"/>
                <a:gd name="T24" fmla="*/ 2038 w 2085"/>
                <a:gd name="T25" fmla="*/ 458 h 464"/>
                <a:gd name="T26" fmla="*/ 2062 w 2085"/>
                <a:gd name="T27" fmla="*/ 442 h 464"/>
                <a:gd name="T28" fmla="*/ 2079 w 2085"/>
                <a:gd name="T29" fmla="*/ 417 h 464"/>
                <a:gd name="T30" fmla="*/ 2085 w 2085"/>
                <a:gd name="T31" fmla="*/ 387 h 464"/>
                <a:gd name="T32" fmla="*/ 2085 w 2085"/>
                <a:gd name="T33" fmla="*/ 78 h 464"/>
                <a:gd name="T34" fmla="*/ 2079 w 2085"/>
                <a:gd name="T35" fmla="*/ 48 h 464"/>
                <a:gd name="T36" fmla="*/ 2062 w 2085"/>
                <a:gd name="T37" fmla="*/ 23 h 464"/>
                <a:gd name="T38" fmla="*/ 2038 w 2085"/>
                <a:gd name="T39" fmla="*/ 6 h 464"/>
                <a:gd name="T40" fmla="*/ 2008 w 2085"/>
                <a:gd name="T41" fmla="*/ 0 h 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5"/>
                <a:gd name="T64" fmla="*/ 0 h 464"/>
                <a:gd name="T65" fmla="*/ 2085 w 2085"/>
                <a:gd name="T66" fmla="*/ 464 h 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5" h="464">
                  <a:moveTo>
                    <a:pt x="2008" y="0"/>
                  </a:moveTo>
                  <a:lnTo>
                    <a:pt x="77" y="0"/>
                  </a:lnTo>
                  <a:lnTo>
                    <a:pt x="47" y="6"/>
                  </a:lnTo>
                  <a:lnTo>
                    <a:pt x="23" y="23"/>
                  </a:lnTo>
                  <a:lnTo>
                    <a:pt x="6" y="48"/>
                  </a:lnTo>
                  <a:lnTo>
                    <a:pt x="0" y="78"/>
                  </a:lnTo>
                  <a:lnTo>
                    <a:pt x="0" y="387"/>
                  </a:lnTo>
                  <a:lnTo>
                    <a:pt x="6" y="417"/>
                  </a:lnTo>
                  <a:lnTo>
                    <a:pt x="23" y="442"/>
                  </a:lnTo>
                  <a:lnTo>
                    <a:pt x="47" y="458"/>
                  </a:lnTo>
                  <a:lnTo>
                    <a:pt x="77" y="464"/>
                  </a:lnTo>
                  <a:lnTo>
                    <a:pt x="2008" y="464"/>
                  </a:lnTo>
                  <a:lnTo>
                    <a:pt x="2038" y="458"/>
                  </a:lnTo>
                  <a:lnTo>
                    <a:pt x="2062" y="442"/>
                  </a:lnTo>
                  <a:lnTo>
                    <a:pt x="2079" y="417"/>
                  </a:lnTo>
                  <a:lnTo>
                    <a:pt x="2085" y="387"/>
                  </a:lnTo>
                  <a:lnTo>
                    <a:pt x="2085" y="78"/>
                  </a:lnTo>
                  <a:lnTo>
                    <a:pt x="2079" y="48"/>
                  </a:lnTo>
                  <a:lnTo>
                    <a:pt x="2062" y="23"/>
                  </a:lnTo>
                  <a:lnTo>
                    <a:pt x="2038" y="6"/>
                  </a:lnTo>
                  <a:lnTo>
                    <a:pt x="2008" y="0"/>
                  </a:lnTo>
                  <a:close/>
                </a:path>
              </a:pathLst>
            </a:custGeom>
            <a:solidFill>
              <a:srgbClr val="FFFF99"/>
            </a:solidFill>
            <a:ln w="9525">
              <a:noFill/>
              <a:round/>
              <a:headEnd/>
              <a:tailEnd/>
            </a:ln>
          </p:spPr>
          <p:txBody>
            <a:bodyPr/>
            <a:lstStyle/>
            <a:p>
              <a:endParaRPr lang="tr-TR"/>
            </a:p>
          </p:txBody>
        </p:sp>
        <p:sp>
          <p:nvSpPr>
            <p:cNvPr id="40973" name="Freeform 7"/>
            <p:cNvSpPr>
              <a:spLocks/>
            </p:cNvSpPr>
            <p:nvPr/>
          </p:nvSpPr>
          <p:spPr bwMode="auto">
            <a:xfrm>
              <a:off x="4716" y="1701"/>
              <a:ext cx="2085" cy="464"/>
            </a:xfrm>
            <a:custGeom>
              <a:avLst/>
              <a:gdLst>
                <a:gd name="T0" fmla="*/ 77 w 2085"/>
                <a:gd name="T1" fmla="*/ 0 h 464"/>
                <a:gd name="T2" fmla="*/ 47 w 2085"/>
                <a:gd name="T3" fmla="*/ 6 h 464"/>
                <a:gd name="T4" fmla="*/ 23 w 2085"/>
                <a:gd name="T5" fmla="*/ 23 h 464"/>
                <a:gd name="T6" fmla="*/ 6 w 2085"/>
                <a:gd name="T7" fmla="*/ 48 h 464"/>
                <a:gd name="T8" fmla="*/ 0 w 2085"/>
                <a:gd name="T9" fmla="*/ 78 h 464"/>
                <a:gd name="T10" fmla="*/ 0 w 2085"/>
                <a:gd name="T11" fmla="*/ 387 h 464"/>
                <a:gd name="T12" fmla="*/ 6 w 2085"/>
                <a:gd name="T13" fmla="*/ 417 h 464"/>
                <a:gd name="T14" fmla="*/ 23 w 2085"/>
                <a:gd name="T15" fmla="*/ 442 h 464"/>
                <a:gd name="T16" fmla="*/ 47 w 2085"/>
                <a:gd name="T17" fmla="*/ 458 h 464"/>
                <a:gd name="T18" fmla="*/ 77 w 2085"/>
                <a:gd name="T19" fmla="*/ 464 h 464"/>
                <a:gd name="T20" fmla="*/ 2008 w 2085"/>
                <a:gd name="T21" fmla="*/ 464 h 464"/>
                <a:gd name="T22" fmla="*/ 2038 w 2085"/>
                <a:gd name="T23" fmla="*/ 458 h 464"/>
                <a:gd name="T24" fmla="*/ 2062 w 2085"/>
                <a:gd name="T25" fmla="*/ 442 h 464"/>
                <a:gd name="T26" fmla="*/ 2079 w 2085"/>
                <a:gd name="T27" fmla="*/ 417 h 464"/>
                <a:gd name="T28" fmla="*/ 2085 w 2085"/>
                <a:gd name="T29" fmla="*/ 387 h 464"/>
                <a:gd name="T30" fmla="*/ 2085 w 2085"/>
                <a:gd name="T31" fmla="*/ 78 h 464"/>
                <a:gd name="T32" fmla="*/ 2079 w 2085"/>
                <a:gd name="T33" fmla="*/ 48 h 464"/>
                <a:gd name="T34" fmla="*/ 2062 w 2085"/>
                <a:gd name="T35" fmla="*/ 23 h 464"/>
                <a:gd name="T36" fmla="*/ 2038 w 2085"/>
                <a:gd name="T37" fmla="*/ 6 h 464"/>
                <a:gd name="T38" fmla="*/ 2008 w 2085"/>
                <a:gd name="T39" fmla="*/ 0 h 464"/>
                <a:gd name="T40" fmla="*/ 77 w 2085"/>
                <a:gd name="T41" fmla="*/ 0 h 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5"/>
                <a:gd name="T64" fmla="*/ 0 h 464"/>
                <a:gd name="T65" fmla="*/ 2085 w 2085"/>
                <a:gd name="T66" fmla="*/ 464 h 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5" h="464">
                  <a:moveTo>
                    <a:pt x="77" y="0"/>
                  </a:moveTo>
                  <a:lnTo>
                    <a:pt x="47" y="6"/>
                  </a:lnTo>
                  <a:lnTo>
                    <a:pt x="23" y="23"/>
                  </a:lnTo>
                  <a:lnTo>
                    <a:pt x="6" y="48"/>
                  </a:lnTo>
                  <a:lnTo>
                    <a:pt x="0" y="78"/>
                  </a:lnTo>
                  <a:lnTo>
                    <a:pt x="0" y="387"/>
                  </a:lnTo>
                  <a:lnTo>
                    <a:pt x="6" y="417"/>
                  </a:lnTo>
                  <a:lnTo>
                    <a:pt x="23" y="442"/>
                  </a:lnTo>
                  <a:lnTo>
                    <a:pt x="47" y="458"/>
                  </a:lnTo>
                  <a:lnTo>
                    <a:pt x="77" y="464"/>
                  </a:lnTo>
                  <a:lnTo>
                    <a:pt x="2008" y="464"/>
                  </a:lnTo>
                  <a:lnTo>
                    <a:pt x="2038" y="458"/>
                  </a:lnTo>
                  <a:lnTo>
                    <a:pt x="2062" y="442"/>
                  </a:lnTo>
                  <a:lnTo>
                    <a:pt x="2079" y="417"/>
                  </a:lnTo>
                  <a:lnTo>
                    <a:pt x="2085" y="387"/>
                  </a:lnTo>
                  <a:lnTo>
                    <a:pt x="2085" y="78"/>
                  </a:lnTo>
                  <a:lnTo>
                    <a:pt x="2079" y="48"/>
                  </a:lnTo>
                  <a:lnTo>
                    <a:pt x="2062" y="23"/>
                  </a:lnTo>
                  <a:lnTo>
                    <a:pt x="2038" y="6"/>
                  </a:lnTo>
                  <a:lnTo>
                    <a:pt x="2008" y="0"/>
                  </a:lnTo>
                  <a:lnTo>
                    <a:pt x="77" y="0"/>
                  </a:lnTo>
                  <a:close/>
                </a:path>
              </a:pathLst>
            </a:custGeom>
            <a:noFill/>
            <a:ln w="9525">
              <a:solidFill>
                <a:srgbClr val="000000"/>
              </a:solidFill>
              <a:round/>
              <a:headEnd/>
              <a:tailEnd/>
            </a:ln>
          </p:spPr>
          <p:txBody>
            <a:bodyPr/>
            <a:lstStyle/>
            <a:p>
              <a:endParaRPr lang="tr-TR"/>
            </a:p>
          </p:txBody>
        </p:sp>
        <p:sp>
          <p:nvSpPr>
            <p:cNvPr id="40974" name="Freeform 6"/>
            <p:cNvSpPr>
              <a:spLocks/>
            </p:cNvSpPr>
            <p:nvPr/>
          </p:nvSpPr>
          <p:spPr bwMode="auto">
            <a:xfrm>
              <a:off x="8781" y="1698"/>
              <a:ext cx="1875" cy="467"/>
            </a:xfrm>
            <a:custGeom>
              <a:avLst/>
              <a:gdLst>
                <a:gd name="T0" fmla="*/ 1797 w 1875"/>
                <a:gd name="T1" fmla="*/ 0 h 467"/>
                <a:gd name="T2" fmla="*/ 78 w 1875"/>
                <a:gd name="T3" fmla="*/ 0 h 467"/>
                <a:gd name="T4" fmla="*/ 48 w 1875"/>
                <a:gd name="T5" fmla="*/ 6 h 467"/>
                <a:gd name="T6" fmla="*/ 23 w 1875"/>
                <a:gd name="T7" fmla="*/ 23 h 467"/>
                <a:gd name="T8" fmla="*/ 6 w 1875"/>
                <a:gd name="T9" fmla="*/ 48 h 467"/>
                <a:gd name="T10" fmla="*/ 0 w 1875"/>
                <a:gd name="T11" fmla="*/ 78 h 467"/>
                <a:gd name="T12" fmla="*/ 0 w 1875"/>
                <a:gd name="T13" fmla="*/ 389 h 467"/>
                <a:gd name="T14" fmla="*/ 6 w 1875"/>
                <a:gd name="T15" fmla="*/ 420 h 467"/>
                <a:gd name="T16" fmla="*/ 23 w 1875"/>
                <a:gd name="T17" fmla="*/ 444 h 467"/>
                <a:gd name="T18" fmla="*/ 48 w 1875"/>
                <a:gd name="T19" fmla="*/ 461 h 467"/>
                <a:gd name="T20" fmla="*/ 78 w 1875"/>
                <a:gd name="T21" fmla="*/ 467 h 467"/>
                <a:gd name="T22" fmla="*/ 1797 w 1875"/>
                <a:gd name="T23" fmla="*/ 467 h 467"/>
                <a:gd name="T24" fmla="*/ 1827 w 1875"/>
                <a:gd name="T25" fmla="*/ 461 h 467"/>
                <a:gd name="T26" fmla="*/ 1852 w 1875"/>
                <a:gd name="T27" fmla="*/ 444 h 467"/>
                <a:gd name="T28" fmla="*/ 1869 w 1875"/>
                <a:gd name="T29" fmla="*/ 420 h 467"/>
                <a:gd name="T30" fmla="*/ 1875 w 1875"/>
                <a:gd name="T31" fmla="*/ 389 h 467"/>
                <a:gd name="T32" fmla="*/ 1875 w 1875"/>
                <a:gd name="T33" fmla="*/ 78 h 467"/>
                <a:gd name="T34" fmla="*/ 1869 w 1875"/>
                <a:gd name="T35" fmla="*/ 48 h 467"/>
                <a:gd name="T36" fmla="*/ 1852 w 1875"/>
                <a:gd name="T37" fmla="*/ 23 h 467"/>
                <a:gd name="T38" fmla="*/ 1827 w 1875"/>
                <a:gd name="T39" fmla="*/ 6 h 467"/>
                <a:gd name="T40" fmla="*/ 1797 w 1875"/>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5"/>
                <a:gd name="T64" fmla="*/ 0 h 467"/>
                <a:gd name="T65" fmla="*/ 1875 w 1875"/>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5" h="467">
                  <a:moveTo>
                    <a:pt x="1797" y="0"/>
                  </a:moveTo>
                  <a:lnTo>
                    <a:pt x="78" y="0"/>
                  </a:lnTo>
                  <a:lnTo>
                    <a:pt x="48" y="6"/>
                  </a:lnTo>
                  <a:lnTo>
                    <a:pt x="23" y="23"/>
                  </a:lnTo>
                  <a:lnTo>
                    <a:pt x="6" y="48"/>
                  </a:lnTo>
                  <a:lnTo>
                    <a:pt x="0" y="78"/>
                  </a:lnTo>
                  <a:lnTo>
                    <a:pt x="0" y="389"/>
                  </a:lnTo>
                  <a:lnTo>
                    <a:pt x="6" y="420"/>
                  </a:lnTo>
                  <a:lnTo>
                    <a:pt x="23" y="444"/>
                  </a:lnTo>
                  <a:lnTo>
                    <a:pt x="48" y="461"/>
                  </a:lnTo>
                  <a:lnTo>
                    <a:pt x="78" y="467"/>
                  </a:lnTo>
                  <a:lnTo>
                    <a:pt x="1797" y="467"/>
                  </a:lnTo>
                  <a:lnTo>
                    <a:pt x="1827" y="461"/>
                  </a:lnTo>
                  <a:lnTo>
                    <a:pt x="1852" y="444"/>
                  </a:lnTo>
                  <a:lnTo>
                    <a:pt x="1869" y="420"/>
                  </a:lnTo>
                  <a:lnTo>
                    <a:pt x="1875" y="389"/>
                  </a:lnTo>
                  <a:lnTo>
                    <a:pt x="1875" y="78"/>
                  </a:lnTo>
                  <a:lnTo>
                    <a:pt x="1869" y="48"/>
                  </a:lnTo>
                  <a:lnTo>
                    <a:pt x="1852" y="23"/>
                  </a:lnTo>
                  <a:lnTo>
                    <a:pt x="1827" y="6"/>
                  </a:lnTo>
                  <a:lnTo>
                    <a:pt x="1797" y="0"/>
                  </a:lnTo>
                  <a:close/>
                </a:path>
              </a:pathLst>
            </a:custGeom>
            <a:solidFill>
              <a:srgbClr val="D7D7D7"/>
            </a:solidFill>
            <a:ln w="9525">
              <a:noFill/>
              <a:round/>
              <a:headEnd/>
              <a:tailEnd/>
            </a:ln>
          </p:spPr>
          <p:txBody>
            <a:bodyPr/>
            <a:lstStyle/>
            <a:p>
              <a:endParaRPr lang="tr-TR"/>
            </a:p>
          </p:txBody>
        </p:sp>
        <p:sp>
          <p:nvSpPr>
            <p:cNvPr id="40975" name="Freeform 5"/>
            <p:cNvSpPr>
              <a:spLocks/>
            </p:cNvSpPr>
            <p:nvPr/>
          </p:nvSpPr>
          <p:spPr bwMode="auto">
            <a:xfrm>
              <a:off x="8781" y="1698"/>
              <a:ext cx="1875" cy="467"/>
            </a:xfrm>
            <a:custGeom>
              <a:avLst/>
              <a:gdLst>
                <a:gd name="T0" fmla="*/ 78 w 1875"/>
                <a:gd name="T1" fmla="*/ 0 h 467"/>
                <a:gd name="T2" fmla="*/ 48 w 1875"/>
                <a:gd name="T3" fmla="*/ 6 h 467"/>
                <a:gd name="T4" fmla="*/ 23 w 1875"/>
                <a:gd name="T5" fmla="*/ 23 h 467"/>
                <a:gd name="T6" fmla="*/ 6 w 1875"/>
                <a:gd name="T7" fmla="*/ 48 h 467"/>
                <a:gd name="T8" fmla="*/ 0 w 1875"/>
                <a:gd name="T9" fmla="*/ 78 h 467"/>
                <a:gd name="T10" fmla="*/ 0 w 1875"/>
                <a:gd name="T11" fmla="*/ 389 h 467"/>
                <a:gd name="T12" fmla="*/ 6 w 1875"/>
                <a:gd name="T13" fmla="*/ 420 h 467"/>
                <a:gd name="T14" fmla="*/ 23 w 1875"/>
                <a:gd name="T15" fmla="*/ 444 h 467"/>
                <a:gd name="T16" fmla="*/ 48 w 1875"/>
                <a:gd name="T17" fmla="*/ 461 h 467"/>
                <a:gd name="T18" fmla="*/ 78 w 1875"/>
                <a:gd name="T19" fmla="*/ 467 h 467"/>
                <a:gd name="T20" fmla="*/ 1797 w 1875"/>
                <a:gd name="T21" fmla="*/ 467 h 467"/>
                <a:gd name="T22" fmla="*/ 1827 w 1875"/>
                <a:gd name="T23" fmla="*/ 461 h 467"/>
                <a:gd name="T24" fmla="*/ 1852 w 1875"/>
                <a:gd name="T25" fmla="*/ 444 h 467"/>
                <a:gd name="T26" fmla="*/ 1869 w 1875"/>
                <a:gd name="T27" fmla="*/ 420 h 467"/>
                <a:gd name="T28" fmla="*/ 1875 w 1875"/>
                <a:gd name="T29" fmla="*/ 389 h 467"/>
                <a:gd name="T30" fmla="*/ 1875 w 1875"/>
                <a:gd name="T31" fmla="*/ 78 h 467"/>
                <a:gd name="T32" fmla="*/ 1869 w 1875"/>
                <a:gd name="T33" fmla="*/ 48 h 467"/>
                <a:gd name="T34" fmla="*/ 1852 w 1875"/>
                <a:gd name="T35" fmla="*/ 23 h 467"/>
                <a:gd name="T36" fmla="*/ 1827 w 1875"/>
                <a:gd name="T37" fmla="*/ 6 h 467"/>
                <a:gd name="T38" fmla="*/ 1797 w 1875"/>
                <a:gd name="T39" fmla="*/ 0 h 467"/>
                <a:gd name="T40" fmla="*/ 78 w 1875"/>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5"/>
                <a:gd name="T64" fmla="*/ 0 h 467"/>
                <a:gd name="T65" fmla="*/ 1875 w 1875"/>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5" h="467">
                  <a:moveTo>
                    <a:pt x="78" y="0"/>
                  </a:moveTo>
                  <a:lnTo>
                    <a:pt x="48" y="6"/>
                  </a:lnTo>
                  <a:lnTo>
                    <a:pt x="23" y="23"/>
                  </a:lnTo>
                  <a:lnTo>
                    <a:pt x="6" y="48"/>
                  </a:lnTo>
                  <a:lnTo>
                    <a:pt x="0" y="78"/>
                  </a:lnTo>
                  <a:lnTo>
                    <a:pt x="0" y="389"/>
                  </a:lnTo>
                  <a:lnTo>
                    <a:pt x="6" y="420"/>
                  </a:lnTo>
                  <a:lnTo>
                    <a:pt x="23" y="444"/>
                  </a:lnTo>
                  <a:lnTo>
                    <a:pt x="48" y="461"/>
                  </a:lnTo>
                  <a:lnTo>
                    <a:pt x="78" y="467"/>
                  </a:lnTo>
                  <a:lnTo>
                    <a:pt x="1797" y="467"/>
                  </a:lnTo>
                  <a:lnTo>
                    <a:pt x="1827" y="461"/>
                  </a:lnTo>
                  <a:lnTo>
                    <a:pt x="1852" y="444"/>
                  </a:lnTo>
                  <a:lnTo>
                    <a:pt x="1869" y="420"/>
                  </a:lnTo>
                  <a:lnTo>
                    <a:pt x="1875" y="389"/>
                  </a:lnTo>
                  <a:lnTo>
                    <a:pt x="1875" y="78"/>
                  </a:lnTo>
                  <a:lnTo>
                    <a:pt x="1869" y="48"/>
                  </a:lnTo>
                  <a:lnTo>
                    <a:pt x="1852" y="23"/>
                  </a:lnTo>
                  <a:lnTo>
                    <a:pt x="1827" y="6"/>
                  </a:lnTo>
                  <a:lnTo>
                    <a:pt x="1797" y="0"/>
                  </a:lnTo>
                  <a:lnTo>
                    <a:pt x="78" y="0"/>
                  </a:lnTo>
                  <a:close/>
                </a:path>
              </a:pathLst>
            </a:custGeom>
            <a:noFill/>
            <a:ln w="9525">
              <a:solidFill>
                <a:srgbClr val="000000"/>
              </a:solidFill>
              <a:round/>
              <a:headEnd/>
              <a:tailEnd/>
            </a:ln>
          </p:spPr>
          <p:txBody>
            <a:bodyPr/>
            <a:lstStyle/>
            <a:p>
              <a:endParaRPr lang="tr-TR"/>
            </a:p>
          </p:txBody>
        </p:sp>
        <p:sp>
          <p:nvSpPr>
            <p:cNvPr id="40976" name="Text Box 4"/>
            <p:cNvSpPr txBox="1">
              <a:spLocks noChangeArrowheads="1"/>
            </p:cNvSpPr>
            <p:nvPr/>
          </p:nvSpPr>
          <p:spPr bwMode="auto">
            <a:xfrm>
              <a:off x="8788" y="1705"/>
              <a:ext cx="1860" cy="452"/>
            </a:xfrm>
            <a:prstGeom prst="rect">
              <a:avLst/>
            </a:prstGeom>
            <a:noFill/>
            <a:ln w="9525">
              <a:noFill/>
              <a:miter lim="800000"/>
              <a:headEnd/>
              <a:tailEnd/>
            </a:ln>
          </p:spPr>
          <p:txBody>
            <a:bodyPr lIns="0" tIns="0" rIns="0" bIns="0"/>
            <a:lstStyle/>
            <a:p>
              <a:r>
                <a:rPr lang="tr-TR" b="1">
                  <a:solidFill>
                    <a:srgbClr val="FF0000"/>
                  </a:solidFill>
                  <a:cs typeface="Times New Roman" pitchFamily="18" charset="0"/>
                </a:rPr>
                <a:t>Hizmet</a:t>
              </a:r>
              <a:endParaRPr lang="tr-TR"/>
            </a:p>
          </p:txBody>
        </p:sp>
        <p:sp>
          <p:nvSpPr>
            <p:cNvPr id="40977" name="Text Box 3"/>
            <p:cNvSpPr txBox="1">
              <a:spLocks noChangeArrowheads="1"/>
            </p:cNvSpPr>
            <p:nvPr/>
          </p:nvSpPr>
          <p:spPr bwMode="auto">
            <a:xfrm>
              <a:off x="4723" y="1708"/>
              <a:ext cx="2070" cy="449"/>
            </a:xfrm>
            <a:prstGeom prst="rect">
              <a:avLst/>
            </a:prstGeom>
            <a:noFill/>
            <a:ln w="9525">
              <a:noFill/>
              <a:miter lim="800000"/>
              <a:headEnd/>
              <a:tailEnd/>
            </a:ln>
          </p:spPr>
          <p:txBody>
            <a:bodyPr lIns="0" tIns="0" rIns="0" bIns="0"/>
            <a:lstStyle/>
            <a:p>
              <a:r>
                <a:rPr lang="tr-TR" b="1">
                  <a:solidFill>
                    <a:srgbClr val="FF0000"/>
                  </a:solidFill>
                  <a:cs typeface="Times New Roman" pitchFamily="18" charset="0"/>
                </a:rPr>
                <a:t>Sanayi</a:t>
              </a:r>
              <a:endParaRPr lang="tr-TR"/>
            </a:p>
          </p:txBody>
        </p:sp>
        <p:sp>
          <p:nvSpPr>
            <p:cNvPr id="40978" name="Text Box 2"/>
            <p:cNvSpPr txBox="1">
              <a:spLocks noChangeArrowheads="1"/>
            </p:cNvSpPr>
            <p:nvPr/>
          </p:nvSpPr>
          <p:spPr bwMode="auto">
            <a:xfrm>
              <a:off x="1003" y="1705"/>
              <a:ext cx="2181" cy="452"/>
            </a:xfrm>
            <a:prstGeom prst="rect">
              <a:avLst/>
            </a:prstGeom>
            <a:noFill/>
            <a:ln w="9525">
              <a:noFill/>
              <a:miter lim="800000"/>
              <a:headEnd/>
              <a:tailEnd/>
            </a:ln>
          </p:spPr>
          <p:txBody>
            <a:bodyPr lIns="0" tIns="0" rIns="0" bIns="0"/>
            <a:lstStyle/>
            <a:p>
              <a:pPr algn="ctr"/>
              <a:r>
                <a:rPr lang="tr-TR" b="1">
                  <a:solidFill>
                    <a:srgbClr val="FF0000"/>
                  </a:solidFill>
                  <a:cs typeface="Times New Roman" pitchFamily="18" charset="0"/>
                </a:rPr>
                <a:t>Tarım</a:t>
              </a:r>
              <a:endParaRPr lang="tr-TR"/>
            </a:p>
          </p:txBody>
        </p:sp>
      </p:grpSp>
      <p:sp>
        <p:nvSpPr>
          <p:cNvPr id="40965"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40966" name="Rectangle 17"/>
          <p:cNvSpPr>
            <a:spLocks noChangeArrowheads="1"/>
          </p:cNvSpPr>
          <p:nvPr/>
        </p:nvSpPr>
        <p:spPr bwMode="auto">
          <a:xfrm>
            <a:off x="1062038" y="23813"/>
            <a:ext cx="7542212" cy="1247775"/>
          </a:xfrm>
          <a:prstGeom prst="rect">
            <a:avLst/>
          </a:prstGeom>
          <a:noFill/>
          <a:ln w="9525">
            <a:noFill/>
            <a:miter lim="800000"/>
            <a:headEnd/>
            <a:tailEnd/>
          </a:ln>
        </p:spPr>
        <p:txBody>
          <a:bodyPr anchor="ctr">
            <a:spAutoFit/>
          </a:bodyPr>
          <a:lstStyle/>
          <a:p>
            <a:pPr>
              <a:tabLst>
                <a:tab pos="3065463" algn="l"/>
                <a:tab pos="5876925" algn="l"/>
              </a:tabLst>
            </a:pPr>
            <a:r>
              <a:rPr lang="tr-TR" sz="1100">
                <a:cs typeface="Times New Roman" pitchFamily="18" charset="0"/>
              </a:rPr>
              <a:t/>
            </a:r>
            <a:br>
              <a:rPr lang="tr-TR" sz="1100">
                <a:cs typeface="Times New Roman" pitchFamily="18" charset="0"/>
              </a:rPr>
            </a:br>
            <a:r>
              <a:rPr lang="tr-TR" sz="3200" b="1">
                <a:solidFill>
                  <a:srgbClr val="FF0000"/>
                </a:solidFill>
                <a:cs typeface="Times New Roman" pitchFamily="18" charset="0"/>
              </a:rPr>
              <a:t>BİLGİ NOTU: </a:t>
            </a:r>
            <a:r>
              <a:rPr lang="tr-TR" sz="3200">
                <a:cs typeface="Times New Roman" pitchFamily="18" charset="0"/>
              </a:rPr>
              <a:t>Ülkemizde nüfus sayımını </a:t>
            </a:r>
            <a:r>
              <a:rPr lang="tr-TR" sz="3200" b="1">
                <a:solidFill>
                  <a:srgbClr val="001F5F"/>
                </a:solidFill>
                <a:cs typeface="Times New Roman" pitchFamily="18" charset="0"/>
              </a:rPr>
              <a:t>Türkiye İstatistik Kurumu(TÜİK) </a:t>
            </a:r>
            <a:r>
              <a:rPr lang="tr-TR" sz="3200">
                <a:cs typeface="Times New Roman" pitchFamily="18" charset="0"/>
              </a:rPr>
              <a:t>yapar.</a:t>
            </a:r>
            <a:endParaRPr lang="tr-TR" sz="3200"/>
          </a:p>
        </p:txBody>
      </p:sp>
      <p:sp>
        <p:nvSpPr>
          <p:cNvPr id="40967" name="Rectangle 21"/>
          <p:cNvSpPr>
            <a:spLocks noChangeArrowheads="1"/>
          </p:cNvSpPr>
          <p:nvPr/>
        </p:nvSpPr>
        <p:spPr bwMode="auto">
          <a:xfrm>
            <a:off x="539750" y="4718050"/>
            <a:ext cx="7704138" cy="646113"/>
          </a:xfrm>
          <a:prstGeom prst="rect">
            <a:avLst/>
          </a:prstGeom>
          <a:noFill/>
          <a:ln w="9525">
            <a:noFill/>
            <a:miter lim="800000"/>
            <a:headEnd/>
            <a:tailEnd/>
          </a:ln>
        </p:spPr>
        <p:txBody>
          <a:bodyPr anchor="ctr">
            <a:spAutoFit/>
          </a:bodyPr>
          <a:lstStyle/>
          <a:p>
            <a:pPr eaLnBrk="0" hangingPunct="0"/>
            <a:r>
              <a:rPr lang="tr-TR">
                <a:solidFill>
                  <a:srgbClr val="FF0000"/>
                </a:solidFill>
              </a:rPr>
              <a:t>Az gelişmiş ülke	        Gelişmekte olan ülke	          Gelişmiş ülke</a:t>
            </a:r>
            <a:endParaRPr lang="tr-TR"/>
          </a:p>
          <a:p>
            <a:pPr eaLnBrk="0" hangingPunct="0"/>
            <a:r>
              <a:rPr lang="tr-TR" b="1">
                <a:solidFill>
                  <a:srgbClr val="FF0000"/>
                </a:solidFill>
                <a:cs typeface="Times New Roman" pitchFamily="18" charset="0"/>
              </a:rPr>
              <a:t>nüfus piramidi	           nüfus piramidi	        nüfus piramidi </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50825" y="304800"/>
            <a:ext cx="8424863" cy="862013"/>
          </a:xfrm>
          <a:prstGeom prst="rect">
            <a:avLst/>
          </a:prstGeom>
          <a:noFill/>
          <a:ln w="9525">
            <a:noFill/>
            <a:miter lim="800000"/>
            <a:headEnd/>
            <a:tailEnd/>
          </a:ln>
        </p:spPr>
        <p:txBody>
          <a:bodyPr anchor="ctr">
            <a:spAutoFit/>
          </a:bodyPr>
          <a:lstStyle/>
          <a:p>
            <a:pPr>
              <a:tabLst>
                <a:tab pos="3251200" algn="l"/>
                <a:tab pos="5859463" algn="l"/>
              </a:tabLst>
            </a:pPr>
            <a:r>
              <a:rPr lang="tr-TR" sz="3200" b="1">
                <a:solidFill>
                  <a:srgbClr val="FF0000"/>
                </a:solidFill>
                <a:cs typeface="Times New Roman" pitchFamily="18" charset="0"/>
              </a:rPr>
              <a:t>ÇALIŞAN NÜFUS SEKTÖREL ALANLARI</a:t>
            </a:r>
            <a:endParaRPr lang="tr-TR" sz="3200"/>
          </a:p>
          <a:p>
            <a:pPr eaLnBrk="0" hangingPunct="0">
              <a:tabLst>
                <a:tab pos="3251200" algn="l"/>
                <a:tab pos="5859463" algn="l"/>
              </a:tabLst>
            </a:pPr>
            <a:endParaRPr lang="tr-TR"/>
          </a:p>
        </p:txBody>
      </p:sp>
      <p:grpSp>
        <p:nvGrpSpPr>
          <p:cNvPr id="41986" name="Group 2"/>
          <p:cNvGrpSpPr>
            <a:grpSpLocks/>
          </p:cNvGrpSpPr>
          <p:nvPr/>
        </p:nvGrpSpPr>
        <p:grpSpPr bwMode="auto">
          <a:xfrm>
            <a:off x="250825" y="1352550"/>
            <a:ext cx="8491538" cy="709613"/>
            <a:chOff x="988" y="1047"/>
            <a:chExt cx="9668" cy="1118"/>
          </a:xfrm>
        </p:grpSpPr>
        <p:sp>
          <p:nvSpPr>
            <p:cNvPr id="41998" name="Freeform 4"/>
            <p:cNvSpPr>
              <a:spLocks/>
            </p:cNvSpPr>
            <p:nvPr/>
          </p:nvSpPr>
          <p:spPr bwMode="auto">
            <a:xfrm>
              <a:off x="996" y="1698"/>
              <a:ext cx="2196" cy="467"/>
            </a:xfrm>
            <a:custGeom>
              <a:avLst/>
              <a:gdLst>
                <a:gd name="T0" fmla="*/ 78 w 2196"/>
                <a:gd name="T1" fmla="*/ 0 h 467"/>
                <a:gd name="T2" fmla="*/ 48 w 2196"/>
                <a:gd name="T3" fmla="*/ 6 h 467"/>
                <a:gd name="T4" fmla="*/ 23 w 2196"/>
                <a:gd name="T5" fmla="*/ 23 h 467"/>
                <a:gd name="T6" fmla="*/ 6 w 2196"/>
                <a:gd name="T7" fmla="*/ 48 h 467"/>
                <a:gd name="T8" fmla="*/ 0 w 2196"/>
                <a:gd name="T9" fmla="*/ 78 h 467"/>
                <a:gd name="T10" fmla="*/ 0 w 2196"/>
                <a:gd name="T11" fmla="*/ 389 h 467"/>
                <a:gd name="T12" fmla="*/ 6 w 2196"/>
                <a:gd name="T13" fmla="*/ 420 h 467"/>
                <a:gd name="T14" fmla="*/ 23 w 2196"/>
                <a:gd name="T15" fmla="*/ 444 h 467"/>
                <a:gd name="T16" fmla="*/ 48 w 2196"/>
                <a:gd name="T17" fmla="*/ 461 h 467"/>
                <a:gd name="T18" fmla="*/ 78 w 2196"/>
                <a:gd name="T19" fmla="*/ 467 h 467"/>
                <a:gd name="T20" fmla="*/ 2118 w 2196"/>
                <a:gd name="T21" fmla="*/ 467 h 467"/>
                <a:gd name="T22" fmla="*/ 2148 w 2196"/>
                <a:gd name="T23" fmla="*/ 461 h 467"/>
                <a:gd name="T24" fmla="*/ 2173 w 2196"/>
                <a:gd name="T25" fmla="*/ 444 h 467"/>
                <a:gd name="T26" fmla="*/ 2190 w 2196"/>
                <a:gd name="T27" fmla="*/ 420 h 467"/>
                <a:gd name="T28" fmla="*/ 2196 w 2196"/>
                <a:gd name="T29" fmla="*/ 389 h 467"/>
                <a:gd name="T30" fmla="*/ 2196 w 2196"/>
                <a:gd name="T31" fmla="*/ 78 h 467"/>
                <a:gd name="T32" fmla="*/ 2190 w 2196"/>
                <a:gd name="T33" fmla="*/ 48 h 467"/>
                <a:gd name="T34" fmla="*/ 2173 w 2196"/>
                <a:gd name="T35" fmla="*/ 23 h 467"/>
                <a:gd name="T36" fmla="*/ 2148 w 2196"/>
                <a:gd name="T37" fmla="*/ 6 h 467"/>
                <a:gd name="T38" fmla="*/ 2118 w 2196"/>
                <a:gd name="T39" fmla="*/ 0 h 467"/>
                <a:gd name="T40" fmla="*/ 78 w 2196"/>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6"/>
                <a:gd name="T64" fmla="*/ 0 h 467"/>
                <a:gd name="T65" fmla="*/ 2196 w 2196"/>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6" h="467">
                  <a:moveTo>
                    <a:pt x="78" y="0"/>
                  </a:moveTo>
                  <a:lnTo>
                    <a:pt x="48" y="6"/>
                  </a:lnTo>
                  <a:lnTo>
                    <a:pt x="23" y="23"/>
                  </a:lnTo>
                  <a:lnTo>
                    <a:pt x="6" y="48"/>
                  </a:lnTo>
                  <a:lnTo>
                    <a:pt x="0" y="78"/>
                  </a:lnTo>
                  <a:lnTo>
                    <a:pt x="0" y="389"/>
                  </a:lnTo>
                  <a:lnTo>
                    <a:pt x="6" y="420"/>
                  </a:lnTo>
                  <a:lnTo>
                    <a:pt x="23" y="444"/>
                  </a:lnTo>
                  <a:lnTo>
                    <a:pt x="48" y="461"/>
                  </a:lnTo>
                  <a:lnTo>
                    <a:pt x="78" y="467"/>
                  </a:lnTo>
                  <a:lnTo>
                    <a:pt x="2118" y="467"/>
                  </a:lnTo>
                  <a:lnTo>
                    <a:pt x="2148" y="461"/>
                  </a:lnTo>
                  <a:lnTo>
                    <a:pt x="2173" y="444"/>
                  </a:lnTo>
                  <a:lnTo>
                    <a:pt x="2190" y="420"/>
                  </a:lnTo>
                  <a:lnTo>
                    <a:pt x="2196" y="389"/>
                  </a:lnTo>
                  <a:lnTo>
                    <a:pt x="2196" y="78"/>
                  </a:lnTo>
                  <a:lnTo>
                    <a:pt x="2190" y="48"/>
                  </a:lnTo>
                  <a:lnTo>
                    <a:pt x="2173" y="23"/>
                  </a:lnTo>
                  <a:lnTo>
                    <a:pt x="2148" y="6"/>
                  </a:lnTo>
                  <a:lnTo>
                    <a:pt x="2118" y="0"/>
                  </a:lnTo>
                  <a:lnTo>
                    <a:pt x="78" y="0"/>
                  </a:lnTo>
                  <a:close/>
                </a:path>
              </a:pathLst>
            </a:custGeom>
            <a:noFill/>
            <a:ln w="9525">
              <a:solidFill>
                <a:srgbClr val="000000"/>
              </a:solidFill>
              <a:round/>
              <a:headEnd/>
              <a:tailEnd/>
            </a:ln>
          </p:spPr>
          <p:txBody>
            <a:bodyPr/>
            <a:lstStyle/>
            <a:p>
              <a:endParaRPr lang="tr-TR"/>
            </a:p>
          </p:txBody>
        </p:sp>
        <p:sp>
          <p:nvSpPr>
            <p:cNvPr id="41999" name="Line 5"/>
            <p:cNvSpPr>
              <a:spLocks noChangeShapeType="1"/>
            </p:cNvSpPr>
            <p:nvPr/>
          </p:nvSpPr>
          <p:spPr bwMode="auto">
            <a:xfrm>
              <a:off x="2001" y="1062"/>
              <a:ext cx="7740" cy="0"/>
            </a:xfrm>
            <a:prstGeom prst="line">
              <a:avLst/>
            </a:prstGeom>
            <a:noFill/>
            <a:ln w="25400">
              <a:solidFill>
                <a:srgbClr val="FF0000"/>
              </a:solidFill>
              <a:round/>
              <a:headEnd/>
              <a:tailEnd/>
            </a:ln>
          </p:spPr>
          <p:txBody>
            <a:bodyPr/>
            <a:lstStyle/>
            <a:p>
              <a:endParaRPr lang="tr-TR"/>
            </a:p>
          </p:txBody>
        </p:sp>
        <p:sp>
          <p:nvSpPr>
            <p:cNvPr id="42000" name="AutoShape 6"/>
            <p:cNvSpPr>
              <a:spLocks/>
            </p:cNvSpPr>
            <p:nvPr/>
          </p:nvSpPr>
          <p:spPr bwMode="auto">
            <a:xfrm>
              <a:off x="1944" y="1047"/>
              <a:ext cx="7842" cy="579"/>
            </a:xfrm>
            <a:custGeom>
              <a:avLst/>
              <a:gdLst>
                <a:gd name="T0" fmla="*/ 120 w 7842"/>
                <a:gd name="T1" fmla="*/ 459 h 579"/>
                <a:gd name="T2" fmla="*/ 80 w 7842"/>
                <a:gd name="T3" fmla="*/ 459 h 579"/>
                <a:gd name="T4" fmla="*/ 80 w 7842"/>
                <a:gd name="T5" fmla="*/ 15 h 579"/>
                <a:gd name="T6" fmla="*/ 40 w 7842"/>
                <a:gd name="T7" fmla="*/ 15 h 579"/>
                <a:gd name="T8" fmla="*/ 40 w 7842"/>
                <a:gd name="T9" fmla="*/ 459 h 579"/>
                <a:gd name="T10" fmla="*/ 0 w 7842"/>
                <a:gd name="T11" fmla="*/ 459 h 579"/>
                <a:gd name="T12" fmla="*/ 60 w 7842"/>
                <a:gd name="T13" fmla="*/ 579 h 579"/>
                <a:gd name="T14" fmla="*/ 110 w 7842"/>
                <a:gd name="T15" fmla="*/ 479 h 579"/>
                <a:gd name="T16" fmla="*/ 120 w 7842"/>
                <a:gd name="T17" fmla="*/ 459 h 579"/>
                <a:gd name="T18" fmla="*/ 3897 w 7842"/>
                <a:gd name="T19" fmla="*/ 459 h 579"/>
                <a:gd name="T20" fmla="*/ 3857 w 7842"/>
                <a:gd name="T21" fmla="*/ 459 h 579"/>
                <a:gd name="T22" fmla="*/ 3857 w 7842"/>
                <a:gd name="T23" fmla="*/ 2 h 579"/>
                <a:gd name="T24" fmla="*/ 3817 w 7842"/>
                <a:gd name="T25" fmla="*/ 2 h 579"/>
                <a:gd name="T26" fmla="*/ 3817 w 7842"/>
                <a:gd name="T27" fmla="*/ 459 h 579"/>
                <a:gd name="T28" fmla="*/ 3777 w 7842"/>
                <a:gd name="T29" fmla="*/ 459 h 579"/>
                <a:gd name="T30" fmla="*/ 3837 w 7842"/>
                <a:gd name="T31" fmla="*/ 579 h 579"/>
                <a:gd name="T32" fmla="*/ 3887 w 7842"/>
                <a:gd name="T33" fmla="*/ 479 h 579"/>
                <a:gd name="T34" fmla="*/ 3897 w 7842"/>
                <a:gd name="T35" fmla="*/ 459 h 579"/>
                <a:gd name="T36" fmla="*/ 7842 w 7842"/>
                <a:gd name="T37" fmla="*/ 457 h 579"/>
                <a:gd name="T38" fmla="*/ 7802 w 7842"/>
                <a:gd name="T39" fmla="*/ 457 h 579"/>
                <a:gd name="T40" fmla="*/ 7802 w 7842"/>
                <a:gd name="T41" fmla="*/ 0 h 579"/>
                <a:gd name="T42" fmla="*/ 7762 w 7842"/>
                <a:gd name="T43" fmla="*/ 0 h 579"/>
                <a:gd name="T44" fmla="*/ 7762 w 7842"/>
                <a:gd name="T45" fmla="*/ 457 h 579"/>
                <a:gd name="T46" fmla="*/ 7722 w 7842"/>
                <a:gd name="T47" fmla="*/ 457 h 579"/>
                <a:gd name="T48" fmla="*/ 7782 w 7842"/>
                <a:gd name="T49" fmla="*/ 577 h 579"/>
                <a:gd name="T50" fmla="*/ 7832 w 7842"/>
                <a:gd name="T51" fmla="*/ 477 h 579"/>
                <a:gd name="T52" fmla="*/ 7842 w 7842"/>
                <a:gd name="T53" fmla="*/ 457 h 5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42"/>
                <a:gd name="T82" fmla="*/ 0 h 579"/>
                <a:gd name="T83" fmla="*/ 7842 w 7842"/>
                <a:gd name="T84" fmla="*/ 579 h 5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42" h="579">
                  <a:moveTo>
                    <a:pt x="120" y="459"/>
                  </a:moveTo>
                  <a:lnTo>
                    <a:pt x="80" y="459"/>
                  </a:lnTo>
                  <a:lnTo>
                    <a:pt x="80" y="15"/>
                  </a:lnTo>
                  <a:lnTo>
                    <a:pt x="40" y="15"/>
                  </a:lnTo>
                  <a:lnTo>
                    <a:pt x="40" y="459"/>
                  </a:lnTo>
                  <a:lnTo>
                    <a:pt x="0" y="459"/>
                  </a:lnTo>
                  <a:lnTo>
                    <a:pt x="60" y="579"/>
                  </a:lnTo>
                  <a:lnTo>
                    <a:pt x="110" y="479"/>
                  </a:lnTo>
                  <a:lnTo>
                    <a:pt x="120" y="459"/>
                  </a:lnTo>
                  <a:moveTo>
                    <a:pt x="3897" y="459"/>
                  </a:moveTo>
                  <a:lnTo>
                    <a:pt x="3857" y="459"/>
                  </a:lnTo>
                  <a:lnTo>
                    <a:pt x="3857" y="2"/>
                  </a:lnTo>
                  <a:lnTo>
                    <a:pt x="3817" y="2"/>
                  </a:lnTo>
                  <a:lnTo>
                    <a:pt x="3817" y="459"/>
                  </a:lnTo>
                  <a:lnTo>
                    <a:pt x="3777" y="459"/>
                  </a:lnTo>
                  <a:lnTo>
                    <a:pt x="3837" y="579"/>
                  </a:lnTo>
                  <a:lnTo>
                    <a:pt x="3887" y="479"/>
                  </a:lnTo>
                  <a:lnTo>
                    <a:pt x="3897" y="459"/>
                  </a:lnTo>
                  <a:moveTo>
                    <a:pt x="7842" y="457"/>
                  </a:moveTo>
                  <a:lnTo>
                    <a:pt x="7802" y="457"/>
                  </a:lnTo>
                  <a:lnTo>
                    <a:pt x="7802" y="0"/>
                  </a:lnTo>
                  <a:lnTo>
                    <a:pt x="7762" y="0"/>
                  </a:lnTo>
                  <a:lnTo>
                    <a:pt x="7762" y="457"/>
                  </a:lnTo>
                  <a:lnTo>
                    <a:pt x="7722" y="457"/>
                  </a:lnTo>
                  <a:lnTo>
                    <a:pt x="7782" y="577"/>
                  </a:lnTo>
                  <a:lnTo>
                    <a:pt x="7832" y="477"/>
                  </a:lnTo>
                  <a:lnTo>
                    <a:pt x="7842" y="457"/>
                  </a:lnTo>
                </a:path>
              </a:pathLst>
            </a:custGeom>
            <a:solidFill>
              <a:srgbClr val="FF0000"/>
            </a:solidFill>
            <a:ln w="9525">
              <a:noFill/>
              <a:round/>
              <a:headEnd/>
              <a:tailEnd/>
            </a:ln>
          </p:spPr>
          <p:txBody>
            <a:bodyPr/>
            <a:lstStyle/>
            <a:p>
              <a:endParaRPr lang="tr-TR"/>
            </a:p>
          </p:txBody>
        </p:sp>
        <p:sp>
          <p:nvSpPr>
            <p:cNvPr id="42001" name="Freeform 7"/>
            <p:cNvSpPr>
              <a:spLocks/>
            </p:cNvSpPr>
            <p:nvPr/>
          </p:nvSpPr>
          <p:spPr bwMode="auto">
            <a:xfrm>
              <a:off x="4716" y="1701"/>
              <a:ext cx="2085" cy="464"/>
            </a:xfrm>
            <a:custGeom>
              <a:avLst/>
              <a:gdLst>
                <a:gd name="T0" fmla="*/ 2008 w 2085"/>
                <a:gd name="T1" fmla="*/ 0 h 464"/>
                <a:gd name="T2" fmla="*/ 77 w 2085"/>
                <a:gd name="T3" fmla="*/ 0 h 464"/>
                <a:gd name="T4" fmla="*/ 47 w 2085"/>
                <a:gd name="T5" fmla="*/ 6 h 464"/>
                <a:gd name="T6" fmla="*/ 23 w 2085"/>
                <a:gd name="T7" fmla="*/ 23 h 464"/>
                <a:gd name="T8" fmla="*/ 6 w 2085"/>
                <a:gd name="T9" fmla="*/ 48 h 464"/>
                <a:gd name="T10" fmla="*/ 0 w 2085"/>
                <a:gd name="T11" fmla="*/ 78 h 464"/>
                <a:gd name="T12" fmla="*/ 0 w 2085"/>
                <a:gd name="T13" fmla="*/ 387 h 464"/>
                <a:gd name="T14" fmla="*/ 6 w 2085"/>
                <a:gd name="T15" fmla="*/ 417 h 464"/>
                <a:gd name="T16" fmla="*/ 23 w 2085"/>
                <a:gd name="T17" fmla="*/ 442 h 464"/>
                <a:gd name="T18" fmla="*/ 47 w 2085"/>
                <a:gd name="T19" fmla="*/ 458 h 464"/>
                <a:gd name="T20" fmla="*/ 77 w 2085"/>
                <a:gd name="T21" fmla="*/ 464 h 464"/>
                <a:gd name="T22" fmla="*/ 2008 w 2085"/>
                <a:gd name="T23" fmla="*/ 464 h 464"/>
                <a:gd name="T24" fmla="*/ 2038 w 2085"/>
                <a:gd name="T25" fmla="*/ 458 h 464"/>
                <a:gd name="T26" fmla="*/ 2062 w 2085"/>
                <a:gd name="T27" fmla="*/ 442 h 464"/>
                <a:gd name="T28" fmla="*/ 2079 w 2085"/>
                <a:gd name="T29" fmla="*/ 417 h 464"/>
                <a:gd name="T30" fmla="*/ 2085 w 2085"/>
                <a:gd name="T31" fmla="*/ 387 h 464"/>
                <a:gd name="T32" fmla="*/ 2085 w 2085"/>
                <a:gd name="T33" fmla="*/ 78 h 464"/>
                <a:gd name="T34" fmla="*/ 2079 w 2085"/>
                <a:gd name="T35" fmla="*/ 48 h 464"/>
                <a:gd name="T36" fmla="*/ 2062 w 2085"/>
                <a:gd name="T37" fmla="*/ 23 h 464"/>
                <a:gd name="T38" fmla="*/ 2038 w 2085"/>
                <a:gd name="T39" fmla="*/ 6 h 464"/>
                <a:gd name="T40" fmla="*/ 2008 w 2085"/>
                <a:gd name="T41" fmla="*/ 0 h 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5"/>
                <a:gd name="T64" fmla="*/ 0 h 464"/>
                <a:gd name="T65" fmla="*/ 2085 w 2085"/>
                <a:gd name="T66" fmla="*/ 464 h 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5" h="464">
                  <a:moveTo>
                    <a:pt x="2008" y="0"/>
                  </a:moveTo>
                  <a:lnTo>
                    <a:pt x="77" y="0"/>
                  </a:lnTo>
                  <a:lnTo>
                    <a:pt x="47" y="6"/>
                  </a:lnTo>
                  <a:lnTo>
                    <a:pt x="23" y="23"/>
                  </a:lnTo>
                  <a:lnTo>
                    <a:pt x="6" y="48"/>
                  </a:lnTo>
                  <a:lnTo>
                    <a:pt x="0" y="78"/>
                  </a:lnTo>
                  <a:lnTo>
                    <a:pt x="0" y="387"/>
                  </a:lnTo>
                  <a:lnTo>
                    <a:pt x="6" y="417"/>
                  </a:lnTo>
                  <a:lnTo>
                    <a:pt x="23" y="442"/>
                  </a:lnTo>
                  <a:lnTo>
                    <a:pt x="47" y="458"/>
                  </a:lnTo>
                  <a:lnTo>
                    <a:pt x="77" y="464"/>
                  </a:lnTo>
                  <a:lnTo>
                    <a:pt x="2008" y="464"/>
                  </a:lnTo>
                  <a:lnTo>
                    <a:pt x="2038" y="458"/>
                  </a:lnTo>
                  <a:lnTo>
                    <a:pt x="2062" y="442"/>
                  </a:lnTo>
                  <a:lnTo>
                    <a:pt x="2079" y="417"/>
                  </a:lnTo>
                  <a:lnTo>
                    <a:pt x="2085" y="387"/>
                  </a:lnTo>
                  <a:lnTo>
                    <a:pt x="2085" y="78"/>
                  </a:lnTo>
                  <a:lnTo>
                    <a:pt x="2079" y="48"/>
                  </a:lnTo>
                  <a:lnTo>
                    <a:pt x="2062" y="23"/>
                  </a:lnTo>
                  <a:lnTo>
                    <a:pt x="2038" y="6"/>
                  </a:lnTo>
                  <a:lnTo>
                    <a:pt x="2008" y="0"/>
                  </a:lnTo>
                  <a:close/>
                </a:path>
              </a:pathLst>
            </a:custGeom>
            <a:solidFill>
              <a:srgbClr val="FFFF99"/>
            </a:solidFill>
            <a:ln w="9525">
              <a:noFill/>
              <a:round/>
              <a:headEnd/>
              <a:tailEnd/>
            </a:ln>
          </p:spPr>
          <p:txBody>
            <a:bodyPr/>
            <a:lstStyle/>
            <a:p>
              <a:endParaRPr lang="tr-TR"/>
            </a:p>
          </p:txBody>
        </p:sp>
        <p:sp>
          <p:nvSpPr>
            <p:cNvPr id="42002" name="Freeform 8"/>
            <p:cNvSpPr>
              <a:spLocks/>
            </p:cNvSpPr>
            <p:nvPr/>
          </p:nvSpPr>
          <p:spPr bwMode="auto">
            <a:xfrm>
              <a:off x="4716" y="1701"/>
              <a:ext cx="2085" cy="464"/>
            </a:xfrm>
            <a:custGeom>
              <a:avLst/>
              <a:gdLst>
                <a:gd name="T0" fmla="*/ 77 w 2085"/>
                <a:gd name="T1" fmla="*/ 0 h 464"/>
                <a:gd name="T2" fmla="*/ 47 w 2085"/>
                <a:gd name="T3" fmla="*/ 6 h 464"/>
                <a:gd name="T4" fmla="*/ 23 w 2085"/>
                <a:gd name="T5" fmla="*/ 23 h 464"/>
                <a:gd name="T6" fmla="*/ 6 w 2085"/>
                <a:gd name="T7" fmla="*/ 48 h 464"/>
                <a:gd name="T8" fmla="*/ 0 w 2085"/>
                <a:gd name="T9" fmla="*/ 78 h 464"/>
                <a:gd name="T10" fmla="*/ 0 w 2085"/>
                <a:gd name="T11" fmla="*/ 387 h 464"/>
                <a:gd name="T12" fmla="*/ 6 w 2085"/>
                <a:gd name="T13" fmla="*/ 417 h 464"/>
                <a:gd name="T14" fmla="*/ 23 w 2085"/>
                <a:gd name="T15" fmla="*/ 442 h 464"/>
                <a:gd name="T16" fmla="*/ 47 w 2085"/>
                <a:gd name="T17" fmla="*/ 458 h 464"/>
                <a:gd name="T18" fmla="*/ 77 w 2085"/>
                <a:gd name="T19" fmla="*/ 464 h 464"/>
                <a:gd name="T20" fmla="*/ 2008 w 2085"/>
                <a:gd name="T21" fmla="*/ 464 h 464"/>
                <a:gd name="T22" fmla="*/ 2038 w 2085"/>
                <a:gd name="T23" fmla="*/ 458 h 464"/>
                <a:gd name="T24" fmla="*/ 2062 w 2085"/>
                <a:gd name="T25" fmla="*/ 442 h 464"/>
                <a:gd name="T26" fmla="*/ 2079 w 2085"/>
                <a:gd name="T27" fmla="*/ 417 h 464"/>
                <a:gd name="T28" fmla="*/ 2085 w 2085"/>
                <a:gd name="T29" fmla="*/ 387 h 464"/>
                <a:gd name="T30" fmla="*/ 2085 w 2085"/>
                <a:gd name="T31" fmla="*/ 78 h 464"/>
                <a:gd name="T32" fmla="*/ 2079 w 2085"/>
                <a:gd name="T33" fmla="*/ 48 h 464"/>
                <a:gd name="T34" fmla="*/ 2062 w 2085"/>
                <a:gd name="T35" fmla="*/ 23 h 464"/>
                <a:gd name="T36" fmla="*/ 2038 w 2085"/>
                <a:gd name="T37" fmla="*/ 6 h 464"/>
                <a:gd name="T38" fmla="*/ 2008 w 2085"/>
                <a:gd name="T39" fmla="*/ 0 h 464"/>
                <a:gd name="T40" fmla="*/ 77 w 2085"/>
                <a:gd name="T41" fmla="*/ 0 h 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5"/>
                <a:gd name="T64" fmla="*/ 0 h 464"/>
                <a:gd name="T65" fmla="*/ 2085 w 2085"/>
                <a:gd name="T66" fmla="*/ 464 h 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5" h="464">
                  <a:moveTo>
                    <a:pt x="77" y="0"/>
                  </a:moveTo>
                  <a:lnTo>
                    <a:pt x="47" y="6"/>
                  </a:lnTo>
                  <a:lnTo>
                    <a:pt x="23" y="23"/>
                  </a:lnTo>
                  <a:lnTo>
                    <a:pt x="6" y="48"/>
                  </a:lnTo>
                  <a:lnTo>
                    <a:pt x="0" y="78"/>
                  </a:lnTo>
                  <a:lnTo>
                    <a:pt x="0" y="387"/>
                  </a:lnTo>
                  <a:lnTo>
                    <a:pt x="6" y="417"/>
                  </a:lnTo>
                  <a:lnTo>
                    <a:pt x="23" y="442"/>
                  </a:lnTo>
                  <a:lnTo>
                    <a:pt x="47" y="458"/>
                  </a:lnTo>
                  <a:lnTo>
                    <a:pt x="77" y="464"/>
                  </a:lnTo>
                  <a:lnTo>
                    <a:pt x="2008" y="464"/>
                  </a:lnTo>
                  <a:lnTo>
                    <a:pt x="2038" y="458"/>
                  </a:lnTo>
                  <a:lnTo>
                    <a:pt x="2062" y="442"/>
                  </a:lnTo>
                  <a:lnTo>
                    <a:pt x="2079" y="417"/>
                  </a:lnTo>
                  <a:lnTo>
                    <a:pt x="2085" y="387"/>
                  </a:lnTo>
                  <a:lnTo>
                    <a:pt x="2085" y="78"/>
                  </a:lnTo>
                  <a:lnTo>
                    <a:pt x="2079" y="48"/>
                  </a:lnTo>
                  <a:lnTo>
                    <a:pt x="2062" y="23"/>
                  </a:lnTo>
                  <a:lnTo>
                    <a:pt x="2038" y="6"/>
                  </a:lnTo>
                  <a:lnTo>
                    <a:pt x="2008" y="0"/>
                  </a:lnTo>
                  <a:lnTo>
                    <a:pt x="77" y="0"/>
                  </a:lnTo>
                  <a:close/>
                </a:path>
              </a:pathLst>
            </a:custGeom>
            <a:noFill/>
            <a:ln w="9525">
              <a:solidFill>
                <a:srgbClr val="000000"/>
              </a:solidFill>
              <a:round/>
              <a:headEnd/>
              <a:tailEnd/>
            </a:ln>
          </p:spPr>
          <p:txBody>
            <a:bodyPr/>
            <a:lstStyle/>
            <a:p>
              <a:endParaRPr lang="tr-TR"/>
            </a:p>
          </p:txBody>
        </p:sp>
        <p:sp>
          <p:nvSpPr>
            <p:cNvPr id="42003" name="Freeform 9"/>
            <p:cNvSpPr>
              <a:spLocks/>
            </p:cNvSpPr>
            <p:nvPr/>
          </p:nvSpPr>
          <p:spPr bwMode="auto">
            <a:xfrm>
              <a:off x="8781" y="1698"/>
              <a:ext cx="1875" cy="467"/>
            </a:xfrm>
            <a:custGeom>
              <a:avLst/>
              <a:gdLst>
                <a:gd name="T0" fmla="*/ 1797 w 1875"/>
                <a:gd name="T1" fmla="*/ 0 h 467"/>
                <a:gd name="T2" fmla="*/ 78 w 1875"/>
                <a:gd name="T3" fmla="*/ 0 h 467"/>
                <a:gd name="T4" fmla="*/ 48 w 1875"/>
                <a:gd name="T5" fmla="*/ 6 h 467"/>
                <a:gd name="T6" fmla="*/ 23 w 1875"/>
                <a:gd name="T7" fmla="*/ 23 h 467"/>
                <a:gd name="T8" fmla="*/ 6 w 1875"/>
                <a:gd name="T9" fmla="*/ 48 h 467"/>
                <a:gd name="T10" fmla="*/ 0 w 1875"/>
                <a:gd name="T11" fmla="*/ 78 h 467"/>
                <a:gd name="T12" fmla="*/ 0 w 1875"/>
                <a:gd name="T13" fmla="*/ 389 h 467"/>
                <a:gd name="T14" fmla="*/ 6 w 1875"/>
                <a:gd name="T15" fmla="*/ 420 h 467"/>
                <a:gd name="T16" fmla="*/ 23 w 1875"/>
                <a:gd name="T17" fmla="*/ 444 h 467"/>
                <a:gd name="T18" fmla="*/ 48 w 1875"/>
                <a:gd name="T19" fmla="*/ 461 h 467"/>
                <a:gd name="T20" fmla="*/ 78 w 1875"/>
                <a:gd name="T21" fmla="*/ 467 h 467"/>
                <a:gd name="T22" fmla="*/ 1797 w 1875"/>
                <a:gd name="T23" fmla="*/ 467 h 467"/>
                <a:gd name="T24" fmla="*/ 1827 w 1875"/>
                <a:gd name="T25" fmla="*/ 461 h 467"/>
                <a:gd name="T26" fmla="*/ 1852 w 1875"/>
                <a:gd name="T27" fmla="*/ 444 h 467"/>
                <a:gd name="T28" fmla="*/ 1869 w 1875"/>
                <a:gd name="T29" fmla="*/ 420 h 467"/>
                <a:gd name="T30" fmla="*/ 1875 w 1875"/>
                <a:gd name="T31" fmla="*/ 389 h 467"/>
                <a:gd name="T32" fmla="*/ 1875 w 1875"/>
                <a:gd name="T33" fmla="*/ 78 h 467"/>
                <a:gd name="T34" fmla="*/ 1869 w 1875"/>
                <a:gd name="T35" fmla="*/ 48 h 467"/>
                <a:gd name="T36" fmla="*/ 1852 w 1875"/>
                <a:gd name="T37" fmla="*/ 23 h 467"/>
                <a:gd name="T38" fmla="*/ 1827 w 1875"/>
                <a:gd name="T39" fmla="*/ 6 h 467"/>
                <a:gd name="T40" fmla="*/ 1797 w 1875"/>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5"/>
                <a:gd name="T64" fmla="*/ 0 h 467"/>
                <a:gd name="T65" fmla="*/ 1875 w 1875"/>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5" h="467">
                  <a:moveTo>
                    <a:pt x="1797" y="0"/>
                  </a:moveTo>
                  <a:lnTo>
                    <a:pt x="78" y="0"/>
                  </a:lnTo>
                  <a:lnTo>
                    <a:pt x="48" y="6"/>
                  </a:lnTo>
                  <a:lnTo>
                    <a:pt x="23" y="23"/>
                  </a:lnTo>
                  <a:lnTo>
                    <a:pt x="6" y="48"/>
                  </a:lnTo>
                  <a:lnTo>
                    <a:pt x="0" y="78"/>
                  </a:lnTo>
                  <a:lnTo>
                    <a:pt x="0" y="389"/>
                  </a:lnTo>
                  <a:lnTo>
                    <a:pt x="6" y="420"/>
                  </a:lnTo>
                  <a:lnTo>
                    <a:pt x="23" y="444"/>
                  </a:lnTo>
                  <a:lnTo>
                    <a:pt x="48" y="461"/>
                  </a:lnTo>
                  <a:lnTo>
                    <a:pt x="78" y="467"/>
                  </a:lnTo>
                  <a:lnTo>
                    <a:pt x="1797" y="467"/>
                  </a:lnTo>
                  <a:lnTo>
                    <a:pt x="1827" y="461"/>
                  </a:lnTo>
                  <a:lnTo>
                    <a:pt x="1852" y="444"/>
                  </a:lnTo>
                  <a:lnTo>
                    <a:pt x="1869" y="420"/>
                  </a:lnTo>
                  <a:lnTo>
                    <a:pt x="1875" y="389"/>
                  </a:lnTo>
                  <a:lnTo>
                    <a:pt x="1875" y="78"/>
                  </a:lnTo>
                  <a:lnTo>
                    <a:pt x="1869" y="48"/>
                  </a:lnTo>
                  <a:lnTo>
                    <a:pt x="1852" y="23"/>
                  </a:lnTo>
                  <a:lnTo>
                    <a:pt x="1827" y="6"/>
                  </a:lnTo>
                  <a:lnTo>
                    <a:pt x="1797" y="0"/>
                  </a:lnTo>
                  <a:close/>
                </a:path>
              </a:pathLst>
            </a:custGeom>
            <a:solidFill>
              <a:srgbClr val="D7D7D7"/>
            </a:solidFill>
            <a:ln w="9525">
              <a:noFill/>
              <a:round/>
              <a:headEnd/>
              <a:tailEnd/>
            </a:ln>
          </p:spPr>
          <p:txBody>
            <a:bodyPr/>
            <a:lstStyle/>
            <a:p>
              <a:endParaRPr lang="tr-TR"/>
            </a:p>
          </p:txBody>
        </p:sp>
        <p:sp>
          <p:nvSpPr>
            <p:cNvPr id="42004" name="Freeform 10"/>
            <p:cNvSpPr>
              <a:spLocks/>
            </p:cNvSpPr>
            <p:nvPr/>
          </p:nvSpPr>
          <p:spPr bwMode="auto">
            <a:xfrm>
              <a:off x="8781" y="1698"/>
              <a:ext cx="1875" cy="467"/>
            </a:xfrm>
            <a:custGeom>
              <a:avLst/>
              <a:gdLst>
                <a:gd name="T0" fmla="*/ 78 w 1875"/>
                <a:gd name="T1" fmla="*/ 0 h 467"/>
                <a:gd name="T2" fmla="*/ 48 w 1875"/>
                <a:gd name="T3" fmla="*/ 6 h 467"/>
                <a:gd name="T4" fmla="*/ 23 w 1875"/>
                <a:gd name="T5" fmla="*/ 23 h 467"/>
                <a:gd name="T6" fmla="*/ 6 w 1875"/>
                <a:gd name="T7" fmla="*/ 48 h 467"/>
                <a:gd name="T8" fmla="*/ 0 w 1875"/>
                <a:gd name="T9" fmla="*/ 78 h 467"/>
                <a:gd name="T10" fmla="*/ 0 w 1875"/>
                <a:gd name="T11" fmla="*/ 389 h 467"/>
                <a:gd name="T12" fmla="*/ 6 w 1875"/>
                <a:gd name="T13" fmla="*/ 420 h 467"/>
                <a:gd name="T14" fmla="*/ 23 w 1875"/>
                <a:gd name="T15" fmla="*/ 444 h 467"/>
                <a:gd name="T16" fmla="*/ 48 w 1875"/>
                <a:gd name="T17" fmla="*/ 461 h 467"/>
                <a:gd name="T18" fmla="*/ 78 w 1875"/>
                <a:gd name="T19" fmla="*/ 467 h 467"/>
                <a:gd name="T20" fmla="*/ 1797 w 1875"/>
                <a:gd name="T21" fmla="*/ 467 h 467"/>
                <a:gd name="T22" fmla="*/ 1827 w 1875"/>
                <a:gd name="T23" fmla="*/ 461 h 467"/>
                <a:gd name="T24" fmla="*/ 1852 w 1875"/>
                <a:gd name="T25" fmla="*/ 444 h 467"/>
                <a:gd name="T26" fmla="*/ 1869 w 1875"/>
                <a:gd name="T27" fmla="*/ 420 h 467"/>
                <a:gd name="T28" fmla="*/ 1875 w 1875"/>
                <a:gd name="T29" fmla="*/ 389 h 467"/>
                <a:gd name="T30" fmla="*/ 1875 w 1875"/>
                <a:gd name="T31" fmla="*/ 78 h 467"/>
                <a:gd name="T32" fmla="*/ 1869 w 1875"/>
                <a:gd name="T33" fmla="*/ 48 h 467"/>
                <a:gd name="T34" fmla="*/ 1852 w 1875"/>
                <a:gd name="T35" fmla="*/ 23 h 467"/>
                <a:gd name="T36" fmla="*/ 1827 w 1875"/>
                <a:gd name="T37" fmla="*/ 6 h 467"/>
                <a:gd name="T38" fmla="*/ 1797 w 1875"/>
                <a:gd name="T39" fmla="*/ 0 h 467"/>
                <a:gd name="T40" fmla="*/ 78 w 1875"/>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5"/>
                <a:gd name="T64" fmla="*/ 0 h 467"/>
                <a:gd name="T65" fmla="*/ 1875 w 1875"/>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5" h="467">
                  <a:moveTo>
                    <a:pt x="78" y="0"/>
                  </a:moveTo>
                  <a:lnTo>
                    <a:pt x="48" y="6"/>
                  </a:lnTo>
                  <a:lnTo>
                    <a:pt x="23" y="23"/>
                  </a:lnTo>
                  <a:lnTo>
                    <a:pt x="6" y="48"/>
                  </a:lnTo>
                  <a:lnTo>
                    <a:pt x="0" y="78"/>
                  </a:lnTo>
                  <a:lnTo>
                    <a:pt x="0" y="389"/>
                  </a:lnTo>
                  <a:lnTo>
                    <a:pt x="6" y="420"/>
                  </a:lnTo>
                  <a:lnTo>
                    <a:pt x="23" y="444"/>
                  </a:lnTo>
                  <a:lnTo>
                    <a:pt x="48" y="461"/>
                  </a:lnTo>
                  <a:lnTo>
                    <a:pt x="78" y="467"/>
                  </a:lnTo>
                  <a:lnTo>
                    <a:pt x="1797" y="467"/>
                  </a:lnTo>
                  <a:lnTo>
                    <a:pt x="1827" y="461"/>
                  </a:lnTo>
                  <a:lnTo>
                    <a:pt x="1852" y="444"/>
                  </a:lnTo>
                  <a:lnTo>
                    <a:pt x="1869" y="420"/>
                  </a:lnTo>
                  <a:lnTo>
                    <a:pt x="1875" y="389"/>
                  </a:lnTo>
                  <a:lnTo>
                    <a:pt x="1875" y="78"/>
                  </a:lnTo>
                  <a:lnTo>
                    <a:pt x="1869" y="48"/>
                  </a:lnTo>
                  <a:lnTo>
                    <a:pt x="1852" y="23"/>
                  </a:lnTo>
                  <a:lnTo>
                    <a:pt x="1827" y="6"/>
                  </a:lnTo>
                  <a:lnTo>
                    <a:pt x="1797" y="0"/>
                  </a:lnTo>
                  <a:lnTo>
                    <a:pt x="78" y="0"/>
                  </a:lnTo>
                  <a:close/>
                </a:path>
              </a:pathLst>
            </a:custGeom>
            <a:noFill/>
            <a:ln w="9525">
              <a:solidFill>
                <a:srgbClr val="000000"/>
              </a:solidFill>
              <a:round/>
              <a:headEnd/>
              <a:tailEnd/>
            </a:ln>
          </p:spPr>
          <p:txBody>
            <a:bodyPr/>
            <a:lstStyle/>
            <a:p>
              <a:endParaRPr lang="tr-TR"/>
            </a:p>
          </p:txBody>
        </p:sp>
        <p:sp>
          <p:nvSpPr>
            <p:cNvPr id="42005" name="Text Box 11"/>
            <p:cNvSpPr txBox="1">
              <a:spLocks noChangeArrowheads="1"/>
            </p:cNvSpPr>
            <p:nvPr/>
          </p:nvSpPr>
          <p:spPr bwMode="auto">
            <a:xfrm>
              <a:off x="8788" y="1705"/>
              <a:ext cx="1860" cy="452"/>
            </a:xfrm>
            <a:prstGeom prst="rect">
              <a:avLst/>
            </a:prstGeom>
            <a:noFill/>
            <a:ln w="9525">
              <a:noFill/>
              <a:miter lim="800000"/>
              <a:headEnd/>
              <a:tailEnd/>
            </a:ln>
          </p:spPr>
          <p:txBody>
            <a:bodyPr lIns="0" tIns="0" rIns="0" bIns="0"/>
            <a:lstStyle/>
            <a:p>
              <a:pPr lvl="1">
                <a:spcBef>
                  <a:spcPts val="438"/>
                </a:spcBef>
                <a:spcAft>
                  <a:spcPts val="1000"/>
                </a:spcAft>
              </a:pPr>
              <a:r>
                <a:rPr lang="tr-TR" b="1">
                  <a:solidFill>
                    <a:srgbClr val="FF0000"/>
                  </a:solidFill>
                  <a:latin typeface="Calibri" pitchFamily="34" charset="0"/>
                </a:rPr>
                <a:t>Hizmet</a:t>
              </a:r>
              <a:endParaRPr lang="tr-TR"/>
            </a:p>
          </p:txBody>
        </p:sp>
        <p:sp>
          <p:nvSpPr>
            <p:cNvPr id="42006" name="Text Box 12"/>
            <p:cNvSpPr txBox="1">
              <a:spLocks noChangeArrowheads="1"/>
            </p:cNvSpPr>
            <p:nvPr/>
          </p:nvSpPr>
          <p:spPr bwMode="auto">
            <a:xfrm>
              <a:off x="4723" y="1708"/>
              <a:ext cx="2070" cy="449"/>
            </a:xfrm>
            <a:prstGeom prst="rect">
              <a:avLst/>
            </a:prstGeom>
            <a:noFill/>
            <a:ln w="9525">
              <a:noFill/>
              <a:miter lim="800000"/>
              <a:headEnd/>
              <a:tailEnd/>
            </a:ln>
          </p:spPr>
          <p:txBody>
            <a:bodyPr lIns="0" tIns="0" rIns="0" bIns="0"/>
            <a:lstStyle/>
            <a:p>
              <a:pPr lvl="1">
                <a:spcBef>
                  <a:spcPts val="438"/>
                </a:spcBef>
                <a:spcAft>
                  <a:spcPts val="1000"/>
                </a:spcAft>
              </a:pPr>
              <a:r>
                <a:rPr lang="tr-TR" b="1">
                  <a:solidFill>
                    <a:srgbClr val="FF0000"/>
                  </a:solidFill>
                  <a:latin typeface="Calibri" pitchFamily="34" charset="0"/>
                </a:rPr>
                <a:t>Sanayi</a:t>
              </a:r>
              <a:endParaRPr lang="tr-TR"/>
            </a:p>
          </p:txBody>
        </p:sp>
        <p:sp>
          <p:nvSpPr>
            <p:cNvPr id="42007" name="Text Box 13"/>
            <p:cNvSpPr txBox="1">
              <a:spLocks noChangeArrowheads="1"/>
            </p:cNvSpPr>
            <p:nvPr/>
          </p:nvSpPr>
          <p:spPr bwMode="auto">
            <a:xfrm>
              <a:off x="988" y="1705"/>
              <a:ext cx="2196" cy="230"/>
            </a:xfrm>
            <a:prstGeom prst="rect">
              <a:avLst/>
            </a:prstGeom>
            <a:noFill/>
            <a:ln w="9525">
              <a:noFill/>
              <a:miter lim="800000"/>
              <a:headEnd/>
              <a:tailEnd/>
            </a:ln>
          </p:spPr>
          <p:txBody>
            <a:bodyPr lIns="0" tIns="0" rIns="0" bIns="0"/>
            <a:lstStyle/>
            <a:p>
              <a:pPr lvl="1" algn="ctr">
                <a:spcBef>
                  <a:spcPts val="438"/>
                </a:spcBef>
                <a:spcAft>
                  <a:spcPts val="1000"/>
                </a:spcAft>
              </a:pPr>
              <a:r>
                <a:rPr lang="tr-TR" b="1">
                  <a:solidFill>
                    <a:srgbClr val="FF0000"/>
                  </a:solidFill>
                  <a:latin typeface="Calibri" pitchFamily="34" charset="0"/>
                </a:rPr>
                <a:t>Tarım</a:t>
              </a:r>
              <a:endParaRPr lang="tr-TR"/>
            </a:p>
          </p:txBody>
        </p:sp>
      </p:grpSp>
      <p:grpSp>
        <p:nvGrpSpPr>
          <p:cNvPr id="41987" name="Group 14"/>
          <p:cNvGrpSpPr>
            <a:grpSpLocks/>
          </p:cNvGrpSpPr>
          <p:nvPr/>
        </p:nvGrpSpPr>
        <p:grpSpPr bwMode="auto">
          <a:xfrm>
            <a:off x="323850" y="2565400"/>
            <a:ext cx="2016125" cy="2454275"/>
            <a:chOff x="395" y="-1953"/>
            <a:chExt cx="2900" cy="3868"/>
          </a:xfrm>
        </p:grpSpPr>
        <p:sp>
          <p:nvSpPr>
            <p:cNvPr id="41996" name="Freeform 15"/>
            <p:cNvSpPr>
              <a:spLocks/>
            </p:cNvSpPr>
            <p:nvPr/>
          </p:nvSpPr>
          <p:spPr bwMode="auto">
            <a:xfrm>
              <a:off x="395" y="-1953"/>
              <a:ext cx="2893" cy="3860"/>
            </a:xfrm>
            <a:custGeom>
              <a:avLst/>
              <a:gdLst>
                <a:gd name="T0" fmla="*/ 2049 w 2304"/>
                <a:gd name="T1" fmla="*/ 0 h 1531"/>
                <a:gd name="T2" fmla="*/ 255 w 2304"/>
                <a:gd name="T3" fmla="*/ 0 h 1531"/>
                <a:gd name="T4" fmla="*/ 187 w 2304"/>
                <a:gd name="T5" fmla="*/ 9 h 1531"/>
                <a:gd name="T6" fmla="*/ 126 w 2304"/>
                <a:gd name="T7" fmla="*/ 34 h 1531"/>
                <a:gd name="T8" fmla="*/ 75 w 2304"/>
                <a:gd name="T9" fmla="*/ 74 h 1531"/>
                <a:gd name="T10" fmla="*/ 35 w 2304"/>
                <a:gd name="T11" fmla="*/ 126 h 1531"/>
                <a:gd name="T12" fmla="*/ 9 w 2304"/>
                <a:gd name="T13" fmla="*/ 187 h 1531"/>
                <a:gd name="T14" fmla="*/ 0 w 2304"/>
                <a:gd name="T15" fmla="*/ 255 h 1531"/>
                <a:gd name="T16" fmla="*/ 0 w 2304"/>
                <a:gd name="T17" fmla="*/ 1275 h 1531"/>
                <a:gd name="T18" fmla="*/ 9 w 2304"/>
                <a:gd name="T19" fmla="*/ 1343 h 1531"/>
                <a:gd name="T20" fmla="*/ 35 w 2304"/>
                <a:gd name="T21" fmla="*/ 1404 h 1531"/>
                <a:gd name="T22" fmla="*/ 75 w 2304"/>
                <a:gd name="T23" fmla="*/ 1456 h 1531"/>
                <a:gd name="T24" fmla="*/ 126 w 2304"/>
                <a:gd name="T25" fmla="*/ 1496 h 1531"/>
                <a:gd name="T26" fmla="*/ 187 w 2304"/>
                <a:gd name="T27" fmla="*/ 1521 h 1531"/>
                <a:gd name="T28" fmla="*/ 255 w 2304"/>
                <a:gd name="T29" fmla="*/ 1531 h 1531"/>
                <a:gd name="T30" fmla="*/ 2049 w 2304"/>
                <a:gd name="T31" fmla="*/ 1531 h 1531"/>
                <a:gd name="T32" fmla="*/ 2117 w 2304"/>
                <a:gd name="T33" fmla="*/ 1521 h 1531"/>
                <a:gd name="T34" fmla="*/ 2178 w 2304"/>
                <a:gd name="T35" fmla="*/ 1496 h 1531"/>
                <a:gd name="T36" fmla="*/ 2229 w 2304"/>
                <a:gd name="T37" fmla="*/ 1456 h 1531"/>
                <a:gd name="T38" fmla="*/ 2269 w 2304"/>
                <a:gd name="T39" fmla="*/ 1404 h 1531"/>
                <a:gd name="T40" fmla="*/ 2295 w 2304"/>
                <a:gd name="T41" fmla="*/ 1343 h 1531"/>
                <a:gd name="T42" fmla="*/ 2304 w 2304"/>
                <a:gd name="T43" fmla="*/ 1275 h 1531"/>
                <a:gd name="T44" fmla="*/ 2304 w 2304"/>
                <a:gd name="T45" fmla="*/ 255 h 1531"/>
                <a:gd name="T46" fmla="*/ 2295 w 2304"/>
                <a:gd name="T47" fmla="*/ 187 h 1531"/>
                <a:gd name="T48" fmla="*/ 2269 w 2304"/>
                <a:gd name="T49" fmla="*/ 126 h 1531"/>
                <a:gd name="T50" fmla="*/ 2229 w 2304"/>
                <a:gd name="T51" fmla="*/ 74 h 1531"/>
                <a:gd name="T52" fmla="*/ 2178 w 2304"/>
                <a:gd name="T53" fmla="*/ 34 h 1531"/>
                <a:gd name="T54" fmla="*/ 2117 w 2304"/>
                <a:gd name="T55" fmla="*/ 9 h 1531"/>
                <a:gd name="T56" fmla="*/ 2049 w 2304"/>
                <a:gd name="T57" fmla="*/ 0 h 15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04"/>
                <a:gd name="T88" fmla="*/ 0 h 1531"/>
                <a:gd name="T89" fmla="*/ 2304 w 2304"/>
                <a:gd name="T90" fmla="*/ 1531 h 15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04" h="1531">
                  <a:moveTo>
                    <a:pt x="2049" y="0"/>
                  </a:moveTo>
                  <a:lnTo>
                    <a:pt x="255" y="0"/>
                  </a:lnTo>
                  <a:lnTo>
                    <a:pt x="187" y="9"/>
                  </a:lnTo>
                  <a:lnTo>
                    <a:pt x="126" y="34"/>
                  </a:lnTo>
                  <a:lnTo>
                    <a:pt x="75" y="74"/>
                  </a:lnTo>
                  <a:lnTo>
                    <a:pt x="35" y="126"/>
                  </a:lnTo>
                  <a:lnTo>
                    <a:pt x="9" y="187"/>
                  </a:lnTo>
                  <a:lnTo>
                    <a:pt x="0" y="255"/>
                  </a:lnTo>
                  <a:lnTo>
                    <a:pt x="0" y="1275"/>
                  </a:lnTo>
                  <a:lnTo>
                    <a:pt x="9" y="1343"/>
                  </a:lnTo>
                  <a:lnTo>
                    <a:pt x="35" y="1404"/>
                  </a:lnTo>
                  <a:lnTo>
                    <a:pt x="75" y="1456"/>
                  </a:lnTo>
                  <a:lnTo>
                    <a:pt x="126" y="1496"/>
                  </a:lnTo>
                  <a:lnTo>
                    <a:pt x="187" y="1521"/>
                  </a:lnTo>
                  <a:lnTo>
                    <a:pt x="255" y="1531"/>
                  </a:lnTo>
                  <a:lnTo>
                    <a:pt x="2049" y="1531"/>
                  </a:lnTo>
                  <a:lnTo>
                    <a:pt x="2117" y="1521"/>
                  </a:lnTo>
                  <a:lnTo>
                    <a:pt x="2178" y="1496"/>
                  </a:lnTo>
                  <a:lnTo>
                    <a:pt x="2229" y="1456"/>
                  </a:lnTo>
                  <a:lnTo>
                    <a:pt x="2269" y="1404"/>
                  </a:lnTo>
                  <a:lnTo>
                    <a:pt x="2295" y="1343"/>
                  </a:lnTo>
                  <a:lnTo>
                    <a:pt x="2304" y="1275"/>
                  </a:lnTo>
                  <a:lnTo>
                    <a:pt x="2304" y="255"/>
                  </a:lnTo>
                  <a:lnTo>
                    <a:pt x="2295" y="187"/>
                  </a:lnTo>
                  <a:lnTo>
                    <a:pt x="2269" y="126"/>
                  </a:lnTo>
                  <a:lnTo>
                    <a:pt x="2229" y="74"/>
                  </a:lnTo>
                  <a:lnTo>
                    <a:pt x="2178" y="34"/>
                  </a:lnTo>
                  <a:lnTo>
                    <a:pt x="2117" y="9"/>
                  </a:lnTo>
                  <a:lnTo>
                    <a:pt x="2049" y="0"/>
                  </a:lnTo>
                  <a:close/>
                </a:path>
              </a:pathLst>
            </a:custGeom>
            <a:solidFill>
              <a:srgbClr val="CCEBFF"/>
            </a:solidFill>
            <a:ln w="9525">
              <a:noFill/>
              <a:round/>
              <a:headEnd/>
              <a:tailEnd/>
            </a:ln>
          </p:spPr>
          <p:txBody>
            <a:bodyPr/>
            <a:lstStyle/>
            <a:p>
              <a:endParaRPr lang="tr-TR"/>
            </a:p>
          </p:txBody>
        </p:sp>
        <p:sp>
          <p:nvSpPr>
            <p:cNvPr id="41997" name="Text Box 20"/>
            <p:cNvSpPr txBox="1">
              <a:spLocks noChangeArrowheads="1"/>
            </p:cNvSpPr>
            <p:nvPr/>
          </p:nvSpPr>
          <p:spPr bwMode="auto">
            <a:xfrm>
              <a:off x="395" y="-1953"/>
              <a:ext cx="2900" cy="3868"/>
            </a:xfrm>
            <a:prstGeom prst="rect">
              <a:avLst/>
            </a:prstGeom>
            <a:noFill/>
            <a:ln w="9525">
              <a:noFill/>
              <a:miter lim="800000"/>
              <a:headEnd/>
              <a:tailEnd/>
            </a:ln>
          </p:spPr>
          <p:txBody>
            <a:bodyPr lIns="0" tIns="0" rIns="0" bIns="0"/>
            <a:lstStyle/>
            <a:p>
              <a:pPr lvl="1">
                <a:spcBef>
                  <a:spcPts val="750"/>
                </a:spcBef>
                <a:spcAft>
                  <a:spcPts val="1000"/>
                </a:spcAft>
              </a:pPr>
              <a:endParaRPr lang="tr-TR" sz="1200">
                <a:latin typeface="Calibri" pitchFamily="34" charset="0"/>
              </a:endParaRPr>
            </a:p>
            <a:p>
              <a:pPr lvl="1">
                <a:spcBef>
                  <a:spcPts val="750"/>
                </a:spcBef>
                <a:spcAft>
                  <a:spcPts val="1000"/>
                </a:spcAft>
              </a:pPr>
              <a:r>
                <a:rPr lang="tr-TR">
                  <a:latin typeface="Calibri" pitchFamily="34" charset="0"/>
                </a:rPr>
                <a:t>Bitkisel Üretim Hayvancılık Ormancılık</a:t>
              </a:r>
              <a:endParaRPr lang="tr-TR"/>
            </a:p>
          </p:txBody>
        </p:sp>
      </p:grpSp>
      <p:grpSp>
        <p:nvGrpSpPr>
          <p:cNvPr id="41988" name="Group 21"/>
          <p:cNvGrpSpPr>
            <a:grpSpLocks/>
          </p:cNvGrpSpPr>
          <p:nvPr/>
        </p:nvGrpSpPr>
        <p:grpSpPr bwMode="auto">
          <a:xfrm>
            <a:off x="2989263" y="2636838"/>
            <a:ext cx="2446337" cy="2382837"/>
            <a:chOff x="4708" y="369"/>
            <a:chExt cx="2100" cy="1546"/>
          </a:xfrm>
        </p:grpSpPr>
        <p:sp>
          <p:nvSpPr>
            <p:cNvPr id="41993" name="Freeform 22"/>
            <p:cNvSpPr>
              <a:spLocks/>
            </p:cNvSpPr>
            <p:nvPr/>
          </p:nvSpPr>
          <p:spPr bwMode="auto">
            <a:xfrm>
              <a:off x="4716" y="376"/>
              <a:ext cx="2085" cy="1531"/>
            </a:xfrm>
            <a:custGeom>
              <a:avLst/>
              <a:gdLst>
                <a:gd name="T0" fmla="*/ 1830 w 2085"/>
                <a:gd name="T1" fmla="*/ 0 h 1531"/>
                <a:gd name="T2" fmla="*/ 255 w 2085"/>
                <a:gd name="T3" fmla="*/ 0 h 1531"/>
                <a:gd name="T4" fmla="*/ 187 w 2085"/>
                <a:gd name="T5" fmla="*/ 9 h 1531"/>
                <a:gd name="T6" fmla="*/ 126 w 2085"/>
                <a:gd name="T7" fmla="*/ 34 h 1531"/>
                <a:gd name="T8" fmla="*/ 75 w 2085"/>
                <a:gd name="T9" fmla="*/ 74 h 1531"/>
                <a:gd name="T10" fmla="*/ 35 w 2085"/>
                <a:gd name="T11" fmla="*/ 126 h 1531"/>
                <a:gd name="T12" fmla="*/ 9 w 2085"/>
                <a:gd name="T13" fmla="*/ 187 h 1531"/>
                <a:gd name="T14" fmla="*/ 0 w 2085"/>
                <a:gd name="T15" fmla="*/ 255 h 1531"/>
                <a:gd name="T16" fmla="*/ 0 w 2085"/>
                <a:gd name="T17" fmla="*/ 1275 h 1531"/>
                <a:gd name="T18" fmla="*/ 9 w 2085"/>
                <a:gd name="T19" fmla="*/ 1343 h 1531"/>
                <a:gd name="T20" fmla="*/ 35 w 2085"/>
                <a:gd name="T21" fmla="*/ 1404 h 1531"/>
                <a:gd name="T22" fmla="*/ 75 w 2085"/>
                <a:gd name="T23" fmla="*/ 1456 h 1531"/>
                <a:gd name="T24" fmla="*/ 126 w 2085"/>
                <a:gd name="T25" fmla="*/ 1496 h 1531"/>
                <a:gd name="T26" fmla="*/ 187 w 2085"/>
                <a:gd name="T27" fmla="*/ 1521 h 1531"/>
                <a:gd name="T28" fmla="*/ 255 w 2085"/>
                <a:gd name="T29" fmla="*/ 1531 h 1531"/>
                <a:gd name="T30" fmla="*/ 1830 w 2085"/>
                <a:gd name="T31" fmla="*/ 1531 h 1531"/>
                <a:gd name="T32" fmla="*/ 1898 w 2085"/>
                <a:gd name="T33" fmla="*/ 1521 h 1531"/>
                <a:gd name="T34" fmla="*/ 1959 w 2085"/>
                <a:gd name="T35" fmla="*/ 1496 h 1531"/>
                <a:gd name="T36" fmla="*/ 2010 w 2085"/>
                <a:gd name="T37" fmla="*/ 1456 h 1531"/>
                <a:gd name="T38" fmla="*/ 2050 w 2085"/>
                <a:gd name="T39" fmla="*/ 1404 h 1531"/>
                <a:gd name="T40" fmla="*/ 2076 w 2085"/>
                <a:gd name="T41" fmla="*/ 1343 h 1531"/>
                <a:gd name="T42" fmla="*/ 2085 w 2085"/>
                <a:gd name="T43" fmla="*/ 1275 h 1531"/>
                <a:gd name="T44" fmla="*/ 2085 w 2085"/>
                <a:gd name="T45" fmla="*/ 255 h 1531"/>
                <a:gd name="T46" fmla="*/ 2076 w 2085"/>
                <a:gd name="T47" fmla="*/ 187 h 1531"/>
                <a:gd name="T48" fmla="*/ 2050 w 2085"/>
                <a:gd name="T49" fmla="*/ 126 h 1531"/>
                <a:gd name="T50" fmla="*/ 2010 w 2085"/>
                <a:gd name="T51" fmla="*/ 74 h 1531"/>
                <a:gd name="T52" fmla="*/ 1959 w 2085"/>
                <a:gd name="T53" fmla="*/ 34 h 1531"/>
                <a:gd name="T54" fmla="*/ 1898 w 2085"/>
                <a:gd name="T55" fmla="*/ 9 h 1531"/>
                <a:gd name="T56" fmla="*/ 1830 w 2085"/>
                <a:gd name="T57" fmla="*/ 0 h 15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5"/>
                <a:gd name="T88" fmla="*/ 0 h 1531"/>
                <a:gd name="T89" fmla="*/ 2085 w 2085"/>
                <a:gd name="T90" fmla="*/ 1531 h 15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5" h="1531">
                  <a:moveTo>
                    <a:pt x="1830" y="0"/>
                  </a:moveTo>
                  <a:lnTo>
                    <a:pt x="255" y="0"/>
                  </a:lnTo>
                  <a:lnTo>
                    <a:pt x="187" y="9"/>
                  </a:lnTo>
                  <a:lnTo>
                    <a:pt x="126" y="34"/>
                  </a:lnTo>
                  <a:lnTo>
                    <a:pt x="75" y="74"/>
                  </a:lnTo>
                  <a:lnTo>
                    <a:pt x="35" y="126"/>
                  </a:lnTo>
                  <a:lnTo>
                    <a:pt x="9" y="187"/>
                  </a:lnTo>
                  <a:lnTo>
                    <a:pt x="0" y="255"/>
                  </a:lnTo>
                  <a:lnTo>
                    <a:pt x="0" y="1275"/>
                  </a:lnTo>
                  <a:lnTo>
                    <a:pt x="9" y="1343"/>
                  </a:lnTo>
                  <a:lnTo>
                    <a:pt x="35" y="1404"/>
                  </a:lnTo>
                  <a:lnTo>
                    <a:pt x="75" y="1456"/>
                  </a:lnTo>
                  <a:lnTo>
                    <a:pt x="126" y="1496"/>
                  </a:lnTo>
                  <a:lnTo>
                    <a:pt x="187" y="1521"/>
                  </a:lnTo>
                  <a:lnTo>
                    <a:pt x="255" y="1531"/>
                  </a:lnTo>
                  <a:lnTo>
                    <a:pt x="1830" y="1531"/>
                  </a:lnTo>
                  <a:lnTo>
                    <a:pt x="1898" y="1521"/>
                  </a:lnTo>
                  <a:lnTo>
                    <a:pt x="1959" y="1496"/>
                  </a:lnTo>
                  <a:lnTo>
                    <a:pt x="2010" y="1456"/>
                  </a:lnTo>
                  <a:lnTo>
                    <a:pt x="2050" y="1404"/>
                  </a:lnTo>
                  <a:lnTo>
                    <a:pt x="2076" y="1343"/>
                  </a:lnTo>
                  <a:lnTo>
                    <a:pt x="2085" y="1275"/>
                  </a:lnTo>
                  <a:lnTo>
                    <a:pt x="2085" y="255"/>
                  </a:lnTo>
                  <a:lnTo>
                    <a:pt x="2076" y="187"/>
                  </a:lnTo>
                  <a:lnTo>
                    <a:pt x="2050" y="126"/>
                  </a:lnTo>
                  <a:lnTo>
                    <a:pt x="2010" y="74"/>
                  </a:lnTo>
                  <a:lnTo>
                    <a:pt x="1959" y="34"/>
                  </a:lnTo>
                  <a:lnTo>
                    <a:pt x="1898" y="9"/>
                  </a:lnTo>
                  <a:lnTo>
                    <a:pt x="1830" y="0"/>
                  </a:lnTo>
                  <a:close/>
                </a:path>
              </a:pathLst>
            </a:custGeom>
            <a:solidFill>
              <a:srgbClr val="FFFF99"/>
            </a:solidFill>
            <a:ln w="9525">
              <a:noFill/>
              <a:round/>
              <a:headEnd/>
              <a:tailEnd/>
            </a:ln>
          </p:spPr>
          <p:txBody>
            <a:bodyPr/>
            <a:lstStyle/>
            <a:p>
              <a:endParaRPr lang="tr-TR"/>
            </a:p>
          </p:txBody>
        </p:sp>
        <p:sp>
          <p:nvSpPr>
            <p:cNvPr id="41994" name="Freeform 23"/>
            <p:cNvSpPr>
              <a:spLocks/>
            </p:cNvSpPr>
            <p:nvPr/>
          </p:nvSpPr>
          <p:spPr bwMode="auto">
            <a:xfrm>
              <a:off x="4716" y="376"/>
              <a:ext cx="2085" cy="1531"/>
            </a:xfrm>
            <a:custGeom>
              <a:avLst/>
              <a:gdLst>
                <a:gd name="T0" fmla="*/ 255 w 2085"/>
                <a:gd name="T1" fmla="*/ 0 h 1531"/>
                <a:gd name="T2" fmla="*/ 187 w 2085"/>
                <a:gd name="T3" fmla="*/ 9 h 1531"/>
                <a:gd name="T4" fmla="*/ 126 w 2085"/>
                <a:gd name="T5" fmla="*/ 34 h 1531"/>
                <a:gd name="T6" fmla="*/ 75 w 2085"/>
                <a:gd name="T7" fmla="*/ 74 h 1531"/>
                <a:gd name="T8" fmla="*/ 35 w 2085"/>
                <a:gd name="T9" fmla="*/ 126 h 1531"/>
                <a:gd name="T10" fmla="*/ 9 w 2085"/>
                <a:gd name="T11" fmla="*/ 187 h 1531"/>
                <a:gd name="T12" fmla="*/ 0 w 2085"/>
                <a:gd name="T13" fmla="*/ 255 h 1531"/>
                <a:gd name="T14" fmla="*/ 0 w 2085"/>
                <a:gd name="T15" fmla="*/ 1275 h 1531"/>
                <a:gd name="T16" fmla="*/ 9 w 2085"/>
                <a:gd name="T17" fmla="*/ 1343 h 1531"/>
                <a:gd name="T18" fmla="*/ 35 w 2085"/>
                <a:gd name="T19" fmla="*/ 1404 h 1531"/>
                <a:gd name="T20" fmla="*/ 75 w 2085"/>
                <a:gd name="T21" fmla="*/ 1456 h 1531"/>
                <a:gd name="T22" fmla="*/ 126 w 2085"/>
                <a:gd name="T23" fmla="*/ 1496 h 1531"/>
                <a:gd name="T24" fmla="*/ 187 w 2085"/>
                <a:gd name="T25" fmla="*/ 1521 h 1531"/>
                <a:gd name="T26" fmla="*/ 255 w 2085"/>
                <a:gd name="T27" fmla="*/ 1531 h 1531"/>
                <a:gd name="T28" fmla="*/ 1830 w 2085"/>
                <a:gd name="T29" fmla="*/ 1531 h 1531"/>
                <a:gd name="T30" fmla="*/ 1898 w 2085"/>
                <a:gd name="T31" fmla="*/ 1521 h 1531"/>
                <a:gd name="T32" fmla="*/ 1959 w 2085"/>
                <a:gd name="T33" fmla="*/ 1496 h 1531"/>
                <a:gd name="T34" fmla="*/ 2010 w 2085"/>
                <a:gd name="T35" fmla="*/ 1456 h 1531"/>
                <a:gd name="T36" fmla="*/ 2050 w 2085"/>
                <a:gd name="T37" fmla="*/ 1404 h 1531"/>
                <a:gd name="T38" fmla="*/ 2076 w 2085"/>
                <a:gd name="T39" fmla="*/ 1343 h 1531"/>
                <a:gd name="T40" fmla="*/ 2085 w 2085"/>
                <a:gd name="T41" fmla="*/ 1275 h 1531"/>
                <a:gd name="T42" fmla="*/ 2085 w 2085"/>
                <a:gd name="T43" fmla="*/ 255 h 1531"/>
                <a:gd name="T44" fmla="*/ 2076 w 2085"/>
                <a:gd name="T45" fmla="*/ 187 h 1531"/>
                <a:gd name="T46" fmla="*/ 2050 w 2085"/>
                <a:gd name="T47" fmla="*/ 126 h 1531"/>
                <a:gd name="T48" fmla="*/ 2010 w 2085"/>
                <a:gd name="T49" fmla="*/ 74 h 1531"/>
                <a:gd name="T50" fmla="*/ 1959 w 2085"/>
                <a:gd name="T51" fmla="*/ 34 h 1531"/>
                <a:gd name="T52" fmla="*/ 1898 w 2085"/>
                <a:gd name="T53" fmla="*/ 9 h 1531"/>
                <a:gd name="T54" fmla="*/ 1830 w 2085"/>
                <a:gd name="T55" fmla="*/ 0 h 1531"/>
                <a:gd name="T56" fmla="*/ 255 w 2085"/>
                <a:gd name="T57" fmla="*/ 0 h 15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85"/>
                <a:gd name="T88" fmla="*/ 0 h 1531"/>
                <a:gd name="T89" fmla="*/ 2085 w 2085"/>
                <a:gd name="T90" fmla="*/ 1531 h 15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85" h="1531">
                  <a:moveTo>
                    <a:pt x="255" y="0"/>
                  </a:moveTo>
                  <a:lnTo>
                    <a:pt x="187" y="9"/>
                  </a:lnTo>
                  <a:lnTo>
                    <a:pt x="126" y="34"/>
                  </a:lnTo>
                  <a:lnTo>
                    <a:pt x="75" y="74"/>
                  </a:lnTo>
                  <a:lnTo>
                    <a:pt x="35" y="126"/>
                  </a:lnTo>
                  <a:lnTo>
                    <a:pt x="9" y="187"/>
                  </a:lnTo>
                  <a:lnTo>
                    <a:pt x="0" y="255"/>
                  </a:lnTo>
                  <a:lnTo>
                    <a:pt x="0" y="1275"/>
                  </a:lnTo>
                  <a:lnTo>
                    <a:pt x="9" y="1343"/>
                  </a:lnTo>
                  <a:lnTo>
                    <a:pt x="35" y="1404"/>
                  </a:lnTo>
                  <a:lnTo>
                    <a:pt x="75" y="1456"/>
                  </a:lnTo>
                  <a:lnTo>
                    <a:pt x="126" y="1496"/>
                  </a:lnTo>
                  <a:lnTo>
                    <a:pt x="187" y="1521"/>
                  </a:lnTo>
                  <a:lnTo>
                    <a:pt x="255" y="1531"/>
                  </a:lnTo>
                  <a:lnTo>
                    <a:pt x="1830" y="1531"/>
                  </a:lnTo>
                  <a:lnTo>
                    <a:pt x="1898" y="1521"/>
                  </a:lnTo>
                  <a:lnTo>
                    <a:pt x="1959" y="1496"/>
                  </a:lnTo>
                  <a:lnTo>
                    <a:pt x="2010" y="1456"/>
                  </a:lnTo>
                  <a:lnTo>
                    <a:pt x="2050" y="1404"/>
                  </a:lnTo>
                  <a:lnTo>
                    <a:pt x="2076" y="1343"/>
                  </a:lnTo>
                  <a:lnTo>
                    <a:pt x="2085" y="1275"/>
                  </a:lnTo>
                  <a:lnTo>
                    <a:pt x="2085" y="255"/>
                  </a:lnTo>
                  <a:lnTo>
                    <a:pt x="2076" y="187"/>
                  </a:lnTo>
                  <a:lnTo>
                    <a:pt x="2050" y="126"/>
                  </a:lnTo>
                  <a:lnTo>
                    <a:pt x="2010" y="74"/>
                  </a:lnTo>
                  <a:lnTo>
                    <a:pt x="1959" y="34"/>
                  </a:lnTo>
                  <a:lnTo>
                    <a:pt x="1898" y="9"/>
                  </a:lnTo>
                  <a:lnTo>
                    <a:pt x="1830" y="0"/>
                  </a:lnTo>
                  <a:lnTo>
                    <a:pt x="255" y="0"/>
                  </a:lnTo>
                  <a:close/>
                </a:path>
              </a:pathLst>
            </a:custGeom>
            <a:noFill/>
            <a:ln w="9525">
              <a:solidFill>
                <a:srgbClr val="000000"/>
              </a:solidFill>
              <a:round/>
              <a:headEnd/>
              <a:tailEnd/>
            </a:ln>
          </p:spPr>
          <p:txBody>
            <a:bodyPr/>
            <a:lstStyle/>
            <a:p>
              <a:endParaRPr lang="tr-TR"/>
            </a:p>
          </p:txBody>
        </p:sp>
        <p:sp>
          <p:nvSpPr>
            <p:cNvPr id="41995" name="Text Box 28"/>
            <p:cNvSpPr txBox="1">
              <a:spLocks noChangeArrowheads="1"/>
            </p:cNvSpPr>
            <p:nvPr/>
          </p:nvSpPr>
          <p:spPr bwMode="auto">
            <a:xfrm>
              <a:off x="4708" y="369"/>
              <a:ext cx="2100" cy="1546"/>
            </a:xfrm>
            <a:prstGeom prst="rect">
              <a:avLst/>
            </a:prstGeom>
            <a:noFill/>
            <a:ln w="9525">
              <a:noFill/>
              <a:miter lim="800000"/>
              <a:headEnd/>
              <a:tailEnd/>
            </a:ln>
          </p:spPr>
          <p:txBody>
            <a:bodyPr lIns="0" tIns="0" rIns="0" bIns="0"/>
            <a:lstStyle/>
            <a:p>
              <a:pPr lvl="1">
                <a:spcBef>
                  <a:spcPts val="750"/>
                </a:spcBef>
                <a:spcAft>
                  <a:spcPts val="1000"/>
                </a:spcAft>
              </a:pPr>
              <a:endParaRPr lang="tr-TR">
                <a:latin typeface="Calibri" pitchFamily="34" charset="0"/>
              </a:endParaRPr>
            </a:p>
            <a:p>
              <a:pPr lvl="1">
                <a:spcBef>
                  <a:spcPts val="750"/>
                </a:spcBef>
                <a:spcAft>
                  <a:spcPts val="1000"/>
                </a:spcAft>
              </a:pPr>
              <a:r>
                <a:rPr lang="tr-TR">
                  <a:latin typeface="Calibri" pitchFamily="34" charset="0"/>
                </a:rPr>
                <a:t>Gıda Dokuma Maden Kimya</a:t>
              </a:r>
              <a:endParaRPr lang="tr-TR"/>
            </a:p>
          </p:txBody>
        </p:sp>
      </p:grpSp>
      <p:grpSp>
        <p:nvGrpSpPr>
          <p:cNvPr id="41989" name="Group 29"/>
          <p:cNvGrpSpPr>
            <a:grpSpLocks/>
          </p:cNvGrpSpPr>
          <p:nvPr/>
        </p:nvGrpSpPr>
        <p:grpSpPr bwMode="auto">
          <a:xfrm>
            <a:off x="6875463" y="2708275"/>
            <a:ext cx="1944687" cy="2311400"/>
            <a:chOff x="8773" y="448"/>
            <a:chExt cx="1890" cy="1467"/>
          </a:xfrm>
        </p:grpSpPr>
        <p:sp>
          <p:nvSpPr>
            <p:cNvPr id="41990" name="Freeform 30"/>
            <p:cNvSpPr>
              <a:spLocks/>
            </p:cNvSpPr>
            <p:nvPr/>
          </p:nvSpPr>
          <p:spPr bwMode="auto">
            <a:xfrm>
              <a:off x="8773" y="448"/>
              <a:ext cx="1875" cy="1452"/>
            </a:xfrm>
            <a:custGeom>
              <a:avLst/>
              <a:gdLst>
                <a:gd name="T0" fmla="*/ 1633 w 1875"/>
                <a:gd name="T1" fmla="*/ 0 h 1452"/>
                <a:gd name="T2" fmla="*/ 242 w 1875"/>
                <a:gd name="T3" fmla="*/ 0 h 1452"/>
                <a:gd name="T4" fmla="*/ 166 w 1875"/>
                <a:gd name="T5" fmla="*/ 12 h 1452"/>
                <a:gd name="T6" fmla="*/ 99 w 1875"/>
                <a:gd name="T7" fmla="*/ 46 h 1452"/>
                <a:gd name="T8" fmla="*/ 47 w 1875"/>
                <a:gd name="T9" fmla="*/ 99 h 1452"/>
                <a:gd name="T10" fmla="*/ 12 w 1875"/>
                <a:gd name="T11" fmla="*/ 165 h 1452"/>
                <a:gd name="T12" fmla="*/ 0 w 1875"/>
                <a:gd name="T13" fmla="*/ 242 h 1452"/>
                <a:gd name="T14" fmla="*/ 0 w 1875"/>
                <a:gd name="T15" fmla="*/ 1210 h 1452"/>
                <a:gd name="T16" fmla="*/ 12 w 1875"/>
                <a:gd name="T17" fmla="*/ 1286 h 1452"/>
                <a:gd name="T18" fmla="*/ 47 w 1875"/>
                <a:gd name="T19" fmla="*/ 1352 h 1452"/>
                <a:gd name="T20" fmla="*/ 99 w 1875"/>
                <a:gd name="T21" fmla="*/ 1405 h 1452"/>
                <a:gd name="T22" fmla="*/ 166 w 1875"/>
                <a:gd name="T23" fmla="*/ 1439 h 1452"/>
                <a:gd name="T24" fmla="*/ 242 w 1875"/>
                <a:gd name="T25" fmla="*/ 1452 h 1452"/>
                <a:gd name="T26" fmla="*/ 1633 w 1875"/>
                <a:gd name="T27" fmla="*/ 1452 h 1452"/>
                <a:gd name="T28" fmla="*/ 1709 w 1875"/>
                <a:gd name="T29" fmla="*/ 1439 h 1452"/>
                <a:gd name="T30" fmla="*/ 1776 w 1875"/>
                <a:gd name="T31" fmla="*/ 1405 h 1452"/>
                <a:gd name="T32" fmla="*/ 1828 w 1875"/>
                <a:gd name="T33" fmla="*/ 1352 h 1452"/>
                <a:gd name="T34" fmla="*/ 1863 w 1875"/>
                <a:gd name="T35" fmla="*/ 1286 h 1452"/>
                <a:gd name="T36" fmla="*/ 1875 w 1875"/>
                <a:gd name="T37" fmla="*/ 1210 h 1452"/>
                <a:gd name="T38" fmla="*/ 1875 w 1875"/>
                <a:gd name="T39" fmla="*/ 242 h 1452"/>
                <a:gd name="T40" fmla="*/ 1863 w 1875"/>
                <a:gd name="T41" fmla="*/ 165 h 1452"/>
                <a:gd name="T42" fmla="*/ 1828 w 1875"/>
                <a:gd name="T43" fmla="*/ 99 h 1452"/>
                <a:gd name="T44" fmla="*/ 1776 w 1875"/>
                <a:gd name="T45" fmla="*/ 46 h 1452"/>
                <a:gd name="T46" fmla="*/ 1709 w 1875"/>
                <a:gd name="T47" fmla="*/ 12 h 1452"/>
                <a:gd name="T48" fmla="*/ 1633 w 1875"/>
                <a:gd name="T49" fmla="*/ 0 h 1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5"/>
                <a:gd name="T76" fmla="*/ 0 h 1452"/>
                <a:gd name="T77" fmla="*/ 1875 w 1875"/>
                <a:gd name="T78" fmla="*/ 1452 h 1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5" h="1452">
                  <a:moveTo>
                    <a:pt x="1633" y="0"/>
                  </a:moveTo>
                  <a:lnTo>
                    <a:pt x="242" y="0"/>
                  </a:lnTo>
                  <a:lnTo>
                    <a:pt x="166" y="12"/>
                  </a:lnTo>
                  <a:lnTo>
                    <a:pt x="99" y="46"/>
                  </a:lnTo>
                  <a:lnTo>
                    <a:pt x="47" y="99"/>
                  </a:lnTo>
                  <a:lnTo>
                    <a:pt x="12" y="165"/>
                  </a:lnTo>
                  <a:lnTo>
                    <a:pt x="0" y="242"/>
                  </a:lnTo>
                  <a:lnTo>
                    <a:pt x="0" y="1210"/>
                  </a:lnTo>
                  <a:lnTo>
                    <a:pt x="12" y="1286"/>
                  </a:lnTo>
                  <a:lnTo>
                    <a:pt x="47" y="1352"/>
                  </a:lnTo>
                  <a:lnTo>
                    <a:pt x="99" y="1405"/>
                  </a:lnTo>
                  <a:lnTo>
                    <a:pt x="166" y="1439"/>
                  </a:lnTo>
                  <a:lnTo>
                    <a:pt x="242" y="1452"/>
                  </a:lnTo>
                  <a:lnTo>
                    <a:pt x="1633" y="1452"/>
                  </a:lnTo>
                  <a:lnTo>
                    <a:pt x="1709" y="1439"/>
                  </a:lnTo>
                  <a:lnTo>
                    <a:pt x="1776" y="1405"/>
                  </a:lnTo>
                  <a:lnTo>
                    <a:pt x="1828" y="1352"/>
                  </a:lnTo>
                  <a:lnTo>
                    <a:pt x="1863" y="1286"/>
                  </a:lnTo>
                  <a:lnTo>
                    <a:pt x="1875" y="1210"/>
                  </a:lnTo>
                  <a:lnTo>
                    <a:pt x="1875" y="242"/>
                  </a:lnTo>
                  <a:lnTo>
                    <a:pt x="1863" y="165"/>
                  </a:lnTo>
                  <a:lnTo>
                    <a:pt x="1828" y="99"/>
                  </a:lnTo>
                  <a:lnTo>
                    <a:pt x="1776" y="46"/>
                  </a:lnTo>
                  <a:lnTo>
                    <a:pt x="1709" y="12"/>
                  </a:lnTo>
                  <a:lnTo>
                    <a:pt x="1633" y="0"/>
                  </a:lnTo>
                  <a:close/>
                </a:path>
              </a:pathLst>
            </a:custGeom>
            <a:solidFill>
              <a:srgbClr val="D7D7D7"/>
            </a:solidFill>
            <a:ln w="9525">
              <a:noFill/>
              <a:round/>
              <a:headEnd/>
              <a:tailEnd/>
            </a:ln>
          </p:spPr>
          <p:txBody>
            <a:bodyPr/>
            <a:lstStyle/>
            <a:p>
              <a:endParaRPr lang="tr-TR"/>
            </a:p>
          </p:txBody>
        </p:sp>
        <p:sp>
          <p:nvSpPr>
            <p:cNvPr id="41991" name="Freeform 31"/>
            <p:cNvSpPr>
              <a:spLocks/>
            </p:cNvSpPr>
            <p:nvPr/>
          </p:nvSpPr>
          <p:spPr bwMode="auto">
            <a:xfrm>
              <a:off x="8781" y="455"/>
              <a:ext cx="1875" cy="1452"/>
            </a:xfrm>
            <a:custGeom>
              <a:avLst/>
              <a:gdLst>
                <a:gd name="T0" fmla="*/ 242 w 1875"/>
                <a:gd name="T1" fmla="*/ 0 h 1452"/>
                <a:gd name="T2" fmla="*/ 166 w 1875"/>
                <a:gd name="T3" fmla="*/ 12 h 1452"/>
                <a:gd name="T4" fmla="*/ 99 w 1875"/>
                <a:gd name="T5" fmla="*/ 46 h 1452"/>
                <a:gd name="T6" fmla="*/ 47 w 1875"/>
                <a:gd name="T7" fmla="*/ 99 h 1452"/>
                <a:gd name="T8" fmla="*/ 12 w 1875"/>
                <a:gd name="T9" fmla="*/ 165 h 1452"/>
                <a:gd name="T10" fmla="*/ 0 w 1875"/>
                <a:gd name="T11" fmla="*/ 242 h 1452"/>
                <a:gd name="T12" fmla="*/ 0 w 1875"/>
                <a:gd name="T13" fmla="*/ 1210 h 1452"/>
                <a:gd name="T14" fmla="*/ 12 w 1875"/>
                <a:gd name="T15" fmla="*/ 1286 h 1452"/>
                <a:gd name="T16" fmla="*/ 47 w 1875"/>
                <a:gd name="T17" fmla="*/ 1352 h 1452"/>
                <a:gd name="T18" fmla="*/ 99 w 1875"/>
                <a:gd name="T19" fmla="*/ 1405 h 1452"/>
                <a:gd name="T20" fmla="*/ 166 w 1875"/>
                <a:gd name="T21" fmla="*/ 1439 h 1452"/>
                <a:gd name="T22" fmla="*/ 242 w 1875"/>
                <a:gd name="T23" fmla="*/ 1452 h 1452"/>
                <a:gd name="T24" fmla="*/ 1633 w 1875"/>
                <a:gd name="T25" fmla="*/ 1452 h 1452"/>
                <a:gd name="T26" fmla="*/ 1709 w 1875"/>
                <a:gd name="T27" fmla="*/ 1439 h 1452"/>
                <a:gd name="T28" fmla="*/ 1776 w 1875"/>
                <a:gd name="T29" fmla="*/ 1405 h 1452"/>
                <a:gd name="T30" fmla="*/ 1828 w 1875"/>
                <a:gd name="T31" fmla="*/ 1352 h 1452"/>
                <a:gd name="T32" fmla="*/ 1863 w 1875"/>
                <a:gd name="T33" fmla="*/ 1286 h 1452"/>
                <a:gd name="T34" fmla="*/ 1875 w 1875"/>
                <a:gd name="T35" fmla="*/ 1210 h 1452"/>
                <a:gd name="T36" fmla="*/ 1875 w 1875"/>
                <a:gd name="T37" fmla="*/ 242 h 1452"/>
                <a:gd name="T38" fmla="*/ 1863 w 1875"/>
                <a:gd name="T39" fmla="*/ 165 h 1452"/>
                <a:gd name="T40" fmla="*/ 1828 w 1875"/>
                <a:gd name="T41" fmla="*/ 99 h 1452"/>
                <a:gd name="T42" fmla="*/ 1776 w 1875"/>
                <a:gd name="T43" fmla="*/ 46 h 1452"/>
                <a:gd name="T44" fmla="*/ 1709 w 1875"/>
                <a:gd name="T45" fmla="*/ 12 h 1452"/>
                <a:gd name="T46" fmla="*/ 1633 w 1875"/>
                <a:gd name="T47" fmla="*/ 0 h 1452"/>
                <a:gd name="T48" fmla="*/ 242 w 1875"/>
                <a:gd name="T49" fmla="*/ 0 h 1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5"/>
                <a:gd name="T76" fmla="*/ 0 h 1452"/>
                <a:gd name="T77" fmla="*/ 1875 w 1875"/>
                <a:gd name="T78" fmla="*/ 1452 h 1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5" h="1452">
                  <a:moveTo>
                    <a:pt x="242" y="0"/>
                  </a:moveTo>
                  <a:lnTo>
                    <a:pt x="166" y="12"/>
                  </a:lnTo>
                  <a:lnTo>
                    <a:pt x="99" y="46"/>
                  </a:lnTo>
                  <a:lnTo>
                    <a:pt x="47" y="99"/>
                  </a:lnTo>
                  <a:lnTo>
                    <a:pt x="12" y="165"/>
                  </a:lnTo>
                  <a:lnTo>
                    <a:pt x="0" y="242"/>
                  </a:lnTo>
                  <a:lnTo>
                    <a:pt x="0" y="1210"/>
                  </a:lnTo>
                  <a:lnTo>
                    <a:pt x="12" y="1286"/>
                  </a:lnTo>
                  <a:lnTo>
                    <a:pt x="47" y="1352"/>
                  </a:lnTo>
                  <a:lnTo>
                    <a:pt x="99" y="1405"/>
                  </a:lnTo>
                  <a:lnTo>
                    <a:pt x="166" y="1439"/>
                  </a:lnTo>
                  <a:lnTo>
                    <a:pt x="242" y="1452"/>
                  </a:lnTo>
                  <a:lnTo>
                    <a:pt x="1633" y="1452"/>
                  </a:lnTo>
                  <a:lnTo>
                    <a:pt x="1709" y="1439"/>
                  </a:lnTo>
                  <a:lnTo>
                    <a:pt x="1776" y="1405"/>
                  </a:lnTo>
                  <a:lnTo>
                    <a:pt x="1828" y="1352"/>
                  </a:lnTo>
                  <a:lnTo>
                    <a:pt x="1863" y="1286"/>
                  </a:lnTo>
                  <a:lnTo>
                    <a:pt x="1875" y="1210"/>
                  </a:lnTo>
                  <a:lnTo>
                    <a:pt x="1875" y="242"/>
                  </a:lnTo>
                  <a:lnTo>
                    <a:pt x="1863" y="165"/>
                  </a:lnTo>
                  <a:lnTo>
                    <a:pt x="1828" y="99"/>
                  </a:lnTo>
                  <a:lnTo>
                    <a:pt x="1776" y="46"/>
                  </a:lnTo>
                  <a:lnTo>
                    <a:pt x="1709" y="12"/>
                  </a:lnTo>
                  <a:lnTo>
                    <a:pt x="1633" y="0"/>
                  </a:lnTo>
                  <a:lnTo>
                    <a:pt x="242" y="0"/>
                  </a:lnTo>
                  <a:close/>
                </a:path>
              </a:pathLst>
            </a:custGeom>
            <a:noFill/>
            <a:ln w="9525">
              <a:solidFill>
                <a:srgbClr val="000000"/>
              </a:solidFill>
              <a:round/>
              <a:headEnd/>
              <a:tailEnd/>
            </a:ln>
          </p:spPr>
          <p:txBody>
            <a:bodyPr/>
            <a:lstStyle/>
            <a:p>
              <a:endParaRPr lang="tr-TR"/>
            </a:p>
          </p:txBody>
        </p:sp>
        <p:sp>
          <p:nvSpPr>
            <p:cNvPr id="41992" name="Text Box 36"/>
            <p:cNvSpPr txBox="1">
              <a:spLocks noChangeArrowheads="1"/>
            </p:cNvSpPr>
            <p:nvPr/>
          </p:nvSpPr>
          <p:spPr bwMode="auto">
            <a:xfrm>
              <a:off x="8773" y="448"/>
              <a:ext cx="1890" cy="1467"/>
            </a:xfrm>
            <a:prstGeom prst="rect">
              <a:avLst/>
            </a:prstGeom>
            <a:noFill/>
            <a:ln w="9525">
              <a:noFill/>
              <a:miter lim="800000"/>
              <a:headEnd/>
              <a:tailEnd/>
            </a:ln>
          </p:spPr>
          <p:txBody>
            <a:bodyPr lIns="0" tIns="0" rIns="0" bIns="0"/>
            <a:lstStyle/>
            <a:p>
              <a:pPr lvl="1">
                <a:spcBef>
                  <a:spcPts val="725"/>
                </a:spcBef>
                <a:spcAft>
                  <a:spcPts val="1000"/>
                </a:spcAft>
              </a:pPr>
              <a:endParaRPr lang="tr-TR">
                <a:latin typeface="Calibri" pitchFamily="34" charset="0"/>
              </a:endParaRPr>
            </a:p>
            <a:p>
              <a:pPr lvl="1">
                <a:spcBef>
                  <a:spcPts val="725"/>
                </a:spcBef>
                <a:spcAft>
                  <a:spcPts val="1000"/>
                </a:spcAft>
              </a:pPr>
              <a:r>
                <a:rPr lang="tr-TR">
                  <a:latin typeface="Calibri" pitchFamily="34" charset="0"/>
                </a:rPr>
                <a:t>Eğitim Sağlık Ulaşım Turizm</a:t>
              </a:r>
              <a:endParaRPr lang="tr-T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23850" y="490538"/>
            <a:ext cx="8496300" cy="2062162"/>
          </a:xfrm>
          <a:prstGeom prst="rect">
            <a:avLst/>
          </a:prstGeom>
          <a:noFill/>
          <a:ln w="9525">
            <a:noFill/>
            <a:miter lim="800000"/>
            <a:headEnd/>
            <a:tailEnd/>
          </a:ln>
        </p:spPr>
        <p:txBody>
          <a:bodyPr anchor="ctr">
            <a:spAutoFit/>
          </a:bodyPr>
          <a:lstStyle/>
          <a:p>
            <a:pPr indent="457200" algn="just"/>
            <a:r>
              <a:rPr lang="tr-TR" sz="3200" b="1">
                <a:solidFill>
                  <a:srgbClr val="FF0000"/>
                </a:solidFill>
                <a:cs typeface="Times New Roman" pitchFamily="18" charset="0"/>
              </a:rPr>
              <a:t>BİLGİ NOTU: </a:t>
            </a:r>
            <a:r>
              <a:rPr lang="tr-TR" sz="3200" b="1">
                <a:solidFill>
                  <a:srgbClr val="001F5F"/>
                </a:solidFill>
                <a:cs typeface="Times New Roman" pitchFamily="18" charset="0"/>
              </a:rPr>
              <a:t>Gelişmiş ülkelerde </a:t>
            </a:r>
            <a:r>
              <a:rPr lang="tr-TR" sz="3200" b="1">
                <a:solidFill>
                  <a:srgbClr val="FF0000"/>
                </a:solidFill>
                <a:cs typeface="Times New Roman" pitchFamily="18" charset="0"/>
              </a:rPr>
              <a:t>hizmet ve sanayi sektörlerinde </a:t>
            </a:r>
            <a:r>
              <a:rPr lang="tr-TR" sz="3200" b="1">
                <a:solidFill>
                  <a:srgbClr val="001F5F"/>
                </a:solidFill>
                <a:cs typeface="Times New Roman" pitchFamily="18" charset="0"/>
              </a:rPr>
              <a:t>çalışan insan sayısı fazla</a:t>
            </a:r>
            <a:r>
              <a:rPr lang="tr-TR" sz="3200">
                <a:cs typeface="Times New Roman" pitchFamily="18" charset="0"/>
              </a:rPr>
              <a:t>, </a:t>
            </a:r>
            <a:r>
              <a:rPr lang="tr-TR" sz="3200" b="1">
                <a:solidFill>
                  <a:srgbClr val="001F5F"/>
                </a:solidFill>
                <a:cs typeface="Times New Roman" pitchFamily="18" charset="0"/>
              </a:rPr>
              <a:t>tarım sektöründe çalışan insan sayısı azdır</a:t>
            </a:r>
            <a:r>
              <a:rPr lang="tr-TR" sz="3200">
                <a:cs typeface="Times New Roman" pitchFamily="18" charset="0"/>
              </a:rPr>
              <a:t>.</a:t>
            </a:r>
            <a:endParaRPr lang="tr-TR" sz="3200"/>
          </a:p>
        </p:txBody>
      </p:sp>
      <p:pic>
        <p:nvPicPr>
          <p:cNvPr id="43010" name="Picture 2" descr="https://im0-tub-tr.yandex.net/i?id=ec853058729c2953040dc600998922cb&amp;n=13"/>
          <p:cNvPicPr>
            <a:picLocks noChangeAspect="1" noChangeArrowheads="1"/>
          </p:cNvPicPr>
          <p:nvPr/>
        </p:nvPicPr>
        <p:blipFill>
          <a:blip r:embed="rId2" cstate="print"/>
          <a:srcRect/>
          <a:stretch>
            <a:fillRect/>
          </a:stretch>
        </p:blipFill>
        <p:spPr bwMode="auto">
          <a:xfrm>
            <a:off x="684213" y="2636838"/>
            <a:ext cx="7848600" cy="39608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Dikdörtgen"/>
          <p:cNvSpPr>
            <a:spLocks noChangeArrowheads="1"/>
          </p:cNvSpPr>
          <p:nvPr/>
        </p:nvSpPr>
        <p:spPr bwMode="auto">
          <a:xfrm>
            <a:off x="250825" y="333375"/>
            <a:ext cx="8713788" cy="4524375"/>
          </a:xfrm>
          <a:prstGeom prst="rect">
            <a:avLst/>
          </a:prstGeom>
          <a:noFill/>
          <a:ln w="9525">
            <a:noFill/>
            <a:miter lim="800000"/>
            <a:headEnd/>
            <a:tailEnd/>
          </a:ln>
        </p:spPr>
        <p:txBody>
          <a:bodyPr>
            <a:spAutoFit/>
          </a:bodyPr>
          <a:lstStyle/>
          <a:p>
            <a:pPr indent="457200" algn="just" eaLnBrk="0" hangingPunct="0"/>
            <a:r>
              <a:rPr lang="tr-TR" sz="3200" b="1">
                <a:solidFill>
                  <a:srgbClr val="001F5F"/>
                </a:solidFill>
                <a:cs typeface="Times New Roman" pitchFamily="18" charset="0"/>
              </a:rPr>
              <a:t>Az gelişmiş ülkelerde </a:t>
            </a:r>
            <a:r>
              <a:rPr lang="tr-TR" sz="3200">
                <a:cs typeface="Times New Roman" pitchFamily="18" charset="0"/>
              </a:rPr>
              <a:t>ise </a:t>
            </a:r>
            <a:r>
              <a:rPr lang="tr-TR" sz="3200" b="1">
                <a:solidFill>
                  <a:srgbClr val="FF0000"/>
                </a:solidFill>
                <a:cs typeface="Times New Roman" pitchFamily="18" charset="0"/>
              </a:rPr>
              <a:t>tarım sektöründe </a:t>
            </a:r>
            <a:r>
              <a:rPr lang="tr-TR" sz="3200" b="1">
                <a:solidFill>
                  <a:srgbClr val="001F5F"/>
                </a:solidFill>
                <a:cs typeface="Times New Roman" pitchFamily="18" charset="0"/>
              </a:rPr>
              <a:t>çalışan insan sayısı daha fazladır</a:t>
            </a:r>
            <a:r>
              <a:rPr lang="tr-TR" sz="3200">
                <a:cs typeface="Times New Roman" pitchFamily="18" charset="0"/>
              </a:rPr>
              <a:t>. </a:t>
            </a:r>
            <a:r>
              <a:rPr lang="tr-TR" sz="3200" b="1">
                <a:solidFill>
                  <a:srgbClr val="001F5F"/>
                </a:solidFill>
                <a:cs typeface="Times New Roman" pitchFamily="18" charset="0"/>
              </a:rPr>
              <a:t>Sanayi ve hizmet sektöründe çalışan insan sayısı azdır</a:t>
            </a:r>
            <a:r>
              <a:rPr lang="tr-TR" sz="3200">
                <a:cs typeface="Times New Roman" pitchFamily="18" charset="0"/>
              </a:rPr>
              <a:t>.</a:t>
            </a:r>
            <a:endParaRPr lang="tr-TR" sz="3200"/>
          </a:p>
          <a:p>
            <a:pPr indent="457200" algn="just" eaLnBrk="0" hangingPunct="0"/>
            <a:r>
              <a:rPr lang="tr-TR" sz="3200">
                <a:cs typeface="Times New Roman" pitchFamily="18" charset="0"/>
              </a:rPr>
              <a:t>Ülkemizde </a:t>
            </a:r>
            <a:r>
              <a:rPr lang="tr-TR" sz="3200" b="1">
                <a:solidFill>
                  <a:srgbClr val="001F5F"/>
                </a:solidFill>
                <a:cs typeface="Times New Roman" pitchFamily="18" charset="0"/>
              </a:rPr>
              <a:t>sanayi ve hizmet sektöründeki nüfusun </a:t>
            </a:r>
            <a:r>
              <a:rPr lang="tr-TR" sz="3200">
                <a:cs typeface="Times New Roman" pitchFamily="18" charset="0"/>
              </a:rPr>
              <a:t>büyük bölümü </a:t>
            </a:r>
            <a:r>
              <a:rPr lang="tr-TR" sz="3200" b="1">
                <a:solidFill>
                  <a:srgbClr val="FF0000"/>
                </a:solidFill>
                <a:cs typeface="Times New Roman" pitchFamily="18" charset="0"/>
              </a:rPr>
              <a:t>İzmir, Ankara, Eskişehir, Adana, Mersin, Zonguldak, Ereğli, Karabük, Gaziantep, Kayseri, Denizli, Konya </a:t>
            </a:r>
            <a:r>
              <a:rPr lang="tr-TR" sz="3200">
                <a:cs typeface="Times New Roman" pitchFamily="18" charset="0"/>
              </a:rPr>
              <a:t>gibi </a:t>
            </a:r>
            <a:r>
              <a:rPr lang="tr-TR" sz="3200" b="1">
                <a:solidFill>
                  <a:srgbClr val="001F5F"/>
                </a:solidFill>
                <a:cs typeface="Times New Roman" pitchFamily="18" charset="0"/>
              </a:rPr>
              <a:t>illerde yoğunlaşmıştır.</a:t>
            </a:r>
            <a:endParaRPr lang="tr-TR" sz="3200"/>
          </a:p>
        </p:txBody>
      </p:sp>
      <p:pic>
        <p:nvPicPr>
          <p:cNvPr id="44034" name="Picture 2" descr="https://im0-tub-tr.yandex.net/i?id=0af383ea51da636eb2f87cc6c0f8fee6&amp;n=13"/>
          <p:cNvPicPr>
            <a:picLocks noChangeAspect="1" noChangeArrowheads="1"/>
          </p:cNvPicPr>
          <p:nvPr/>
        </p:nvPicPr>
        <p:blipFill>
          <a:blip r:embed="rId2" cstate="print"/>
          <a:srcRect/>
          <a:stretch>
            <a:fillRect/>
          </a:stretch>
        </p:blipFill>
        <p:spPr bwMode="auto">
          <a:xfrm>
            <a:off x="4500563" y="4724400"/>
            <a:ext cx="4552950" cy="1968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Dikdörtgen"/>
          <p:cNvSpPr>
            <a:spLocks noChangeArrowheads="1"/>
          </p:cNvSpPr>
          <p:nvPr/>
        </p:nvSpPr>
        <p:spPr bwMode="auto">
          <a:xfrm>
            <a:off x="179388" y="115888"/>
            <a:ext cx="8785225" cy="2555875"/>
          </a:xfrm>
          <a:prstGeom prst="rect">
            <a:avLst/>
          </a:prstGeom>
          <a:noFill/>
          <a:ln w="9525">
            <a:noFill/>
            <a:miter lim="800000"/>
            <a:headEnd/>
            <a:tailEnd/>
          </a:ln>
        </p:spPr>
        <p:txBody>
          <a:bodyPr>
            <a:spAutoFit/>
          </a:bodyPr>
          <a:lstStyle/>
          <a:p>
            <a:r>
              <a:rPr lang="tr-TR" sz="3200">
                <a:latin typeface="Calibri" pitchFamily="34" charset="0"/>
              </a:rPr>
              <a:t>Yerleşik hayata geçişle ilgili olarak Çatalhöyük 9.500 yıllık geçmişi olan ve yaklaşık 8.000 insanı barındırmış geniş bir kasabadır. İlk yerleşme, ilk ev mimarisi ve ilk kutsal yapılara ait özgün buluntuları ile insanlık tarihine ışık tutan bir merkezdir.</a:t>
            </a:r>
          </a:p>
        </p:txBody>
      </p:sp>
      <p:pic>
        <p:nvPicPr>
          <p:cNvPr id="16386" name="Picture 2" descr="https://www.pekbilgili.com/wp-content/uploads/2016/03/neolitik-cilal%C4%B1-ta%C5%9F-yeni-ta%C5%9F.jpeg"/>
          <p:cNvPicPr>
            <a:picLocks noChangeAspect="1" noChangeArrowheads="1"/>
          </p:cNvPicPr>
          <p:nvPr/>
        </p:nvPicPr>
        <p:blipFill>
          <a:blip r:embed="rId2" cstate="print"/>
          <a:srcRect/>
          <a:stretch>
            <a:fillRect/>
          </a:stretch>
        </p:blipFill>
        <p:spPr bwMode="auto">
          <a:xfrm>
            <a:off x="611188" y="2636838"/>
            <a:ext cx="7777162" cy="39608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79388" y="342900"/>
            <a:ext cx="8785225" cy="4524375"/>
          </a:xfrm>
          <a:prstGeom prst="rect">
            <a:avLst/>
          </a:prstGeom>
          <a:noFill/>
          <a:ln w="9525">
            <a:noFill/>
            <a:miter lim="800000"/>
            <a:headEnd/>
            <a:tailEnd/>
          </a:ln>
        </p:spPr>
        <p:txBody>
          <a:bodyPr anchor="ctr">
            <a:spAutoFit/>
          </a:bodyPr>
          <a:lstStyle/>
          <a:p>
            <a:pPr indent="457200" algn="just"/>
            <a:r>
              <a:rPr lang="tr-TR" sz="3200">
                <a:cs typeface="Times New Roman" pitchFamily="18" charset="0"/>
              </a:rPr>
              <a:t>Eğitim seviyesi yüksek olan nüfus, ülkelerin gelişiminde ve kalkınmasında önemli bir paya sahiptir. </a:t>
            </a:r>
            <a:r>
              <a:rPr lang="tr-TR" sz="3200" b="1">
                <a:solidFill>
                  <a:srgbClr val="001F5F"/>
                </a:solidFill>
                <a:cs typeface="Times New Roman" pitchFamily="18" charset="0"/>
              </a:rPr>
              <a:t>Gelişmişlik oranımız</a:t>
            </a:r>
            <a:r>
              <a:rPr lang="tr-TR" sz="3200">
                <a:cs typeface="Times New Roman" pitchFamily="18" charset="0"/>
              </a:rPr>
              <a:t>, ne kadar kalabalık bir nüfusa sahip olduğumuza değil, </a:t>
            </a:r>
            <a:r>
              <a:rPr lang="tr-TR" sz="3200" b="1">
                <a:solidFill>
                  <a:srgbClr val="FF0000"/>
                </a:solidFill>
                <a:cs typeface="Times New Roman" pitchFamily="18" charset="0"/>
              </a:rPr>
              <a:t>iyi eğitim almış nüfusa sahip olmamıza bağlıdır.</a:t>
            </a:r>
            <a:endParaRPr lang="tr-TR" sz="3200"/>
          </a:p>
          <a:p>
            <a:pPr indent="457200" algn="just" eaLnBrk="0" hangingPunct="0"/>
            <a:r>
              <a:rPr lang="tr-TR" sz="3200">
                <a:cs typeface="Times New Roman" pitchFamily="18" charset="0"/>
              </a:rPr>
              <a:t>Türkiye’de 2015 yılında 25 ve daha yukarı yaşta olan ve okuma-yazma bilmeyen toplam nüfus oranı %5,7’dir. Bu oran </a:t>
            </a:r>
            <a:r>
              <a:rPr lang="tr-TR" sz="3200" b="1">
                <a:solidFill>
                  <a:srgbClr val="001F5F"/>
                </a:solidFill>
                <a:cs typeface="Times New Roman" pitchFamily="18" charset="0"/>
              </a:rPr>
              <a:t>erkeklerde %1,3, kadınlarda %6,3’tür</a:t>
            </a:r>
            <a:r>
              <a:rPr lang="tr-TR" sz="3200">
                <a:cs typeface="Times New Roman" pitchFamily="18" charset="0"/>
              </a:rPr>
              <a:t>.</a:t>
            </a:r>
            <a:endParaRPr lang="tr-TR" sz="3200"/>
          </a:p>
        </p:txBody>
      </p:sp>
      <p:pic>
        <p:nvPicPr>
          <p:cNvPr id="45058" name="Picture 2" descr="https://lh3.googleusercontent.com/Ul5X4GlwJX0X6U0BU34VCeYhceugGSzAQn3x8LZO6eNpDdHBfYIvl-LtBXNkeqgs98U=h500"/>
          <p:cNvPicPr>
            <a:picLocks noChangeAspect="1" noChangeArrowheads="1"/>
          </p:cNvPicPr>
          <p:nvPr/>
        </p:nvPicPr>
        <p:blipFill>
          <a:blip r:embed="rId2" cstate="print"/>
          <a:srcRect/>
          <a:stretch>
            <a:fillRect/>
          </a:stretch>
        </p:blipFill>
        <p:spPr bwMode="auto">
          <a:xfrm>
            <a:off x="4211638" y="4292600"/>
            <a:ext cx="4857750" cy="24590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Dikdörtgen"/>
          <p:cNvSpPr>
            <a:spLocks noChangeArrowheads="1"/>
          </p:cNvSpPr>
          <p:nvPr/>
        </p:nvSpPr>
        <p:spPr bwMode="auto">
          <a:xfrm>
            <a:off x="250825" y="115888"/>
            <a:ext cx="8785225" cy="1077912"/>
          </a:xfrm>
          <a:prstGeom prst="rect">
            <a:avLst/>
          </a:prstGeom>
          <a:noFill/>
          <a:ln w="9525">
            <a:noFill/>
            <a:miter lim="800000"/>
            <a:headEnd/>
            <a:tailEnd/>
          </a:ln>
        </p:spPr>
        <p:txBody>
          <a:bodyPr>
            <a:spAutoFit/>
          </a:bodyPr>
          <a:lstStyle/>
          <a:p>
            <a:pPr algn="ctr"/>
            <a:r>
              <a:rPr lang="tr-TR" sz="3200" b="1">
                <a:solidFill>
                  <a:srgbClr val="FF0000"/>
                </a:solidFill>
                <a:latin typeface="Calibri" pitchFamily="34" charset="0"/>
              </a:rPr>
              <a:t>DOĞDUĞUN YER Mİ, DOYDUĞUN YER Mİ? (3.öğrenme alanı-3.kazanım)</a:t>
            </a:r>
            <a:endParaRPr lang="tr-TR" sz="3200">
              <a:solidFill>
                <a:srgbClr val="FF0000"/>
              </a:solidFill>
              <a:latin typeface="Calibri" pitchFamily="34" charset="0"/>
            </a:endParaRPr>
          </a:p>
        </p:txBody>
      </p:sp>
      <p:sp>
        <p:nvSpPr>
          <p:cNvPr id="46082" name="Rectangle 1"/>
          <p:cNvSpPr>
            <a:spLocks noChangeArrowheads="1"/>
          </p:cNvSpPr>
          <p:nvPr/>
        </p:nvSpPr>
        <p:spPr bwMode="auto">
          <a:xfrm>
            <a:off x="107950" y="1320800"/>
            <a:ext cx="8928100" cy="2062163"/>
          </a:xfrm>
          <a:prstGeom prst="rect">
            <a:avLst/>
          </a:prstGeom>
          <a:noFill/>
          <a:ln w="9525">
            <a:noFill/>
            <a:miter lim="800000"/>
            <a:headEnd/>
            <a:tailEnd/>
          </a:ln>
        </p:spPr>
        <p:txBody>
          <a:bodyPr anchor="ctr">
            <a:spAutoFit/>
          </a:bodyPr>
          <a:lstStyle/>
          <a:p>
            <a:pPr>
              <a:tabLst>
                <a:tab pos="1260475" algn="l"/>
                <a:tab pos="6997700" algn="l"/>
              </a:tabLst>
            </a:pPr>
            <a:r>
              <a:rPr lang="tr-TR" sz="3200" b="1">
                <a:solidFill>
                  <a:srgbClr val="FF0000"/>
                </a:solidFill>
                <a:cs typeface="Times New Roman" pitchFamily="18" charset="0"/>
              </a:rPr>
              <a:t>Doğal nüfus artışı : </a:t>
            </a:r>
            <a:r>
              <a:rPr lang="tr-TR" sz="3200">
                <a:cs typeface="Times New Roman" pitchFamily="18" charset="0"/>
              </a:rPr>
              <a:t>Bir ülkede doğumların ölümlerden fazla olmasına denir.</a:t>
            </a:r>
            <a:endParaRPr lang="tr-TR" sz="3200"/>
          </a:p>
          <a:p>
            <a:pPr eaLnBrk="0" hangingPunct="0">
              <a:tabLst>
                <a:tab pos="1260475" algn="l"/>
                <a:tab pos="6997700" algn="l"/>
              </a:tabLst>
            </a:pPr>
            <a:r>
              <a:rPr lang="tr-TR" sz="3200" b="1">
                <a:solidFill>
                  <a:srgbClr val="FF0000"/>
                </a:solidFill>
                <a:cs typeface="Times New Roman" pitchFamily="18" charset="0"/>
              </a:rPr>
              <a:t>İç göç: </a:t>
            </a:r>
            <a:r>
              <a:rPr lang="tr-TR" sz="3200">
                <a:cs typeface="Times New Roman" pitchFamily="18" charset="0"/>
              </a:rPr>
              <a:t>Ülke sınırları içinde yapılan göçe denir. </a:t>
            </a:r>
            <a:r>
              <a:rPr lang="tr-TR" sz="3200" b="1">
                <a:solidFill>
                  <a:srgbClr val="FF0000"/>
                </a:solidFill>
                <a:cs typeface="Times New Roman" pitchFamily="18" charset="0"/>
              </a:rPr>
              <a:t>Örnek: </a:t>
            </a:r>
            <a:r>
              <a:rPr lang="tr-TR" sz="3200">
                <a:cs typeface="Times New Roman" pitchFamily="18" charset="0"/>
              </a:rPr>
              <a:t>Konya'dan İstanbul'a yapılan göç</a:t>
            </a:r>
            <a:endParaRPr lang="tr-TR" sz="3200"/>
          </a:p>
        </p:txBody>
      </p:sp>
      <p:pic>
        <p:nvPicPr>
          <p:cNvPr id="46083" name="Picture 2" descr="https://trendus.igte.ch/Content/Images/PhotoGallery/size1/dogum-fotograflari-70541-1262016144957.jpg"/>
          <p:cNvPicPr>
            <a:picLocks noChangeAspect="1" noChangeArrowheads="1"/>
          </p:cNvPicPr>
          <p:nvPr/>
        </p:nvPicPr>
        <p:blipFill>
          <a:blip r:embed="rId2" cstate="print"/>
          <a:srcRect/>
          <a:stretch>
            <a:fillRect/>
          </a:stretch>
        </p:blipFill>
        <p:spPr bwMode="auto">
          <a:xfrm>
            <a:off x="179388" y="3429000"/>
            <a:ext cx="4248150" cy="3328988"/>
          </a:xfrm>
          <a:prstGeom prst="rect">
            <a:avLst/>
          </a:prstGeom>
          <a:noFill/>
          <a:ln w="9525">
            <a:noFill/>
            <a:miter lim="800000"/>
            <a:headEnd/>
            <a:tailEnd/>
          </a:ln>
        </p:spPr>
      </p:pic>
      <p:pic>
        <p:nvPicPr>
          <p:cNvPr id="46084" name="Picture 4" descr="https://tse3.mm.bing.net/th?id=OIP.X53weoKDSQxJo__tF9g2wQHaFj&amp;pid=15.1"/>
          <p:cNvPicPr>
            <a:picLocks noChangeAspect="1" noChangeArrowheads="1"/>
          </p:cNvPicPr>
          <p:nvPr/>
        </p:nvPicPr>
        <p:blipFill>
          <a:blip r:embed="rId3" cstate="print"/>
          <a:srcRect/>
          <a:stretch>
            <a:fillRect/>
          </a:stretch>
        </p:blipFill>
        <p:spPr bwMode="auto">
          <a:xfrm>
            <a:off x="4427538" y="3429000"/>
            <a:ext cx="4514850" cy="330993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47106" name="Group 1"/>
          <p:cNvGrpSpPr>
            <a:grpSpLocks/>
          </p:cNvGrpSpPr>
          <p:nvPr/>
        </p:nvGrpSpPr>
        <p:grpSpPr bwMode="auto">
          <a:xfrm>
            <a:off x="2627313" y="981075"/>
            <a:ext cx="3937000" cy="379413"/>
            <a:chOff x="2640" y="380"/>
            <a:chExt cx="6199" cy="597"/>
          </a:xfrm>
        </p:grpSpPr>
        <p:sp>
          <p:nvSpPr>
            <p:cNvPr id="47146" name="Line 4"/>
            <p:cNvSpPr>
              <a:spLocks noChangeShapeType="1"/>
            </p:cNvSpPr>
            <p:nvPr/>
          </p:nvSpPr>
          <p:spPr bwMode="auto">
            <a:xfrm>
              <a:off x="2709" y="400"/>
              <a:ext cx="6080" cy="16"/>
            </a:xfrm>
            <a:prstGeom prst="line">
              <a:avLst/>
            </a:prstGeom>
            <a:noFill/>
            <a:ln w="25400">
              <a:solidFill>
                <a:srgbClr val="FF0000"/>
              </a:solidFill>
              <a:round/>
              <a:headEnd/>
              <a:tailEnd/>
            </a:ln>
          </p:spPr>
          <p:txBody>
            <a:bodyPr/>
            <a:lstStyle/>
            <a:p>
              <a:endParaRPr lang="tr-TR"/>
            </a:p>
          </p:txBody>
        </p:sp>
        <p:sp>
          <p:nvSpPr>
            <p:cNvPr id="47147" name="AutoShape 3"/>
            <p:cNvSpPr>
              <a:spLocks/>
            </p:cNvSpPr>
            <p:nvPr/>
          </p:nvSpPr>
          <p:spPr bwMode="auto">
            <a:xfrm>
              <a:off x="2640" y="391"/>
              <a:ext cx="120" cy="564"/>
            </a:xfrm>
            <a:custGeom>
              <a:avLst/>
              <a:gdLst>
                <a:gd name="T0" fmla="*/ 40 w 120"/>
                <a:gd name="T1" fmla="*/ 444 h 564"/>
                <a:gd name="T2" fmla="*/ 0 w 120"/>
                <a:gd name="T3" fmla="*/ 444 h 564"/>
                <a:gd name="T4" fmla="*/ 60 w 120"/>
                <a:gd name="T5" fmla="*/ 564 h 564"/>
                <a:gd name="T6" fmla="*/ 110 w 120"/>
                <a:gd name="T7" fmla="*/ 464 h 564"/>
                <a:gd name="T8" fmla="*/ 40 w 120"/>
                <a:gd name="T9" fmla="*/ 464 h 564"/>
                <a:gd name="T10" fmla="*/ 40 w 120"/>
                <a:gd name="T11" fmla="*/ 444 h 564"/>
                <a:gd name="T12" fmla="*/ 80 w 120"/>
                <a:gd name="T13" fmla="*/ 0 h 564"/>
                <a:gd name="T14" fmla="*/ 40 w 120"/>
                <a:gd name="T15" fmla="*/ 0 h 564"/>
                <a:gd name="T16" fmla="*/ 40 w 120"/>
                <a:gd name="T17" fmla="*/ 464 h 564"/>
                <a:gd name="T18" fmla="*/ 80 w 120"/>
                <a:gd name="T19" fmla="*/ 464 h 564"/>
                <a:gd name="T20" fmla="*/ 80 w 120"/>
                <a:gd name="T21" fmla="*/ 0 h 564"/>
                <a:gd name="T22" fmla="*/ 120 w 120"/>
                <a:gd name="T23" fmla="*/ 444 h 564"/>
                <a:gd name="T24" fmla="*/ 80 w 120"/>
                <a:gd name="T25" fmla="*/ 444 h 564"/>
                <a:gd name="T26" fmla="*/ 80 w 120"/>
                <a:gd name="T27" fmla="*/ 464 h 564"/>
                <a:gd name="T28" fmla="*/ 110 w 120"/>
                <a:gd name="T29" fmla="*/ 464 h 564"/>
                <a:gd name="T30" fmla="*/ 120 w 120"/>
                <a:gd name="T31" fmla="*/ 444 h 5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64"/>
                <a:gd name="T50" fmla="*/ 120 w 120"/>
                <a:gd name="T51" fmla="*/ 564 h 5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64">
                  <a:moveTo>
                    <a:pt x="40" y="444"/>
                  </a:moveTo>
                  <a:lnTo>
                    <a:pt x="0" y="444"/>
                  </a:lnTo>
                  <a:lnTo>
                    <a:pt x="60" y="564"/>
                  </a:lnTo>
                  <a:lnTo>
                    <a:pt x="110" y="464"/>
                  </a:lnTo>
                  <a:lnTo>
                    <a:pt x="40" y="464"/>
                  </a:lnTo>
                  <a:lnTo>
                    <a:pt x="40" y="444"/>
                  </a:lnTo>
                  <a:close/>
                  <a:moveTo>
                    <a:pt x="80" y="0"/>
                  </a:moveTo>
                  <a:lnTo>
                    <a:pt x="40" y="0"/>
                  </a:lnTo>
                  <a:lnTo>
                    <a:pt x="40" y="464"/>
                  </a:lnTo>
                  <a:lnTo>
                    <a:pt x="80" y="464"/>
                  </a:lnTo>
                  <a:lnTo>
                    <a:pt x="80" y="0"/>
                  </a:lnTo>
                  <a:close/>
                  <a:moveTo>
                    <a:pt x="120" y="444"/>
                  </a:moveTo>
                  <a:lnTo>
                    <a:pt x="80" y="444"/>
                  </a:lnTo>
                  <a:lnTo>
                    <a:pt x="80" y="464"/>
                  </a:lnTo>
                  <a:lnTo>
                    <a:pt x="110" y="464"/>
                  </a:lnTo>
                  <a:lnTo>
                    <a:pt x="120" y="444"/>
                  </a:lnTo>
                  <a:close/>
                </a:path>
              </a:pathLst>
            </a:custGeom>
            <a:solidFill>
              <a:srgbClr val="FF0000"/>
            </a:solidFill>
            <a:ln w="9525">
              <a:noFill/>
              <a:round/>
              <a:headEnd/>
              <a:tailEnd/>
            </a:ln>
          </p:spPr>
          <p:txBody>
            <a:bodyPr/>
            <a:lstStyle/>
            <a:p>
              <a:endParaRPr lang="tr-TR"/>
            </a:p>
          </p:txBody>
        </p:sp>
        <p:sp>
          <p:nvSpPr>
            <p:cNvPr id="47148" name="AutoShape 2"/>
            <p:cNvSpPr>
              <a:spLocks/>
            </p:cNvSpPr>
            <p:nvPr/>
          </p:nvSpPr>
          <p:spPr bwMode="auto">
            <a:xfrm>
              <a:off x="8718" y="400"/>
              <a:ext cx="120" cy="577"/>
            </a:xfrm>
            <a:custGeom>
              <a:avLst/>
              <a:gdLst>
                <a:gd name="T0" fmla="*/ 40 w 120"/>
                <a:gd name="T1" fmla="*/ 457 h 577"/>
                <a:gd name="T2" fmla="*/ 0 w 120"/>
                <a:gd name="T3" fmla="*/ 457 h 577"/>
                <a:gd name="T4" fmla="*/ 60 w 120"/>
                <a:gd name="T5" fmla="*/ 577 h 577"/>
                <a:gd name="T6" fmla="*/ 110 w 120"/>
                <a:gd name="T7" fmla="*/ 477 h 577"/>
                <a:gd name="T8" fmla="*/ 40 w 120"/>
                <a:gd name="T9" fmla="*/ 477 h 577"/>
                <a:gd name="T10" fmla="*/ 40 w 120"/>
                <a:gd name="T11" fmla="*/ 457 h 577"/>
                <a:gd name="T12" fmla="*/ 80 w 120"/>
                <a:gd name="T13" fmla="*/ 457 h 577"/>
                <a:gd name="T14" fmla="*/ 40 w 120"/>
                <a:gd name="T15" fmla="*/ 457 h 577"/>
                <a:gd name="T16" fmla="*/ 40 w 120"/>
                <a:gd name="T17" fmla="*/ 477 h 577"/>
                <a:gd name="T18" fmla="*/ 80 w 120"/>
                <a:gd name="T19" fmla="*/ 477 h 577"/>
                <a:gd name="T20" fmla="*/ 80 w 120"/>
                <a:gd name="T21" fmla="*/ 457 h 577"/>
                <a:gd name="T22" fmla="*/ 120 w 120"/>
                <a:gd name="T23" fmla="*/ 457 h 577"/>
                <a:gd name="T24" fmla="*/ 80 w 120"/>
                <a:gd name="T25" fmla="*/ 457 h 577"/>
                <a:gd name="T26" fmla="*/ 80 w 120"/>
                <a:gd name="T27" fmla="*/ 477 h 577"/>
                <a:gd name="T28" fmla="*/ 110 w 120"/>
                <a:gd name="T29" fmla="*/ 477 h 577"/>
                <a:gd name="T30" fmla="*/ 120 w 120"/>
                <a:gd name="T31" fmla="*/ 457 h 577"/>
                <a:gd name="T32" fmla="*/ 79 w 120"/>
                <a:gd name="T33" fmla="*/ 0 h 577"/>
                <a:gd name="T34" fmla="*/ 39 w 120"/>
                <a:gd name="T35" fmla="*/ 0 h 577"/>
                <a:gd name="T36" fmla="*/ 40 w 120"/>
                <a:gd name="T37" fmla="*/ 457 h 577"/>
                <a:gd name="T38" fmla="*/ 80 w 120"/>
                <a:gd name="T39" fmla="*/ 457 h 577"/>
                <a:gd name="T40" fmla="*/ 79 w 120"/>
                <a:gd name="T41" fmla="*/ 0 h 5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577"/>
                <a:gd name="T65" fmla="*/ 120 w 120"/>
                <a:gd name="T66" fmla="*/ 577 h 5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577">
                  <a:moveTo>
                    <a:pt x="40" y="457"/>
                  </a:moveTo>
                  <a:lnTo>
                    <a:pt x="0" y="457"/>
                  </a:lnTo>
                  <a:lnTo>
                    <a:pt x="60" y="577"/>
                  </a:lnTo>
                  <a:lnTo>
                    <a:pt x="110" y="477"/>
                  </a:lnTo>
                  <a:lnTo>
                    <a:pt x="40" y="477"/>
                  </a:lnTo>
                  <a:lnTo>
                    <a:pt x="40" y="457"/>
                  </a:lnTo>
                  <a:close/>
                  <a:moveTo>
                    <a:pt x="80" y="457"/>
                  </a:moveTo>
                  <a:lnTo>
                    <a:pt x="40" y="457"/>
                  </a:lnTo>
                  <a:lnTo>
                    <a:pt x="40" y="477"/>
                  </a:lnTo>
                  <a:lnTo>
                    <a:pt x="80" y="477"/>
                  </a:lnTo>
                  <a:lnTo>
                    <a:pt x="80" y="457"/>
                  </a:lnTo>
                  <a:close/>
                  <a:moveTo>
                    <a:pt x="120" y="457"/>
                  </a:moveTo>
                  <a:lnTo>
                    <a:pt x="80" y="457"/>
                  </a:lnTo>
                  <a:lnTo>
                    <a:pt x="80" y="477"/>
                  </a:lnTo>
                  <a:lnTo>
                    <a:pt x="110" y="477"/>
                  </a:lnTo>
                  <a:lnTo>
                    <a:pt x="120" y="457"/>
                  </a:lnTo>
                  <a:close/>
                  <a:moveTo>
                    <a:pt x="79" y="0"/>
                  </a:moveTo>
                  <a:lnTo>
                    <a:pt x="39" y="0"/>
                  </a:lnTo>
                  <a:lnTo>
                    <a:pt x="40" y="457"/>
                  </a:lnTo>
                  <a:lnTo>
                    <a:pt x="80" y="457"/>
                  </a:lnTo>
                  <a:lnTo>
                    <a:pt x="79" y="0"/>
                  </a:lnTo>
                  <a:close/>
                </a:path>
              </a:pathLst>
            </a:custGeom>
            <a:solidFill>
              <a:srgbClr val="FF0000"/>
            </a:solidFill>
            <a:ln w="9525">
              <a:noFill/>
              <a:round/>
              <a:headEnd/>
              <a:tailEnd/>
            </a:ln>
          </p:spPr>
          <p:txBody>
            <a:bodyPr/>
            <a:lstStyle/>
            <a:p>
              <a:endParaRPr lang="tr-TR"/>
            </a:p>
          </p:txBody>
        </p:sp>
      </p:grpSp>
      <p:sp>
        <p:nvSpPr>
          <p:cNvPr id="47107" name="Rectangle 6"/>
          <p:cNvSpPr>
            <a:spLocks noChangeArrowheads="1"/>
          </p:cNvSpPr>
          <p:nvPr/>
        </p:nvSpPr>
        <p:spPr bwMode="auto">
          <a:xfrm>
            <a:off x="327025" y="319088"/>
            <a:ext cx="8348663" cy="584200"/>
          </a:xfrm>
          <a:prstGeom prst="rect">
            <a:avLst/>
          </a:prstGeom>
          <a:noFill/>
          <a:ln w="9525">
            <a:noFill/>
            <a:miter lim="800000"/>
            <a:headEnd/>
            <a:tailEnd/>
          </a:ln>
        </p:spPr>
        <p:txBody>
          <a:bodyPr anchor="ctr">
            <a:spAutoFit/>
          </a:bodyPr>
          <a:lstStyle/>
          <a:p>
            <a:pPr algn="ctr"/>
            <a:r>
              <a:rPr lang="tr-TR" sz="3200">
                <a:solidFill>
                  <a:srgbClr val="FF0000"/>
                </a:solidFill>
              </a:rPr>
              <a:t>GÖÇ ÇEŞİTLERİ</a:t>
            </a:r>
            <a:endParaRPr lang="tr-TR" sz="3200"/>
          </a:p>
        </p:txBody>
      </p:sp>
      <p:sp>
        <p:nvSpPr>
          <p:cNvPr id="47108" name="7 Dikdörtgen"/>
          <p:cNvSpPr>
            <a:spLocks noChangeArrowheads="1"/>
          </p:cNvSpPr>
          <p:nvPr/>
        </p:nvSpPr>
        <p:spPr bwMode="auto">
          <a:xfrm>
            <a:off x="684213" y="1484313"/>
            <a:ext cx="3527425" cy="461962"/>
          </a:xfrm>
          <a:prstGeom prst="rect">
            <a:avLst/>
          </a:prstGeom>
          <a:noFill/>
          <a:ln w="9525">
            <a:noFill/>
            <a:miter lim="800000"/>
            <a:headEnd/>
            <a:tailEnd/>
          </a:ln>
        </p:spPr>
        <p:txBody>
          <a:bodyPr>
            <a:spAutoFit/>
          </a:bodyPr>
          <a:lstStyle/>
          <a:p>
            <a:r>
              <a:rPr lang="tr-TR" sz="2400" b="1">
                <a:solidFill>
                  <a:srgbClr val="FF0000"/>
                </a:solidFill>
                <a:latin typeface="Calibri" pitchFamily="34" charset="0"/>
              </a:rPr>
              <a:t>Oluşum Nedenlerine Göre</a:t>
            </a:r>
            <a:endParaRPr lang="tr-TR" sz="2400">
              <a:solidFill>
                <a:srgbClr val="FF0000"/>
              </a:solidFill>
              <a:latin typeface="Calibri" pitchFamily="34" charset="0"/>
            </a:endParaRPr>
          </a:p>
        </p:txBody>
      </p:sp>
      <p:sp>
        <p:nvSpPr>
          <p:cNvPr id="47109" name="8 Dikdörtgen"/>
          <p:cNvSpPr>
            <a:spLocks noChangeArrowheads="1"/>
          </p:cNvSpPr>
          <p:nvPr/>
        </p:nvSpPr>
        <p:spPr bwMode="auto">
          <a:xfrm>
            <a:off x="5219700" y="1484313"/>
            <a:ext cx="2952750" cy="461962"/>
          </a:xfrm>
          <a:prstGeom prst="rect">
            <a:avLst/>
          </a:prstGeom>
          <a:noFill/>
          <a:ln w="9525">
            <a:noFill/>
            <a:miter lim="800000"/>
            <a:headEnd/>
            <a:tailEnd/>
          </a:ln>
        </p:spPr>
        <p:txBody>
          <a:bodyPr>
            <a:spAutoFit/>
          </a:bodyPr>
          <a:lstStyle/>
          <a:p>
            <a:r>
              <a:rPr lang="tr-TR" sz="2400" b="1">
                <a:solidFill>
                  <a:srgbClr val="FF0000"/>
                </a:solidFill>
                <a:latin typeface="Calibri" pitchFamily="34" charset="0"/>
              </a:rPr>
              <a:t>      Süresine Göre</a:t>
            </a:r>
            <a:endParaRPr lang="tr-TR" sz="2400">
              <a:solidFill>
                <a:srgbClr val="FF0000"/>
              </a:solidFill>
              <a:latin typeface="Calibri" pitchFamily="34" charset="0"/>
            </a:endParaRPr>
          </a:p>
        </p:txBody>
      </p:sp>
      <p:grpSp>
        <p:nvGrpSpPr>
          <p:cNvPr id="47110" name="Group 7"/>
          <p:cNvGrpSpPr>
            <a:grpSpLocks/>
          </p:cNvGrpSpPr>
          <p:nvPr/>
        </p:nvGrpSpPr>
        <p:grpSpPr bwMode="auto">
          <a:xfrm>
            <a:off x="539750" y="1993900"/>
            <a:ext cx="3738563" cy="671513"/>
            <a:chOff x="7" y="7"/>
            <a:chExt cx="4800" cy="1059"/>
          </a:xfrm>
        </p:grpSpPr>
        <p:sp>
          <p:nvSpPr>
            <p:cNvPr id="47137" name="Line 8"/>
            <p:cNvSpPr>
              <a:spLocks noChangeShapeType="1"/>
            </p:cNvSpPr>
            <p:nvPr/>
          </p:nvSpPr>
          <p:spPr bwMode="auto">
            <a:xfrm>
              <a:off x="988" y="35"/>
              <a:ext cx="2703" cy="0"/>
            </a:xfrm>
            <a:prstGeom prst="line">
              <a:avLst/>
            </a:prstGeom>
            <a:noFill/>
            <a:ln w="25400">
              <a:solidFill>
                <a:srgbClr val="FF0000"/>
              </a:solidFill>
              <a:round/>
              <a:headEnd/>
              <a:tailEnd/>
            </a:ln>
          </p:spPr>
          <p:txBody>
            <a:bodyPr/>
            <a:lstStyle/>
            <a:p>
              <a:endParaRPr lang="tr-TR"/>
            </a:p>
          </p:txBody>
        </p:sp>
        <p:sp>
          <p:nvSpPr>
            <p:cNvPr id="47138" name="AutoShape 9"/>
            <p:cNvSpPr>
              <a:spLocks/>
            </p:cNvSpPr>
            <p:nvPr/>
          </p:nvSpPr>
          <p:spPr bwMode="auto">
            <a:xfrm>
              <a:off x="928" y="35"/>
              <a:ext cx="120" cy="564"/>
            </a:xfrm>
            <a:custGeom>
              <a:avLst/>
              <a:gdLst>
                <a:gd name="T0" fmla="*/ 40 w 120"/>
                <a:gd name="T1" fmla="*/ 444 h 564"/>
                <a:gd name="T2" fmla="*/ 0 w 120"/>
                <a:gd name="T3" fmla="*/ 444 h 564"/>
                <a:gd name="T4" fmla="*/ 60 w 120"/>
                <a:gd name="T5" fmla="*/ 564 h 564"/>
                <a:gd name="T6" fmla="*/ 110 w 120"/>
                <a:gd name="T7" fmla="*/ 464 h 564"/>
                <a:gd name="T8" fmla="*/ 40 w 120"/>
                <a:gd name="T9" fmla="*/ 464 h 564"/>
                <a:gd name="T10" fmla="*/ 40 w 120"/>
                <a:gd name="T11" fmla="*/ 444 h 564"/>
                <a:gd name="T12" fmla="*/ 80 w 120"/>
                <a:gd name="T13" fmla="*/ 0 h 564"/>
                <a:gd name="T14" fmla="*/ 40 w 120"/>
                <a:gd name="T15" fmla="*/ 0 h 564"/>
                <a:gd name="T16" fmla="*/ 40 w 120"/>
                <a:gd name="T17" fmla="*/ 464 h 564"/>
                <a:gd name="T18" fmla="*/ 80 w 120"/>
                <a:gd name="T19" fmla="*/ 464 h 564"/>
                <a:gd name="T20" fmla="*/ 80 w 120"/>
                <a:gd name="T21" fmla="*/ 0 h 564"/>
                <a:gd name="T22" fmla="*/ 120 w 120"/>
                <a:gd name="T23" fmla="*/ 444 h 564"/>
                <a:gd name="T24" fmla="*/ 80 w 120"/>
                <a:gd name="T25" fmla="*/ 444 h 564"/>
                <a:gd name="T26" fmla="*/ 80 w 120"/>
                <a:gd name="T27" fmla="*/ 464 h 564"/>
                <a:gd name="T28" fmla="*/ 110 w 120"/>
                <a:gd name="T29" fmla="*/ 464 h 564"/>
                <a:gd name="T30" fmla="*/ 120 w 120"/>
                <a:gd name="T31" fmla="*/ 444 h 5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64"/>
                <a:gd name="T50" fmla="*/ 120 w 120"/>
                <a:gd name="T51" fmla="*/ 564 h 5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64">
                  <a:moveTo>
                    <a:pt x="40" y="444"/>
                  </a:moveTo>
                  <a:lnTo>
                    <a:pt x="0" y="444"/>
                  </a:lnTo>
                  <a:lnTo>
                    <a:pt x="60" y="564"/>
                  </a:lnTo>
                  <a:lnTo>
                    <a:pt x="110" y="464"/>
                  </a:lnTo>
                  <a:lnTo>
                    <a:pt x="40" y="464"/>
                  </a:lnTo>
                  <a:lnTo>
                    <a:pt x="40" y="444"/>
                  </a:lnTo>
                  <a:close/>
                  <a:moveTo>
                    <a:pt x="80" y="0"/>
                  </a:moveTo>
                  <a:lnTo>
                    <a:pt x="40" y="0"/>
                  </a:lnTo>
                  <a:lnTo>
                    <a:pt x="40" y="464"/>
                  </a:lnTo>
                  <a:lnTo>
                    <a:pt x="80" y="464"/>
                  </a:lnTo>
                  <a:lnTo>
                    <a:pt x="80" y="0"/>
                  </a:lnTo>
                  <a:close/>
                  <a:moveTo>
                    <a:pt x="120" y="444"/>
                  </a:moveTo>
                  <a:lnTo>
                    <a:pt x="80" y="444"/>
                  </a:lnTo>
                  <a:lnTo>
                    <a:pt x="80" y="464"/>
                  </a:lnTo>
                  <a:lnTo>
                    <a:pt x="110" y="464"/>
                  </a:lnTo>
                  <a:lnTo>
                    <a:pt x="120" y="444"/>
                  </a:lnTo>
                  <a:close/>
                </a:path>
              </a:pathLst>
            </a:custGeom>
            <a:solidFill>
              <a:srgbClr val="FF0000"/>
            </a:solidFill>
            <a:ln w="9525">
              <a:noFill/>
              <a:round/>
              <a:headEnd/>
              <a:tailEnd/>
            </a:ln>
          </p:spPr>
          <p:txBody>
            <a:bodyPr/>
            <a:lstStyle/>
            <a:p>
              <a:endParaRPr lang="tr-TR"/>
            </a:p>
          </p:txBody>
        </p:sp>
        <p:sp>
          <p:nvSpPr>
            <p:cNvPr id="47139" name="AutoShape 10"/>
            <p:cNvSpPr>
              <a:spLocks/>
            </p:cNvSpPr>
            <p:nvPr/>
          </p:nvSpPr>
          <p:spPr bwMode="auto">
            <a:xfrm>
              <a:off x="3607" y="7"/>
              <a:ext cx="120" cy="564"/>
            </a:xfrm>
            <a:custGeom>
              <a:avLst/>
              <a:gdLst>
                <a:gd name="T0" fmla="*/ 40 w 120"/>
                <a:gd name="T1" fmla="*/ 444 h 564"/>
                <a:gd name="T2" fmla="*/ 0 w 120"/>
                <a:gd name="T3" fmla="*/ 444 h 564"/>
                <a:gd name="T4" fmla="*/ 60 w 120"/>
                <a:gd name="T5" fmla="*/ 564 h 564"/>
                <a:gd name="T6" fmla="*/ 110 w 120"/>
                <a:gd name="T7" fmla="*/ 464 h 564"/>
                <a:gd name="T8" fmla="*/ 40 w 120"/>
                <a:gd name="T9" fmla="*/ 464 h 564"/>
                <a:gd name="T10" fmla="*/ 40 w 120"/>
                <a:gd name="T11" fmla="*/ 444 h 564"/>
                <a:gd name="T12" fmla="*/ 80 w 120"/>
                <a:gd name="T13" fmla="*/ 0 h 564"/>
                <a:gd name="T14" fmla="*/ 40 w 120"/>
                <a:gd name="T15" fmla="*/ 0 h 564"/>
                <a:gd name="T16" fmla="*/ 40 w 120"/>
                <a:gd name="T17" fmla="*/ 464 h 564"/>
                <a:gd name="T18" fmla="*/ 80 w 120"/>
                <a:gd name="T19" fmla="*/ 464 h 564"/>
                <a:gd name="T20" fmla="*/ 80 w 120"/>
                <a:gd name="T21" fmla="*/ 0 h 564"/>
                <a:gd name="T22" fmla="*/ 120 w 120"/>
                <a:gd name="T23" fmla="*/ 444 h 564"/>
                <a:gd name="T24" fmla="*/ 80 w 120"/>
                <a:gd name="T25" fmla="*/ 444 h 564"/>
                <a:gd name="T26" fmla="*/ 80 w 120"/>
                <a:gd name="T27" fmla="*/ 464 h 564"/>
                <a:gd name="T28" fmla="*/ 110 w 120"/>
                <a:gd name="T29" fmla="*/ 464 h 564"/>
                <a:gd name="T30" fmla="*/ 120 w 120"/>
                <a:gd name="T31" fmla="*/ 444 h 5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64"/>
                <a:gd name="T50" fmla="*/ 120 w 120"/>
                <a:gd name="T51" fmla="*/ 564 h 5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64">
                  <a:moveTo>
                    <a:pt x="40" y="444"/>
                  </a:moveTo>
                  <a:lnTo>
                    <a:pt x="0" y="444"/>
                  </a:lnTo>
                  <a:lnTo>
                    <a:pt x="60" y="564"/>
                  </a:lnTo>
                  <a:lnTo>
                    <a:pt x="110" y="464"/>
                  </a:lnTo>
                  <a:lnTo>
                    <a:pt x="40" y="464"/>
                  </a:lnTo>
                  <a:lnTo>
                    <a:pt x="40" y="444"/>
                  </a:lnTo>
                  <a:close/>
                  <a:moveTo>
                    <a:pt x="80" y="0"/>
                  </a:moveTo>
                  <a:lnTo>
                    <a:pt x="40" y="0"/>
                  </a:lnTo>
                  <a:lnTo>
                    <a:pt x="40" y="464"/>
                  </a:lnTo>
                  <a:lnTo>
                    <a:pt x="80" y="464"/>
                  </a:lnTo>
                  <a:lnTo>
                    <a:pt x="80" y="0"/>
                  </a:lnTo>
                  <a:close/>
                  <a:moveTo>
                    <a:pt x="120" y="444"/>
                  </a:moveTo>
                  <a:lnTo>
                    <a:pt x="80" y="444"/>
                  </a:lnTo>
                  <a:lnTo>
                    <a:pt x="80" y="464"/>
                  </a:lnTo>
                  <a:lnTo>
                    <a:pt x="110" y="464"/>
                  </a:lnTo>
                  <a:lnTo>
                    <a:pt x="120" y="444"/>
                  </a:lnTo>
                  <a:close/>
                </a:path>
              </a:pathLst>
            </a:custGeom>
            <a:solidFill>
              <a:srgbClr val="FF0000"/>
            </a:solidFill>
            <a:ln w="9525">
              <a:noFill/>
              <a:round/>
              <a:headEnd/>
              <a:tailEnd/>
            </a:ln>
          </p:spPr>
          <p:txBody>
            <a:bodyPr/>
            <a:lstStyle/>
            <a:p>
              <a:endParaRPr lang="tr-TR"/>
            </a:p>
          </p:txBody>
        </p:sp>
        <p:sp>
          <p:nvSpPr>
            <p:cNvPr id="47140" name="Freeform 11"/>
            <p:cNvSpPr>
              <a:spLocks/>
            </p:cNvSpPr>
            <p:nvPr/>
          </p:nvSpPr>
          <p:spPr bwMode="auto">
            <a:xfrm>
              <a:off x="7" y="599"/>
              <a:ext cx="2196" cy="467"/>
            </a:xfrm>
            <a:custGeom>
              <a:avLst/>
              <a:gdLst>
                <a:gd name="T0" fmla="*/ 2118 w 2196"/>
                <a:gd name="T1" fmla="*/ 0 h 467"/>
                <a:gd name="T2" fmla="*/ 77 w 2196"/>
                <a:gd name="T3" fmla="*/ 0 h 467"/>
                <a:gd name="T4" fmla="*/ 47 w 2196"/>
                <a:gd name="T5" fmla="*/ 6 h 467"/>
                <a:gd name="T6" fmla="*/ 22 w 2196"/>
                <a:gd name="T7" fmla="*/ 23 h 467"/>
                <a:gd name="T8" fmla="*/ 6 w 2196"/>
                <a:gd name="T9" fmla="*/ 48 h 467"/>
                <a:gd name="T10" fmla="*/ -1 w 2196"/>
                <a:gd name="T11" fmla="*/ 78 h 467"/>
                <a:gd name="T12" fmla="*/ -1 w 2196"/>
                <a:gd name="T13" fmla="*/ 389 h 467"/>
                <a:gd name="T14" fmla="*/ 6 w 2196"/>
                <a:gd name="T15" fmla="*/ 419 h 467"/>
                <a:gd name="T16" fmla="*/ 22 w 2196"/>
                <a:gd name="T17" fmla="*/ 444 h 467"/>
                <a:gd name="T18" fmla="*/ 47 w 2196"/>
                <a:gd name="T19" fmla="*/ 461 h 467"/>
                <a:gd name="T20" fmla="*/ 77 w 2196"/>
                <a:gd name="T21" fmla="*/ 467 h 467"/>
                <a:gd name="T22" fmla="*/ 2118 w 2196"/>
                <a:gd name="T23" fmla="*/ 467 h 467"/>
                <a:gd name="T24" fmla="*/ 2148 w 2196"/>
                <a:gd name="T25" fmla="*/ 461 h 467"/>
                <a:gd name="T26" fmla="*/ 2173 w 2196"/>
                <a:gd name="T27" fmla="*/ 444 h 467"/>
                <a:gd name="T28" fmla="*/ 2189 w 2196"/>
                <a:gd name="T29" fmla="*/ 419 h 467"/>
                <a:gd name="T30" fmla="*/ 2196 w 2196"/>
                <a:gd name="T31" fmla="*/ 389 h 467"/>
                <a:gd name="T32" fmla="*/ 2196 w 2196"/>
                <a:gd name="T33" fmla="*/ 78 h 467"/>
                <a:gd name="T34" fmla="*/ 2189 w 2196"/>
                <a:gd name="T35" fmla="*/ 48 h 467"/>
                <a:gd name="T36" fmla="*/ 2173 w 2196"/>
                <a:gd name="T37" fmla="*/ 23 h 467"/>
                <a:gd name="T38" fmla="*/ 2148 w 2196"/>
                <a:gd name="T39" fmla="*/ 6 h 467"/>
                <a:gd name="T40" fmla="*/ 2118 w 2196"/>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6"/>
                <a:gd name="T64" fmla="*/ 0 h 467"/>
                <a:gd name="T65" fmla="*/ 2196 w 2196"/>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6" h="467">
                  <a:moveTo>
                    <a:pt x="2118" y="0"/>
                  </a:moveTo>
                  <a:lnTo>
                    <a:pt x="77" y="0"/>
                  </a:lnTo>
                  <a:lnTo>
                    <a:pt x="47" y="6"/>
                  </a:lnTo>
                  <a:lnTo>
                    <a:pt x="22" y="23"/>
                  </a:lnTo>
                  <a:lnTo>
                    <a:pt x="6" y="48"/>
                  </a:lnTo>
                  <a:lnTo>
                    <a:pt x="-1" y="78"/>
                  </a:lnTo>
                  <a:lnTo>
                    <a:pt x="-1" y="389"/>
                  </a:lnTo>
                  <a:lnTo>
                    <a:pt x="6" y="419"/>
                  </a:lnTo>
                  <a:lnTo>
                    <a:pt x="22" y="444"/>
                  </a:lnTo>
                  <a:lnTo>
                    <a:pt x="47" y="461"/>
                  </a:lnTo>
                  <a:lnTo>
                    <a:pt x="77" y="467"/>
                  </a:lnTo>
                  <a:lnTo>
                    <a:pt x="2118" y="467"/>
                  </a:lnTo>
                  <a:lnTo>
                    <a:pt x="2148" y="461"/>
                  </a:lnTo>
                  <a:lnTo>
                    <a:pt x="2173" y="444"/>
                  </a:lnTo>
                  <a:lnTo>
                    <a:pt x="2189" y="419"/>
                  </a:lnTo>
                  <a:lnTo>
                    <a:pt x="2196" y="389"/>
                  </a:lnTo>
                  <a:lnTo>
                    <a:pt x="2196" y="78"/>
                  </a:lnTo>
                  <a:lnTo>
                    <a:pt x="2189" y="48"/>
                  </a:lnTo>
                  <a:lnTo>
                    <a:pt x="2173" y="23"/>
                  </a:lnTo>
                  <a:lnTo>
                    <a:pt x="2148" y="6"/>
                  </a:lnTo>
                  <a:lnTo>
                    <a:pt x="2118" y="0"/>
                  </a:lnTo>
                  <a:close/>
                </a:path>
              </a:pathLst>
            </a:custGeom>
            <a:solidFill>
              <a:srgbClr val="CCEBFF"/>
            </a:solidFill>
            <a:ln w="9525">
              <a:noFill/>
              <a:round/>
              <a:headEnd/>
              <a:tailEnd/>
            </a:ln>
          </p:spPr>
          <p:txBody>
            <a:bodyPr/>
            <a:lstStyle/>
            <a:p>
              <a:endParaRPr lang="tr-TR"/>
            </a:p>
          </p:txBody>
        </p:sp>
        <p:sp>
          <p:nvSpPr>
            <p:cNvPr id="47141" name="Freeform 12"/>
            <p:cNvSpPr>
              <a:spLocks/>
            </p:cNvSpPr>
            <p:nvPr/>
          </p:nvSpPr>
          <p:spPr bwMode="auto">
            <a:xfrm>
              <a:off x="7" y="599"/>
              <a:ext cx="2196" cy="467"/>
            </a:xfrm>
            <a:custGeom>
              <a:avLst/>
              <a:gdLst>
                <a:gd name="T0" fmla="*/ 77 w 2196"/>
                <a:gd name="T1" fmla="*/ 0 h 467"/>
                <a:gd name="T2" fmla="*/ 47 w 2196"/>
                <a:gd name="T3" fmla="*/ 6 h 467"/>
                <a:gd name="T4" fmla="*/ 22 w 2196"/>
                <a:gd name="T5" fmla="*/ 23 h 467"/>
                <a:gd name="T6" fmla="*/ 6 w 2196"/>
                <a:gd name="T7" fmla="*/ 48 h 467"/>
                <a:gd name="T8" fmla="*/ -1 w 2196"/>
                <a:gd name="T9" fmla="*/ 78 h 467"/>
                <a:gd name="T10" fmla="*/ -1 w 2196"/>
                <a:gd name="T11" fmla="*/ 389 h 467"/>
                <a:gd name="T12" fmla="*/ 6 w 2196"/>
                <a:gd name="T13" fmla="*/ 419 h 467"/>
                <a:gd name="T14" fmla="*/ 22 w 2196"/>
                <a:gd name="T15" fmla="*/ 444 h 467"/>
                <a:gd name="T16" fmla="*/ 47 w 2196"/>
                <a:gd name="T17" fmla="*/ 461 h 467"/>
                <a:gd name="T18" fmla="*/ 77 w 2196"/>
                <a:gd name="T19" fmla="*/ 467 h 467"/>
                <a:gd name="T20" fmla="*/ 2118 w 2196"/>
                <a:gd name="T21" fmla="*/ 467 h 467"/>
                <a:gd name="T22" fmla="*/ 2148 w 2196"/>
                <a:gd name="T23" fmla="*/ 461 h 467"/>
                <a:gd name="T24" fmla="*/ 2173 w 2196"/>
                <a:gd name="T25" fmla="*/ 444 h 467"/>
                <a:gd name="T26" fmla="*/ 2189 w 2196"/>
                <a:gd name="T27" fmla="*/ 419 h 467"/>
                <a:gd name="T28" fmla="*/ 2196 w 2196"/>
                <a:gd name="T29" fmla="*/ 389 h 467"/>
                <a:gd name="T30" fmla="*/ 2196 w 2196"/>
                <a:gd name="T31" fmla="*/ 78 h 467"/>
                <a:gd name="T32" fmla="*/ 2189 w 2196"/>
                <a:gd name="T33" fmla="*/ 48 h 467"/>
                <a:gd name="T34" fmla="*/ 2173 w 2196"/>
                <a:gd name="T35" fmla="*/ 23 h 467"/>
                <a:gd name="T36" fmla="*/ 2148 w 2196"/>
                <a:gd name="T37" fmla="*/ 6 h 467"/>
                <a:gd name="T38" fmla="*/ 2118 w 2196"/>
                <a:gd name="T39" fmla="*/ 0 h 467"/>
                <a:gd name="T40" fmla="*/ 77 w 2196"/>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6"/>
                <a:gd name="T64" fmla="*/ 0 h 467"/>
                <a:gd name="T65" fmla="*/ 2196 w 2196"/>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6" h="467">
                  <a:moveTo>
                    <a:pt x="77" y="0"/>
                  </a:moveTo>
                  <a:lnTo>
                    <a:pt x="47" y="6"/>
                  </a:lnTo>
                  <a:lnTo>
                    <a:pt x="22" y="23"/>
                  </a:lnTo>
                  <a:lnTo>
                    <a:pt x="6" y="48"/>
                  </a:lnTo>
                  <a:lnTo>
                    <a:pt x="-1" y="78"/>
                  </a:lnTo>
                  <a:lnTo>
                    <a:pt x="-1" y="389"/>
                  </a:lnTo>
                  <a:lnTo>
                    <a:pt x="6" y="419"/>
                  </a:lnTo>
                  <a:lnTo>
                    <a:pt x="22" y="444"/>
                  </a:lnTo>
                  <a:lnTo>
                    <a:pt x="47" y="461"/>
                  </a:lnTo>
                  <a:lnTo>
                    <a:pt x="77" y="467"/>
                  </a:lnTo>
                  <a:lnTo>
                    <a:pt x="2118" y="467"/>
                  </a:lnTo>
                  <a:lnTo>
                    <a:pt x="2148" y="461"/>
                  </a:lnTo>
                  <a:lnTo>
                    <a:pt x="2173" y="444"/>
                  </a:lnTo>
                  <a:lnTo>
                    <a:pt x="2189" y="419"/>
                  </a:lnTo>
                  <a:lnTo>
                    <a:pt x="2196" y="389"/>
                  </a:lnTo>
                  <a:lnTo>
                    <a:pt x="2196" y="78"/>
                  </a:lnTo>
                  <a:lnTo>
                    <a:pt x="2189" y="48"/>
                  </a:lnTo>
                  <a:lnTo>
                    <a:pt x="2173" y="23"/>
                  </a:lnTo>
                  <a:lnTo>
                    <a:pt x="2148" y="6"/>
                  </a:lnTo>
                  <a:lnTo>
                    <a:pt x="2118" y="0"/>
                  </a:lnTo>
                  <a:lnTo>
                    <a:pt x="77" y="0"/>
                  </a:lnTo>
                  <a:close/>
                </a:path>
              </a:pathLst>
            </a:custGeom>
            <a:noFill/>
            <a:ln w="9525">
              <a:solidFill>
                <a:srgbClr val="000000"/>
              </a:solidFill>
              <a:round/>
              <a:headEnd/>
              <a:tailEnd/>
            </a:ln>
          </p:spPr>
          <p:txBody>
            <a:bodyPr/>
            <a:lstStyle/>
            <a:p>
              <a:endParaRPr lang="tr-TR"/>
            </a:p>
          </p:txBody>
        </p:sp>
        <p:sp>
          <p:nvSpPr>
            <p:cNvPr id="47142" name="Freeform 13"/>
            <p:cNvSpPr>
              <a:spLocks/>
            </p:cNvSpPr>
            <p:nvPr/>
          </p:nvSpPr>
          <p:spPr bwMode="auto">
            <a:xfrm>
              <a:off x="2611" y="571"/>
              <a:ext cx="2196" cy="467"/>
            </a:xfrm>
            <a:custGeom>
              <a:avLst/>
              <a:gdLst>
                <a:gd name="T0" fmla="*/ 2119 w 2196"/>
                <a:gd name="T1" fmla="*/ 0 h 467"/>
                <a:gd name="T2" fmla="*/ 78 w 2196"/>
                <a:gd name="T3" fmla="*/ 0 h 467"/>
                <a:gd name="T4" fmla="*/ 48 w 2196"/>
                <a:gd name="T5" fmla="*/ 6 h 467"/>
                <a:gd name="T6" fmla="*/ 23 w 2196"/>
                <a:gd name="T7" fmla="*/ 23 h 467"/>
                <a:gd name="T8" fmla="*/ 7 w 2196"/>
                <a:gd name="T9" fmla="*/ 48 h 467"/>
                <a:gd name="T10" fmla="*/ 0 w 2196"/>
                <a:gd name="T11" fmla="*/ 78 h 467"/>
                <a:gd name="T12" fmla="*/ 0 w 2196"/>
                <a:gd name="T13" fmla="*/ 389 h 467"/>
                <a:gd name="T14" fmla="*/ 7 w 2196"/>
                <a:gd name="T15" fmla="*/ 419 h 467"/>
                <a:gd name="T16" fmla="*/ 23 w 2196"/>
                <a:gd name="T17" fmla="*/ 444 h 467"/>
                <a:gd name="T18" fmla="*/ 48 w 2196"/>
                <a:gd name="T19" fmla="*/ 461 h 467"/>
                <a:gd name="T20" fmla="*/ 78 w 2196"/>
                <a:gd name="T21" fmla="*/ 467 h 467"/>
                <a:gd name="T22" fmla="*/ 2119 w 2196"/>
                <a:gd name="T23" fmla="*/ 467 h 467"/>
                <a:gd name="T24" fmla="*/ 2149 w 2196"/>
                <a:gd name="T25" fmla="*/ 461 h 467"/>
                <a:gd name="T26" fmla="*/ 2174 w 2196"/>
                <a:gd name="T27" fmla="*/ 444 h 467"/>
                <a:gd name="T28" fmla="*/ 2190 w 2196"/>
                <a:gd name="T29" fmla="*/ 419 h 467"/>
                <a:gd name="T30" fmla="*/ 2196 w 2196"/>
                <a:gd name="T31" fmla="*/ 389 h 467"/>
                <a:gd name="T32" fmla="*/ 2196 w 2196"/>
                <a:gd name="T33" fmla="*/ 78 h 467"/>
                <a:gd name="T34" fmla="*/ 2190 w 2196"/>
                <a:gd name="T35" fmla="*/ 48 h 467"/>
                <a:gd name="T36" fmla="*/ 2174 w 2196"/>
                <a:gd name="T37" fmla="*/ 23 h 467"/>
                <a:gd name="T38" fmla="*/ 2149 w 2196"/>
                <a:gd name="T39" fmla="*/ 6 h 467"/>
                <a:gd name="T40" fmla="*/ 2119 w 2196"/>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6"/>
                <a:gd name="T64" fmla="*/ 0 h 467"/>
                <a:gd name="T65" fmla="*/ 2196 w 2196"/>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6" h="467">
                  <a:moveTo>
                    <a:pt x="2119" y="0"/>
                  </a:moveTo>
                  <a:lnTo>
                    <a:pt x="78" y="0"/>
                  </a:lnTo>
                  <a:lnTo>
                    <a:pt x="48" y="6"/>
                  </a:lnTo>
                  <a:lnTo>
                    <a:pt x="23" y="23"/>
                  </a:lnTo>
                  <a:lnTo>
                    <a:pt x="7" y="48"/>
                  </a:lnTo>
                  <a:lnTo>
                    <a:pt x="0" y="78"/>
                  </a:lnTo>
                  <a:lnTo>
                    <a:pt x="0" y="389"/>
                  </a:lnTo>
                  <a:lnTo>
                    <a:pt x="7" y="419"/>
                  </a:lnTo>
                  <a:lnTo>
                    <a:pt x="23" y="444"/>
                  </a:lnTo>
                  <a:lnTo>
                    <a:pt x="48" y="461"/>
                  </a:lnTo>
                  <a:lnTo>
                    <a:pt x="78" y="467"/>
                  </a:lnTo>
                  <a:lnTo>
                    <a:pt x="2119" y="467"/>
                  </a:lnTo>
                  <a:lnTo>
                    <a:pt x="2149" y="461"/>
                  </a:lnTo>
                  <a:lnTo>
                    <a:pt x="2174" y="444"/>
                  </a:lnTo>
                  <a:lnTo>
                    <a:pt x="2190" y="419"/>
                  </a:lnTo>
                  <a:lnTo>
                    <a:pt x="2196" y="389"/>
                  </a:lnTo>
                  <a:lnTo>
                    <a:pt x="2196" y="78"/>
                  </a:lnTo>
                  <a:lnTo>
                    <a:pt x="2190" y="48"/>
                  </a:lnTo>
                  <a:lnTo>
                    <a:pt x="2174" y="23"/>
                  </a:lnTo>
                  <a:lnTo>
                    <a:pt x="2149" y="6"/>
                  </a:lnTo>
                  <a:lnTo>
                    <a:pt x="2119" y="0"/>
                  </a:lnTo>
                  <a:close/>
                </a:path>
              </a:pathLst>
            </a:custGeom>
            <a:solidFill>
              <a:srgbClr val="CCEBFF"/>
            </a:solidFill>
            <a:ln w="9525">
              <a:noFill/>
              <a:round/>
              <a:headEnd/>
              <a:tailEnd/>
            </a:ln>
          </p:spPr>
          <p:txBody>
            <a:bodyPr/>
            <a:lstStyle/>
            <a:p>
              <a:endParaRPr lang="tr-TR"/>
            </a:p>
          </p:txBody>
        </p:sp>
        <p:sp>
          <p:nvSpPr>
            <p:cNvPr id="47143" name="Freeform 14"/>
            <p:cNvSpPr>
              <a:spLocks/>
            </p:cNvSpPr>
            <p:nvPr/>
          </p:nvSpPr>
          <p:spPr bwMode="auto">
            <a:xfrm>
              <a:off x="2611" y="571"/>
              <a:ext cx="2196" cy="467"/>
            </a:xfrm>
            <a:custGeom>
              <a:avLst/>
              <a:gdLst>
                <a:gd name="T0" fmla="*/ 78 w 2196"/>
                <a:gd name="T1" fmla="*/ 0 h 467"/>
                <a:gd name="T2" fmla="*/ 48 w 2196"/>
                <a:gd name="T3" fmla="*/ 6 h 467"/>
                <a:gd name="T4" fmla="*/ 23 w 2196"/>
                <a:gd name="T5" fmla="*/ 23 h 467"/>
                <a:gd name="T6" fmla="*/ 7 w 2196"/>
                <a:gd name="T7" fmla="*/ 48 h 467"/>
                <a:gd name="T8" fmla="*/ 0 w 2196"/>
                <a:gd name="T9" fmla="*/ 78 h 467"/>
                <a:gd name="T10" fmla="*/ 0 w 2196"/>
                <a:gd name="T11" fmla="*/ 389 h 467"/>
                <a:gd name="T12" fmla="*/ 7 w 2196"/>
                <a:gd name="T13" fmla="*/ 419 h 467"/>
                <a:gd name="T14" fmla="*/ 23 w 2196"/>
                <a:gd name="T15" fmla="*/ 444 h 467"/>
                <a:gd name="T16" fmla="*/ 48 w 2196"/>
                <a:gd name="T17" fmla="*/ 461 h 467"/>
                <a:gd name="T18" fmla="*/ 78 w 2196"/>
                <a:gd name="T19" fmla="*/ 467 h 467"/>
                <a:gd name="T20" fmla="*/ 2119 w 2196"/>
                <a:gd name="T21" fmla="*/ 467 h 467"/>
                <a:gd name="T22" fmla="*/ 2149 w 2196"/>
                <a:gd name="T23" fmla="*/ 461 h 467"/>
                <a:gd name="T24" fmla="*/ 2174 w 2196"/>
                <a:gd name="T25" fmla="*/ 444 h 467"/>
                <a:gd name="T26" fmla="*/ 2190 w 2196"/>
                <a:gd name="T27" fmla="*/ 419 h 467"/>
                <a:gd name="T28" fmla="*/ 2196 w 2196"/>
                <a:gd name="T29" fmla="*/ 389 h 467"/>
                <a:gd name="T30" fmla="*/ 2196 w 2196"/>
                <a:gd name="T31" fmla="*/ 78 h 467"/>
                <a:gd name="T32" fmla="*/ 2190 w 2196"/>
                <a:gd name="T33" fmla="*/ 48 h 467"/>
                <a:gd name="T34" fmla="*/ 2174 w 2196"/>
                <a:gd name="T35" fmla="*/ 23 h 467"/>
                <a:gd name="T36" fmla="*/ 2149 w 2196"/>
                <a:gd name="T37" fmla="*/ 6 h 467"/>
                <a:gd name="T38" fmla="*/ 2119 w 2196"/>
                <a:gd name="T39" fmla="*/ 0 h 467"/>
                <a:gd name="T40" fmla="*/ 78 w 2196"/>
                <a:gd name="T41" fmla="*/ 0 h 4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6"/>
                <a:gd name="T64" fmla="*/ 0 h 467"/>
                <a:gd name="T65" fmla="*/ 2196 w 2196"/>
                <a:gd name="T66" fmla="*/ 467 h 4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6" h="467">
                  <a:moveTo>
                    <a:pt x="78" y="0"/>
                  </a:moveTo>
                  <a:lnTo>
                    <a:pt x="48" y="6"/>
                  </a:lnTo>
                  <a:lnTo>
                    <a:pt x="23" y="23"/>
                  </a:lnTo>
                  <a:lnTo>
                    <a:pt x="7" y="48"/>
                  </a:lnTo>
                  <a:lnTo>
                    <a:pt x="0" y="78"/>
                  </a:lnTo>
                  <a:lnTo>
                    <a:pt x="0" y="389"/>
                  </a:lnTo>
                  <a:lnTo>
                    <a:pt x="7" y="419"/>
                  </a:lnTo>
                  <a:lnTo>
                    <a:pt x="23" y="444"/>
                  </a:lnTo>
                  <a:lnTo>
                    <a:pt x="48" y="461"/>
                  </a:lnTo>
                  <a:lnTo>
                    <a:pt x="78" y="467"/>
                  </a:lnTo>
                  <a:lnTo>
                    <a:pt x="2119" y="467"/>
                  </a:lnTo>
                  <a:lnTo>
                    <a:pt x="2149" y="461"/>
                  </a:lnTo>
                  <a:lnTo>
                    <a:pt x="2174" y="444"/>
                  </a:lnTo>
                  <a:lnTo>
                    <a:pt x="2190" y="419"/>
                  </a:lnTo>
                  <a:lnTo>
                    <a:pt x="2196" y="389"/>
                  </a:lnTo>
                  <a:lnTo>
                    <a:pt x="2196" y="78"/>
                  </a:lnTo>
                  <a:lnTo>
                    <a:pt x="2190" y="48"/>
                  </a:lnTo>
                  <a:lnTo>
                    <a:pt x="2174" y="23"/>
                  </a:lnTo>
                  <a:lnTo>
                    <a:pt x="2149" y="6"/>
                  </a:lnTo>
                  <a:lnTo>
                    <a:pt x="2119" y="0"/>
                  </a:lnTo>
                  <a:lnTo>
                    <a:pt x="78" y="0"/>
                  </a:lnTo>
                  <a:close/>
                </a:path>
              </a:pathLst>
            </a:custGeom>
            <a:noFill/>
            <a:ln w="9525">
              <a:solidFill>
                <a:srgbClr val="000000"/>
              </a:solidFill>
              <a:round/>
              <a:headEnd/>
              <a:tailEnd/>
            </a:ln>
          </p:spPr>
          <p:txBody>
            <a:bodyPr/>
            <a:lstStyle/>
            <a:p>
              <a:endParaRPr lang="tr-TR"/>
            </a:p>
          </p:txBody>
        </p:sp>
        <p:sp>
          <p:nvSpPr>
            <p:cNvPr id="47144" name="Text Box 15"/>
            <p:cNvSpPr txBox="1">
              <a:spLocks noChangeArrowheads="1"/>
            </p:cNvSpPr>
            <p:nvPr/>
          </p:nvSpPr>
          <p:spPr bwMode="auto">
            <a:xfrm>
              <a:off x="2619" y="593"/>
              <a:ext cx="2181" cy="437"/>
            </a:xfrm>
            <a:prstGeom prst="rect">
              <a:avLst/>
            </a:prstGeom>
            <a:noFill/>
            <a:ln w="9525">
              <a:noFill/>
              <a:miter lim="800000"/>
              <a:headEnd/>
              <a:tailEnd/>
            </a:ln>
          </p:spPr>
          <p:txBody>
            <a:bodyPr lIns="0" tIns="0" rIns="0" bIns="0"/>
            <a:lstStyle/>
            <a:p>
              <a:pPr lvl="1">
                <a:spcBef>
                  <a:spcPts val="363"/>
                </a:spcBef>
                <a:spcAft>
                  <a:spcPts val="1000"/>
                </a:spcAft>
              </a:pPr>
              <a:r>
                <a:rPr lang="tr-TR" b="1">
                  <a:solidFill>
                    <a:srgbClr val="FF0000"/>
                  </a:solidFill>
                  <a:latin typeface="Calibri" pitchFamily="34" charset="0"/>
                </a:rPr>
                <a:t>Zorunlu Göç</a:t>
              </a:r>
              <a:endParaRPr lang="tr-TR"/>
            </a:p>
          </p:txBody>
        </p:sp>
        <p:sp>
          <p:nvSpPr>
            <p:cNvPr id="47145" name="Text Box 16"/>
            <p:cNvSpPr txBox="1">
              <a:spLocks noChangeArrowheads="1"/>
            </p:cNvSpPr>
            <p:nvPr/>
          </p:nvSpPr>
          <p:spPr bwMode="auto">
            <a:xfrm>
              <a:off x="15" y="606"/>
              <a:ext cx="2181" cy="452"/>
            </a:xfrm>
            <a:prstGeom prst="rect">
              <a:avLst/>
            </a:prstGeom>
            <a:noFill/>
            <a:ln w="9525">
              <a:noFill/>
              <a:miter lim="800000"/>
              <a:headEnd/>
              <a:tailEnd/>
            </a:ln>
          </p:spPr>
          <p:txBody>
            <a:bodyPr lIns="0" tIns="0" rIns="0" bIns="0"/>
            <a:lstStyle/>
            <a:p>
              <a:pPr lvl="1">
                <a:spcBef>
                  <a:spcPts val="438"/>
                </a:spcBef>
                <a:spcAft>
                  <a:spcPts val="1000"/>
                </a:spcAft>
              </a:pPr>
              <a:r>
                <a:rPr lang="tr-TR" b="1">
                  <a:solidFill>
                    <a:srgbClr val="FF0000"/>
                  </a:solidFill>
                  <a:latin typeface="Calibri" pitchFamily="34" charset="0"/>
                </a:rPr>
                <a:t>Gönüllü Göç</a:t>
              </a:r>
              <a:endParaRPr lang="tr-TR"/>
            </a:p>
          </p:txBody>
        </p:sp>
      </p:grpSp>
      <p:grpSp>
        <p:nvGrpSpPr>
          <p:cNvPr id="47111" name="Group 37"/>
          <p:cNvGrpSpPr>
            <a:grpSpLocks/>
          </p:cNvGrpSpPr>
          <p:nvPr/>
        </p:nvGrpSpPr>
        <p:grpSpPr bwMode="auto">
          <a:xfrm>
            <a:off x="4716463" y="1844675"/>
            <a:ext cx="4248150" cy="1008063"/>
            <a:chOff x="0" y="0"/>
            <a:chExt cx="5232" cy="1087"/>
          </a:xfrm>
        </p:grpSpPr>
        <p:sp>
          <p:nvSpPr>
            <p:cNvPr id="47128" name="Freeform 38"/>
            <p:cNvSpPr>
              <a:spLocks/>
            </p:cNvSpPr>
            <p:nvPr/>
          </p:nvSpPr>
          <p:spPr bwMode="auto">
            <a:xfrm>
              <a:off x="7" y="603"/>
              <a:ext cx="2085" cy="464"/>
            </a:xfrm>
            <a:custGeom>
              <a:avLst/>
              <a:gdLst>
                <a:gd name="T0" fmla="*/ 2007 w 2085"/>
                <a:gd name="T1" fmla="*/ 0 h 464"/>
                <a:gd name="T2" fmla="*/ 77 w 2085"/>
                <a:gd name="T3" fmla="*/ 0 h 464"/>
                <a:gd name="T4" fmla="*/ 47 w 2085"/>
                <a:gd name="T5" fmla="*/ 6 h 464"/>
                <a:gd name="T6" fmla="*/ 22 w 2085"/>
                <a:gd name="T7" fmla="*/ 23 h 464"/>
                <a:gd name="T8" fmla="*/ 6 w 2085"/>
                <a:gd name="T9" fmla="*/ 47 h 464"/>
                <a:gd name="T10" fmla="*/ 0 w 2085"/>
                <a:gd name="T11" fmla="*/ 77 h 464"/>
                <a:gd name="T12" fmla="*/ 0 w 2085"/>
                <a:gd name="T13" fmla="*/ 387 h 464"/>
                <a:gd name="T14" fmla="*/ 6 w 2085"/>
                <a:gd name="T15" fmla="*/ 417 h 464"/>
                <a:gd name="T16" fmla="*/ 22 w 2085"/>
                <a:gd name="T17" fmla="*/ 441 h 464"/>
                <a:gd name="T18" fmla="*/ 47 w 2085"/>
                <a:gd name="T19" fmla="*/ 458 h 464"/>
                <a:gd name="T20" fmla="*/ 77 w 2085"/>
                <a:gd name="T21" fmla="*/ 464 h 464"/>
                <a:gd name="T22" fmla="*/ 2007 w 2085"/>
                <a:gd name="T23" fmla="*/ 464 h 464"/>
                <a:gd name="T24" fmla="*/ 2037 w 2085"/>
                <a:gd name="T25" fmla="*/ 458 h 464"/>
                <a:gd name="T26" fmla="*/ 2062 w 2085"/>
                <a:gd name="T27" fmla="*/ 441 h 464"/>
                <a:gd name="T28" fmla="*/ 2078 w 2085"/>
                <a:gd name="T29" fmla="*/ 417 h 464"/>
                <a:gd name="T30" fmla="*/ 2085 w 2085"/>
                <a:gd name="T31" fmla="*/ 387 h 464"/>
                <a:gd name="T32" fmla="*/ 2085 w 2085"/>
                <a:gd name="T33" fmla="*/ 77 h 464"/>
                <a:gd name="T34" fmla="*/ 2078 w 2085"/>
                <a:gd name="T35" fmla="*/ 47 h 464"/>
                <a:gd name="T36" fmla="*/ 2062 w 2085"/>
                <a:gd name="T37" fmla="*/ 23 h 464"/>
                <a:gd name="T38" fmla="*/ 2037 w 2085"/>
                <a:gd name="T39" fmla="*/ 6 h 464"/>
                <a:gd name="T40" fmla="*/ 2007 w 2085"/>
                <a:gd name="T41" fmla="*/ 0 h 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5"/>
                <a:gd name="T64" fmla="*/ 0 h 464"/>
                <a:gd name="T65" fmla="*/ 2085 w 2085"/>
                <a:gd name="T66" fmla="*/ 464 h 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5" h="464">
                  <a:moveTo>
                    <a:pt x="2007" y="0"/>
                  </a:moveTo>
                  <a:lnTo>
                    <a:pt x="77" y="0"/>
                  </a:lnTo>
                  <a:lnTo>
                    <a:pt x="47" y="6"/>
                  </a:lnTo>
                  <a:lnTo>
                    <a:pt x="22" y="23"/>
                  </a:lnTo>
                  <a:lnTo>
                    <a:pt x="6" y="47"/>
                  </a:lnTo>
                  <a:lnTo>
                    <a:pt x="0" y="77"/>
                  </a:lnTo>
                  <a:lnTo>
                    <a:pt x="0" y="387"/>
                  </a:lnTo>
                  <a:lnTo>
                    <a:pt x="6" y="417"/>
                  </a:lnTo>
                  <a:lnTo>
                    <a:pt x="22" y="441"/>
                  </a:lnTo>
                  <a:lnTo>
                    <a:pt x="47" y="458"/>
                  </a:lnTo>
                  <a:lnTo>
                    <a:pt x="77" y="464"/>
                  </a:lnTo>
                  <a:lnTo>
                    <a:pt x="2007" y="464"/>
                  </a:lnTo>
                  <a:lnTo>
                    <a:pt x="2037" y="458"/>
                  </a:lnTo>
                  <a:lnTo>
                    <a:pt x="2062" y="441"/>
                  </a:lnTo>
                  <a:lnTo>
                    <a:pt x="2078" y="417"/>
                  </a:lnTo>
                  <a:lnTo>
                    <a:pt x="2085" y="387"/>
                  </a:lnTo>
                  <a:lnTo>
                    <a:pt x="2085" y="77"/>
                  </a:lnTo>
                  <a:lnTo>
                    <a:pt x="2078" y="47"/>
                  </a:lnTo>
                  <a:lnTo>
                    <a:pt x="2062" y="23"/>
                  </a:lnTo>
                  <a:lnTo>
                    <a:pt x="2037" y="6"/>
                  </a:lnTo>
                  <a:lnTo>
                    <a:pt x="2007" y="0"/>
                  </a:lnTo>
                  <a:close/>
                </a:path>
              </a:pathLst>
            </a:custGeom>
            <a:solidFill>
              <a:srgbClr val="FFFF99"/>
            </a:solidFill>
            <a:ln w="9525">
              <a:noFill/>
              <a:round/>
              <a:headEnd/>
              <a:tailEnd/>
            </a:ln>
          </p:spPr>
          <p:txBody>
            <a:bodyPr/>
            <a:lstStyle/>
            <a:p>
              <a:endParaRPr lang="tr-TR"/>
            </a:p>
          </p:txBody>
        </p:sp>
        <p:sp>
          <p:nvSpPr>
            <p:cNvPr id="47129" name="Freeform 39"/>
            <p:cNvSpPr>
              <a:spLocks/>
            </p:cNvSpPr>
            <p:nvPr/>
          </p:nvSpPr>
          <p:spPr bwMode="auto">
            <a:xfrm>
              <a:off x="7" y="603"/>
              <a:ext cx="2085" cy="464"/>
            </a:xfrm>
            <a:custGeom>
              <a:avLst/>
              <a:gdLst>
                <a:gd name="T0" fmla="*/ 77 w 2085"/>
                <a:gd name="T1" fmla="*/ 0 h 464"/>
                <a:gd name="T2" fmla="*/ 47 w 2085"/>
                <a:gd name="T3" fmla="*/ 6 h 464"/>
                <a:gd name="T4" fmla="*/ 22 w 2085"/>
                <a:gd name="T5" fmla="*/ 23 h 464"/>
                <a:gd name="T6" fmla="*/ 6 w 2085"/>
                <a:gd name="T7" fmla="*/ 47 h 464"/>
                <a:gd name="T8" fmla="*/ 0 w 2085"/>
                <a:gd name="T9" fmla="*/ 77 h 464"/>
                <a:gd name="T10" fmla="*/ 0 w 2085"/>
                <a:gd name="T11" fmla="*/ 387 h 464"/>
                <a:gd name="T12" fmla="*/ 6 w 2085"/>
                <a:gd name="T13" fmla="*/ 417 h 464"/>
                <a:gd name="T14" fmla="*/ 22 w 2085"/>
                <a:gd name="T15" fmla="*/ 441 h 464"/>
                <a:gd name="T16" fmla="*/ 47 w 2085"/>
                <a:gd name="T17" fmla="*/ 458 h 464"/>
                <a:gd name="T18" fmla="*/ 77 w 2085"/>
                <a:gd name="T19" fmla="*/ 464 h 464"/>
                <a:gd name="T20" fmla="*/ 2007 w 2085"/>
                <a:gd name="T21" fmla="*/ 464 h 464"/>
                <a:gd name="T22" fmla="*/ 2037 w 2085"/>
                <a:gd name="T23" fmla="*/ 458 h 464"/>
                <a:gd name="T24" fmla="*/ 2062 w 2085"/>
                <a:gd name="T25" fmla="*/ 441 h 464"/>
                <a:gd name="T26" fmla="*/ 2078 w 2085"/>
                <a:gd name="T27" fmla="*/ 417 h 464"/>
                <a:gd name="T28" fmla="*/ 2085 w 2085"/>
                <a:gd name="T29" fmla="*/ 387 h 464"/>
                <a:gd name="T30" fmla="*/ 2085 w 2085"/>
                <a:gd name="T31" fmla="*/ 77 h 464"/>
                <a:gd name="T32" fmla="*/ 2078 w 2085"/>
                <a:gd name="T33" fmla="*/ 47 h 464"/>
                <a:gd name="T34" fmla="*/ 2062 w 2085"/>
                <a:gd name="T35" fmla="*/ 23 h 464"/>
                <a:gd name="T36" fmla="*/ 2037 w 2085"/>
                <a:gd name="T37" fmla="*/ 6 h 464"/>
                <a:gd name="T38" fmla="*/ 2007 w 2085"/>
                <a:gd name="T39" fmla="*/ 0 h 464"/>
                <a:gd name="T40" fmla="*/ 77 w 2085"/>
                <a:gd name="T41" fmla="*/ 0 h 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5"/>
                <a:gd name="T64" fmla="*/ 0 h 464"/>
                <a:gd name="T65" fmla="*/ 2085 w 2085"/>
                <a:gd name="T66" fmla="*/ 464 h 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5" h="464">
                  <a:moveTo>
                    <a:pt x="77" y="0"/>
                  </a:moveTo>
                  <a:lnTo>
                    <a:pt x="47" y="6"/>
                  </a:lnTo>
                  <a:lnTo>
                    <a:pt x="22" y="23"/>
                  </a:lnTo>
                  <a:lnTo>
                    <a:pt x="6" y="47"/>
                  </a:lnTo>
                  <a:lnTo>
                    <a:pt x="0" y="77"/>
                  </a:lnTo>
                  <a:lnTo>
                    <a:pt x="0" y="387"/>
                  </a:lnTo>
                  <a:lnTo>
                    <a:pt x="6" y="417"/>
                  </a:lnTo>
                  <a:lnTo>
                    <a:pt x="22" y="441"/>
                  </a:lnTo>
                  <a:lnTo>
                    <a:pt x="47" y="458"/>
                  </a:lnTo>
                  <a:lnTo>
                    <a:pt x="77" y="464"/>
                  </a:lnTo>
                  <a:lnTo>
                    <a:pt x="2007" y="464"/>
                  </a:lnTo>
                  <a:lnTo>
                    <a:pt x="2037" y="458"/>
                  </a:lnTo>
                  <a:lnTo>
                    <a:pt x="2062" y="441"/>
                  </a:lnTo>
                  <a:lnTo>
                    <a:pt x="2078" y="417"/>
                  </a:lnTo>
                  <a:lnTo>
                    <a:pt x="2085" y="387"/>
                  </a:lnTo>
                  <a:lnTo>
                    <a:pt x="2085" y="77"/>
                  </a:lnTo>
                  <a:lnTo>
                    <a:pt x="2078" y="47"/>
                  </a:lnTo>
                  <a:lnTo>
                    <a:pt x="2062" y="23"/>
                  </a:lnTo>
                  <a:lnTo>
                    <a:pt x="2037" y="6"/>
                  </a:lnTo>
                  <a:lnTo>
                    <a:pt x="2007" y="0"/>
                  </a:lnTo>
                  <a:lnTo>
                    <a:pt x="77" y="0"/>
                  </a:lnTo>
                  <a:close/>
                </a:path>
              </a:pathLst>
            </a:custGeom>
            <a:noFill/>
            <a:ln w="9525">
              <a:solidFill>
                <a:srgbClr val="000000"/>
              </a:solidFill>
              <a:round/>
              <a:headEnd/>
              <a:tailEnd/>
            </a:ln>
          </p:spPr>
          <p:txBody>
            <a:bodyPr/>
            <a:lstStyle/>
            <a:p>
              <a:endParaRPr lang="tr-TR"/>
            </a:p>
          </p:txBody>
        </p:sp>
        <p:sp>
          <p:nvSpPr>
            <p:cNvPr id="47130" name="Line 40"/>
            <p:cNvSpPr>
              <a:spLocks noChangeShapeType="1"/>
            </p:cNvSpPr>
            <p:nvPr/>
          </p:nvSpPr>
          <p:spPr bwMode="auto">
            <a:xfrm>
              <a:off x="1136" y="33"/>
              <a:ext cx="2685" cy="0"/>
            </a:xfrm>
            <a:prstGeom prst="line">
              <a:avLst/>
            </a:prstGeom>
            <a:noFill/>
            <a:ln w="25400">
              <a:solidFill>
                <a:srgbClr val="FF0000"/>
              </a:solidFill>
              <a:round/>
              <a:headEnd/>
              <a:tailEnd/>
            </a:ln>
          </p:spPr>
          <p:txBody>
            <a:bodyPr/>
            <a:lstStyle/>
            <a:p>
              <a:endParaRPr lang="tr-TR"/>
            </a:p>
          </p:txBody>
        </p:sp>
        <p:sp>
          <p:nvSpPr>
            <p:cNvPr id="47131" name="AutoShape 41"/>
            <p:cNvSpPr>
              <a:spLocks/>
            </p:cNvSpPr>
            <p:nvPr/>
          </p:nvSpPr>
          <p:spPr bwMode="auto">
            <a:xfrm>
              <a:off x="1069" y="24"/>
              <a:ext cx="120" cy="564"/>
            </a:xfrm>
            <a:custGeom>
              <a:avLst/>
              <a:gdLst>
                <a:gd name="T0" fmla="*/ 40 w 120"/>
                <a:gd name="T1" fmla="*/ 444 h 564"/>
                <a:gd name="T2" fmla="*/ 0 w 120"/>
                <a:gd name="T3" fmla="*/ 444 h 564"/>
                <a:gd name="T4" fmla="*/ 60 w 120"/>
                <a:gd name="T5" fmla="*/ 564 h 564"/>
                <a:gd name="T6" fmla="*/ 110 w 120"/>
                <a:gd name="T7" fmla="*/ 464 h 564"/>
                <a:gd name="T8" fmla="*/ 40 w 120"/>
                <a:gd name="T9" fmla="*/ 464 h 564"/>
                <a:gd name="T10" fmla="*/ 40 w 120"/>
                <a:gd name="T11" fmla="*/ 444 h 564"/>
                <a:gd name="T12" fmla="*/ 80 w 120"/>
                <a:gd name="T13" fmla="*/ 0 h 564"/>
                <a:gd name="T14" fmla="*/ 40 w 120"/>
                <a:gd name="T15" fmla="*/ 0 h 564"/>
                <a:gd name="T16" fmla="*/ 40 w 120"/>
                <a:gd name="T17" fmla="*/ 464 h 564"/>
                <a:gd name="T18" fmla="*/ 80 w 120"/>
                <a:gd name="T19" fmla="*/ 464 h 564"/>
                <a:gd name="T20" fmla="*/ 80 w 120"/>
                <a:gd name="T21" fmla="*/ 0 h 564"/>
                <a:gd name="T22" fmla="*/ 120 w 120"/>
                <a:gd name="T23" fmla="*/ 444 h 564"/>
                <a:gd name="T24" fmla="*/ 80 w 120"/>
                <a:gd name="T25" fmla="*/ 444 h 564"/>
                <a:gd name="T26" fmla="*/ 80 w 120"/>
                <a:gd name="T27" fmla="*/ 464 h 564"/>
                <a:gd name="T28" fmla="*/ 110 w 120"/>
                <a:gd name="T29" fmla="*/ 464 h 564"/>
                <a:gd name="T30" fmla="*/ 120 w 120"/>
                <a:gd name="T31" fmla="*/ 444 h 5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64"/>
                <a:gd name="T50" fmla="*/ 120 w 120"/>
                <a:gd name="T51" fmla="*/ 564 h 5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64">
                  <a:moveTo>
                    <a:pt x="40" y="444"/>
                  </a:moveTo>
                  <a:lnTo>
                    <a:pt x="0" y="444"/>
                  </a:lnTo>
                  <a:lnTo>
                    <a:pt x="60" y="564"/>
                  </a:lnTo>
                  <a:lnTo>
                    <a:pt x="110" y="464"/>
                  </a:lnTo>
                  <a:lnTo>
                    <a:pt x="40" y="464"/>
                  </a:lnTo>
                  <a:lnTo>
                    <a:pt x="40" y="444"/>
                  </a:lnTo>
                  <a:close/>
                  <a:moveTo>
                    <a:pt x="80" y="0"/>
                  </a:moveTo>
                  <a:lnTo>
                    <a:pt x="40" y="0"/>
                  </a:lnTo>
                  <a:lnTo>
                    <a:pt x="40" y="464"/>
                  </a:lnTo>
                  <a:lnTo>
                    <a:pt x="80" y="464"/>
                  </a:lnTo>
                  <a:lnTo>
                    <a:pt x="80" y="0"/>
                  </a:lnTo>
                  <a:close/>
                  <a:moveTo>
                    <a:pt x="120" y="444"/>
                  </a:moveTo>
                  <a:lnTo>
                    <a:pt x="80" y="444"/>
                  </a:lnTo>
                  <a:lnTo>
                    <a:pt x="80" y="464"/>
                  </a:lnTo>
                  <a:lnTo>
                    <a:pt x="110" y="464"/>
                  </a:lnTo>
                  <a:lnTo>
                    <a:pt x="120" y="444"/>
                  </a:lnTo>
                  <a:close/>
                </a:path>
              </a:pathLst>
            </a:custGeom>
            <a:solidFill>
              <a:srgbClr val="FF0000"/>
            </a:solidFill>
            <a:ln w="9525">
              <a:noFill/>
              <a:round/>
              <a:headEnd/>
              <a:tailEnd/>
            </a:ln>
          </p:spPr>
          <p:txBody>
            <a:bodyPr/>
            <a:lstStyle/>
            <a:p>
              <a:endParaRPr lang="tr-TR"/>
            </a:p>
          </p:txBody>
        </p:sp>
        <p:sp>
          <p:nvSpPr>
            <p:cNvPr id="47132" name="AutoShape 42"/>
            <p:cNvSpPr>
              <a:spLocks/>
            </p:cNvSpPr>
            <p:nvPr/>
          </p:nvSpPr>
          <p:spPr bwMode="auto">
            <a:xfrm>
              <a:off x="3760" y="8"/>
              <a:ext cx="120" cy="564"/>
            </a:xfrm>
            <a:custGeom>
              <a:avLst/>
              <a:gdLst>
                <a:gd name="T0" fmla="*/ 40 w 120"/>
                <a:gd name="T1" fmla="*/ 444 h 564"/>
                <a:gd name="T2" fmla="*/ 0 w 120"/>
                <a:gd name="T3" fmla="*/ 444 h 564"/>
                <a:gd name="T4" fmla="*/ 60 w 120"/>
                <a:gd name="T5" fmla="*/ 564 h 564"/>
                <a:gd name="T6" fmla="*/ 110 w 120"/>
                <a:gd name="T7" fmla="*/ 464 h 564"/>
                <a:gd name="T8" fmla="*/ 40 w 120"/>
                <a:gd name="T9" fmla="*/ 464 h 564"/>
                <a:gd name="T10" fmla="*/ 40 w 120"/>
                <a:gd name="T11" fmla="*/ 444 h 564"/>
                <a:gd name="T12" fmla="*/ 80 w 120"/>
                <a:gd name="T13" fmla="*/ 0 h 564"/>
                <a:gd name="T14" fmla="*/ 40 w 120"/>
                <a:gd name="T15" fmla="*/ 0 h 564"/>
                <a:gd name="T16" fmla="*/ 40 w 120"/>
                <a:gd name="T17" fmla="*/ 464 h 564"/>
                <a:gd name="T18" fmla="*/ 80 w 120"/>
                <a:gd name="T19" fmla="*/ 464 h 564"/>
                <a:gd name="T20" fmla="*/ 80 w 120"/>
                <a:gd name="T21" fmla="*/ 0 h 564"/>
                <a:gd name="T22" fmla="*/ 120 w 120"/>
                <a:gd name="T23" fmla="*/ 444 h 564"/>
                <a:gd name="T24" fmla="*/ 80 w 120"/>
                <a:gd name="T25" fmla="*/ 444 h 564"/>
                <a:gd name="T26" fmla="*/ 80 w 120"/>
                <a:gd name="T27" fmla="*/ 464 h 564"/>
                <a:gd name="T28" fmla="*/ 110 w 120"/>
                <a:gd name="T29" fmla="*/ 464 h 564"/>
                <a:gd name="T30" fmla="*/ 120 w 120"/>
                <a:gd name="T31" fmla="*/ 444 h 5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564"/>
                <a:gd name="T50" fmla="*/ 120 w 120"/>
                <a:gd name="T51" fmla="*/ 564 h 5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564">
                  <a:moveTo>
                    <a:pt x="40" y="444"/>
                  </a:moveTo>
                  <a:lnTo>
                    <a:pt x="0" y="444"/>
                  </a:lnTo>
                  <a:lnTo>
                    <a:pt x="60" y="564"/>
                  </a:lnTo>
                  <a:lnTo>
                    <a:pt x="110" y="464"/>
                  </a:lnTo>
                  <a:lnTo>
                    <a:pt x="40" y="464"/>
                  </a:lnTo>
                  <a:lnTo>
                    <a:pt x="40" y="444"/>
                  </a:lnTo>
                  <a:close/>
                  <a:moveTo>
                    <a:pt x="80" y="0"/>
                  </a:moveTo>
                  <a:lnTo>
                    <a:pt x="40" y="0"/>
                  </a:lnTo>
                  <a:lnTo>
                    <a:pt x="40" y="464"/>
                  </a:lnTo>
                  <a:lnTo>
                    <a:pt x="80" y="464"/>
                  </a:lnTo>
                  <a:lnTo>
                    <a:pt x="80" y="0"/>
                  </a:lnTo>
                  <a:close/>
                  <a:moveTo>
                    <a:pt x="120" y="444"/>
                  </a:moveTo>
                  <a:lnTo>
                    <a:pt x="80" y="444"/>
                  </a:lnTo>
                  <a:lnTo>
                    <a:pt x="80" y="464"/>
                  </a:lnTo>
                  <a:lnTo>
                    <a:pt x="110" y="464"/>
                  </a:lnTo>
                  <a:lnTo>
                    <a:pt x="120" y="444"/>
                  </a:lnTo>
                  <a:close/>
                </a:path>
              </a:pathLst>
            </a:custGeom>
            <a:solidFill>
              <a:srgbClr val="FF0000"/>
            </a:solidFill>
            <a:ln w="9525">
              <a:noFill/>
              <a:round/>
              <a:headEnd/>
              <a:tailEnd/>
            </a:ln>
          </p:spPr>
          <p:txBody>
            <a:bodyPr/>
            <a:lstStyle/>
            <a:p>
              <a:endParaRPr lang="tr-TR"/>
            </a:p>
          </p:txBody>
        </p:sp>
        <p:sp>
          <p:nvSpPr>
            <p:cNvPr id="47133" name="Freeform 43"/>
            <p:cNvSpPr>
              <a:spLocks/>
            </p:cNvSpPr>
            <p:nvPr/>
          </p:nvSpPr>
          <p:spPr bwMode="auto">
            <a:xfrm>
              <a:off x="2440" y="584"/>
              <a:ext cx="2784" cy="495"/>
            </a:xfrm>
            <a:custGeom>
              <a:avLst/>
              <a:gdLst>
                <a:gd name="T0" fmla="*/ 2701 w 2784"/>
                <a:gd name="T1" fmla="*/ 0 h 495"/>
                <a:gd name="T2" fmla="*/ 82 w 2784"/>
                <a:gd name="T3" fmla="*/ 0 h 495"/>
                <a:gd name="T4" fmla="*/ 50 w 2784"/>
                <a:gd name="T5" fmla="*/ 6 h 495"/>
                <a:gd name="T6" fmla="*/ 24 w 2784"/>
                <a:gd name="T7" fmla="*/ 24 h 495"/>
                <a:gd name="T8" fmla="*/ 6 w 2784"/>
                <a:gd name="T9" fmla="*/ 50 h 495"/>
                <a:gd name="T10" fmla="*/ 0 w 2784"/>
                <a:gd name="T11" fmla="*/ 82 h 495"/>
                <a:gd name="T12" fmla="*/ 0 w 2784"/>
                <a:gd name="T13" fmla="*/ 412 h 495"/>
                <a:gd name="T14" fmla="*/ 6 w 2784"/>
                <a:gd name="T15" fmla="*/ 445 h 495"/>
                <a:gd name="T16" fmla="*/ 24 w 2784"/>
                <a:gd name="T17" fmla="*/ 471 h 495"/>
                <a:gd name="T18" fmla="*/ 50 w 2784"/>
                <a:gd name="T19" fmla="*/ 489 h 495"/>
                <a:gd name="T20" fmla="*/ 82 w 2784"/>
                <a:gd name="T21" fmla="*/ 495 h 495"/>
                <a:gd name="T22" fmla="*/ 2701 w 2784"/>
                <a:gd name="T23" fmla="*/ 495 h 495"/>
                <a:gd name="T24" fmla="*/ 2733 w 2784"/>
                <a:gd name="T25" fmla="*/ 489 h 495"/>
                <a:gd name="T26" fmla="*/ 2759 w 2784"/>
                <a:gd name="T27" fmla="*/ 471 h 495"/>
                <a:gd name="T28" fmla="*/ 2777 w 2784"/>
                <a:gd name="T29" fmla="*/ 445 h 495"/>
                <a:gd name="T30" fmla="*/ 2784 w 2784"/>
                <a:gd name="T31" fmla="*/ 412 h 495"/>
                <a:gd name="T32" fmla="*/ 2784 w 2784"/>
                <a:gd name="T33" fmla="*/ 82 h 495"/>
                <a:gd name="T34" fmla="*/ 2777 w 2784"/>
                <a:gd name="T35" fmla="*/ 50 h 495"/>
                <a:gd name="T36" fmla="*/ 2759 w 2784"/>
                <a:gd name="T37" fmla="*/ 24 h 495"/>
                <a:gd name="T38" fmla="*/ 2733 w 2784"/>
                <a:gd name="T39" fmla="*/ 6 h 495"/>
                <a:gd name="T40" fmla="*/ 2701 w 2784"/>
                <a:gd name="T41" fmla="*/ 0 h 4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4"/>
                <a:gd name="T64" fmla="*/ 0 h 495"/>
                <a:gd name="T65" fmla="*/ 2784 w 2784"/>
                <a:gd name="T66" fmla="*/ 495 h 4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4" h="495">
                  <a:moveTo>
                    <a:pt x="2701" y="0"/>
                  </a:moveTo>
                  <a:lnTo>
                    <a:pt x="82" y="0"/>
                  </a:lnTo>
                  <a:lnTo>
                    <a:pt x="50" y="6"/>
                  </a:lnTo>
                  <a:lnTo>
                    <a:pt x="24" y="24"/>
                  </a:lnTo>
                  <a:lnTo>
                    <a:pt x="6" y="50"/>
                  </a:lnTo>
                  <a:lnTo>
                    <a:pt x="0" y="82"/>
                  </a:lnTo>
                  <a:lnTo>
                    <a:pt x="0" y="412"/>
                  </a:lnTo>
                  <a:lnTo>
                    <a:pt x="6" y="445"/>
                  </a:lnTo>
                  <a:lnTo>
                    <a:pt x="24" y="471"/>
                  </a:lnTo>
                  <a:lnTo>
                    <a:pt x="50" y="489"/>
                  </a:lnTo>
                  <a:lnTo>
                    <a:pt x="82" y="495"/>
                  </a:lnTo>
                  <a:lnTo>
                    <a:pt x="2701" y="495"/>
                  </a:lnTo>
                  <a:lnTo>
                    <a:pt x="2733" y="489"/>
                  </a:lnTo>
                  <a:lnTo>
                    <a:pt x="2759" y="471"/>
                  </a:lnTo>
                  <a:lnTo>
                    <a:pt x="2777" y="445"/>
                  </a:lnTo>
                  <a:lnTo>
                    <a:pt x="2784" y="412"/>
                  </a:lnTo>
                  <a:lnTo>
                    <a:pt x="2784" y="82"/>
                  </a:lnTo>
                  <a:lnTo>
                    <a:pt x="2777" y="50"/>
                  </a:lnTo>
                  <a:lnTo>
                    <a:pt x="2759" y="24"/>
                  </a:lnTo>
                  <a:lnTo>
                    <a:pt x="2733" y="6"/>
                  </a:lnTo>
                  <a:lnTo>
                    <a:pt x="2701" y="0"/>
                  </a:lnTo>
                  <a:close/>
                </a:path>
              </a:pathLst>
            </a:custGeom>
            <a:solidFill>
              <a:srgbClr val="FFFF99"/>
            </a:solidFill>
            <a:ln w="9525">
              <a:noFill/>
              <a:round/>
              <a:headEnd/>
              <a:tailEnd/>
            </a:ln>
          </p:spPr>
          <p:txBody>
            <a:bodyPr/>
            <a:lstStyle/>
            <a:p>
              <a:endParaRPr lang="tr-TR"/>
            </a:p>
          </p:txBody>
        </p:sp>
        <p:sp>
          <p:nvSpPr>
            <p:cNvPr id="47134" name="Freeform 44"/>
            <p:cNvSpPr>
              <a:spLocks/>
            </p:cNvSpPr>
            <p:nvPr/>
          </p:nvSpPr>
          <p:spPr bwMode="auto">
            <a:xfrm>
              <a:off x="2440" y="584"/>
              <a:ext cx="2784" cy="495"/>
            </a:xfrm>
            <a:custGeom>
              <a:avLst/>
              <a:gdLst>
                <a:gd name="T0" fmla="*/ 82 w 2784"/>
                <a:gd name="T1" fmla="*/ 0 h 495"/>
                <a:gd name="T2" fmla="*/ 50 w 2784"/>
                <a:gd name="T3" fmla="*/ 6 h 495"/>
                <a:gd name="T4" fmla="*/ 24 w 2784"/>
                <a:gd name="T5" fmla="*/ 24 h 495"/>
                <a:gd name="T6" fmla="*/ 6 w 2784"/>
                <a:gd name="T7" fmla="*/ 50 h 495"/>
                <a:gd name="T8" fmla="*/ 0 w 2784"/>
                <a:gd name="T9" fmla="*/ 82 h 495"/>
                <a:gd name="T10" fmla="*/ 0 w 2784"/>
                <a:gd name="T11" fmla="*/ 412 h 495"/>
                <a:gd name="T12" fmla="*/ 6 w 2784"/>
                <a:gd name="T13" fmla="*/ 445 h 495"/>
                <a:gd name="T14" fmla="*/ 24 w 2784"/>
                <a:gd name="T15" fmla="*/ 471 h 495"/>
                <a:gd name="T16" fmla="*/ 50 w 2784"/>
                <a:gd name="T17" fmla="*/ 489 h 495"/>
                <a:gd name="T18" fmla="*/ 82 w 2784"/>
                <a:gd name="T19" fmla="*/ 495 h 495"/>
                <a:gd name="T20" fmla="*/ 2701 w 2784"/>
                <a:gd name="T21" fmla="*/ 495 h 495"/>
                <a:gd name="T22" fmla="*/ 2733 w 2784"/>
                <a:gd name="T23" fmla="*/ 489 h 495"/>
                <a:gd name="T24" fmla="*/ 2759 w 2784"/>
                <a:gd name="T25" fmla="*/ 471 h 495"/>
                <a:gd name="T26" fmla="*/ 2777 w 2784"/>
                <a:gd name="T27" fmla="*/ 445 h 495"/>
                <a:gd name="T28" fmla="*/ 2784 w 2784"/>
                <a:gd name="T29" fmla="*/ 412 h 495"/>
                <a:gd name="T30" fmla="*/ 2784 w 2784"/>
                <a:gd name="T31" fmla="*/ 82 h 495"/>
                <a:gd name="T32" fmla="*/ 2777 w 2784"/>
                <a:gd name="T33" fmla="*/ 50 h 495"/>
                <a:gd name="T34" fmla="*/ 2759 w 2784"/>
                <a:gd name="T35" fmla="*/ 24 h 495"/>
                <a:gd name="T36" fmla="*/ 2733 w 2784"/>
                <a:gd name="T37" fmla="*/ 6 h 495"/>
                <a:gd name="T38" fmla="*/ 2701 w 2784"/>
                <a:gd name="T39" fmla="*/ 0 h 495"/>
                <a:gd name="T40" fmla="*/ 82 w 2784"/>
                <a:gd name="T41" fmla="*/ 0 h 4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4"/>
                <a:gd name="T64" fmla="*/ 0 h 495"/>
                <a:gd name="T65" fmla="*/ 2784 w 2784"/>
                <a:gd name="T66" fmla="*/ 495 h 4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4" h="495">
                  <a:moveTo>
                    <a:pt x="82" y="0"/>
                  </a:moveTo>
                  <a:lnTo>
                    <a:pt x="50" y="6"/>
                  </a:lnTo>
                  <a:lnTo>
                    <a:pt x="24" y="24"/>
                  </a:lnTo>
                  <a:lnTo>
                    <a:pt x="6" y="50"/>
                  </a:lnTo>
                  <a:lnTo>
                    <a:pt x="0" y="82"/>
                  </a:lnTo>
                  <a:lnTo>
                    <a:pt x="0" y="412"/>
                  </a:lnTo>
                  <a:lnTo>
                    <a:pt x="6" y="445"/>
                  </a:lnTo>
                  <a:lnTo>
                    <a:pt x="24" y="471"/>
                  </a:lnTo>
                  <a:lnTo>
                    <a:pt x="50" y="489"/>
                  </a:lnTo>
                  <a:lnTo>
                    <a:pt x="82" y="495"/>
                  </a:lnTo>
                  <a:lnTo>
                    <a:pt x="2701" y="495"/>
                  </a:lnTo>
                  <a:lnTo>
                    <a:pt x="2733" y="489"/>
                  </a:lnTo>
                  <a:lnTo>
                    <a:pt x="2759" y="471"/>
                  </a:lnTo>
                  <a:lnTo>
                    <a:pt x="2777" y="445"/>
                  </a:lnTo>
                  <a:lnTo>
                    <a:pt x="2784" y="412"/>
                  </a:lnTo>
                  <a:lnTo>
                    <a:pt x="2784" y="82"/>
                  </a:lnTo>
                  <a:lnTo>
                    <a:pt x="2777" y="50"/>
                  </a:lnTo>
                  <a:lnTo>
                    <a:pt x="2759" y="24"/>
                  </a:lnTo>
                  <a:lnTo>
                    <a:pt x="2733" y="6"/>
                  </a:lnTo>
                  <a:lnTo>
                    <a:pt x="2701" y="0"/>
                  </a:lnTo>
                  <a:lnTo>
                    <a:pt x="82" y="0"/>
                  </a:lnTo>
                  <a:close/>
                </a:path>
              </a:pathLst>
            </a:custGeom>
            <a:noFill/>
            <a:ln w="9525">
              <a:solidFill>
                <a:srgbClr val="000000"/>
              </a:solidFill>
              <a:round/>
              <a:headEnd/>
              <a:tailEnd/>
            </a:ln>
          </p:spPr>
          <p:txBody>
            <a:bodyPr/>
            <a:lstStyle/>
            <a:p>
              <a:endParaRPr lang="tr-TR"/>
            </a:p>
          </p:txBody>
        </p:sp>
        <p:sp>
          <p:nvSpPr>
            <p:cNvPr id="47135" name="Text Box 45"/>
            <p:cNvSpPr txBox="1">
              <a:spLocks noChangeArrowheads="1"/>
            </p:cNvSpPr>
            <p:nvPr/>
          </p:nvSpPr>
          <p:spPr bwMode="auto">
            <a:xfrm>
              <a:off x="0" y="0"/>
              <a:ext cx="5232" cy="1087"/>
            </a:xfrm>
            <a:prstGeom prst="rect">
              <a:avLst/>
            </a:prstGeom>
            <a:noFill/>
            <a:ln w="9525">
              <a:noFill/>
              <a:miter lim="800000"/>
              <a:headEnd/>
              <a:tailEnd/>
            </a:ln>
          </p:spPr>
          <p:txBody>
            <a:bodyPr lIns="0" tIns="0" rIns="0" bIns="0"/>
            <a:lstStyle/>
            <a:p>
              <a:pPr lvl="1">
                <a:spcAft>
                  <a:spcPts val="1000"/>
                </a:spcAft>
              </a:pPr>
              <a:endParaRPr lang="tr-TR" sz="1300" b="1">
                <a:latin typeface="Times New Roman" pitchFamily="18" charset="0"/>
              </a:endParaRPr>
            </a:p>
            <a:p>
              <a:pPr lvl="1">
                <a:spcAft>
                  <a:spcPts val="1000"/>
                </a:spcAft>
              </a:pPr>
              <a:r>
                <a:rPr lang="tr-TR" sz="1300" b="1">
                  <a:solidFill>
                    <a:srgbClr val="FF0000"/>
                  </a:solidFill>
                  <a:latin typeface="Times New Roman" pitchFamily="18" charset="0"/>
                </a:rPr>
                <a:t>                                            </a:t>
              </a:r>
            </a:p>
            <a:p>
              <a:pPr lvl="1">
                <a:spcAft>
                  <a:spcPts val="1000"/>
                </a:spcAft>
              </a:pPr>
              <a:r>
                <a:rPr lang="tr-TR" b="1">
                  <a:solidFill>
                    <a:srgbClr val="FF0000"/>
                  </a:solidFill>
                  <a:latin typeface="Times New Roman" pitchFamily="18" charset="0"/>
                </a:rPr>
                <a:t>                           </a:t>
              </a:r>
              <a:r>
                <a:rPr lang="tr-TR" b="1">
                  <a:solidFill>
                    <a:srgbClr val="FF0000"/>
                  </a:solidFill>
                  <a:latin typeface="Calibri" pitchFamily="34" charset="0"/>
                </a:rPr>
                <a:t>Geçici (Mevsimlik)Göç</a:t>
              </a:r>
              <a:endParaRPr lang="tr-TR"/>
            </a:p>
          </p:txBody>
        </p:sp>
        <p:sp>
          <p:nvSpPr>
            <p:cNvPr id="47136" name="Text Box 46"/>
            <p:cNvSpPr txBox="1">
              <a:spLocks noChangeArrowheads="1"/>
            </p:cNvSpPr>
            <p:nvPr/>
          </p:nvSpPr>
          <p:spPr bwMode="auto">
            <a:xfrm>
              <a:off x="15" y="610"/>
              <a:ext cx="2070" cy="449"/>
            </a:xfrm>
            <a:prstGeom prst="rect">
              <a:avLst/>
            </a:prstGeom>
            <a:noFill/>
            <a:ln w="9525">
              <a:noFill/>
              <a:miter lim="800000"/>
              <a:headEnd/>
              <a:tailEnd/>
            </a:ln>
          </p:spPr>
          <p:txBody>
            <a:bodyPr lIns="0" tIns="0" rIns="0" bIns="0"/>
            <a:lstStyle/>
            <a:p>
              <a:pPr lvl="1">
                <a:spcBef>
                  <a:spcPts val="438"/>
                </a:spcBef>
                <a:spcAft>
                  <a:spcPts val="1000"/>
                </a:spcAft>
              </a:pPr>
              <a:r>
                <a:rPr lang="tr-TR" b="1">
                  <a:solidFill>
                    <a:srgbClr val="FF0000"/>
                  </a:solidFill>
                  <a:latin typeface="Calibri" pitchFamily="34" charset="0"/>
                </a:rPr>
                <a:t>Sürekli Göç</a:t>
              </a:r>
              <a:endParaRPr lang="tr-TR"/>
            </a:p>
          </p:txBody>
        </p:sp>
      </p:grpSp>
      <p:grpSp>
        <p:nvGrpSpPr>
          <p:cNvPr id="47112" name="Group 54"/>
          <p:cNvGrpSpPr>
            <a:grpSpLocks/>
          </p:cNvGrpSpPr>
          <p:nvPr/>
        </p:nvGrpSpPr>
        <p:grpSpPr bwMode="auto">
          <a:xfrm>
            <a:off x="179388" y="3141663"/>
            <a:ext cx="1944687" cy="1223962"/>
            <a:chOff x="283" y="291"/>
            <a:chExt cx="2424" cy="1522"/>
          </a:xfrm>
        </p:grpSpPr>
        <p:sp>
          <p:nvSpPr>
            <p:cNvPr id="47125" name="Freeform 55"/>
            <p:cNvSpPr>
              <a:spLocks/>
            </p:cNvSpPr>
            <p:nvPr/>
          </p:nvSpPr>
          <p:spPr bwMode="auto">
            <a:xfrm>
              <a:off x="291" y="299"/>
              <a:ext cx="2409" cy="1507"/>
            </a:xfrm>
            <a:custGeom>
              <a:avLst/>
              <a:gdLst>
                <a:gd name="T0" fmla="*/ 2158 w 2409"/>
                <a:gd name="T1" fmla="*/ 0 h 1507"/>
                <a:gd name="T2" fmla="*/ 251 w 2409"/>
                <a:gd name="T3" fmla="*/ 0 h 1507"/>
                <a:gd name="T4" fmla="*/ 172 w 2409"/>
                <a:gd name="T5" fmla="*/ 13 h 1507"/>
                <a:gd name="T6" fmla="*/ 103 w 2409"/>
                <a:gd name="T7" fmla="*/ 48 h 1507"/>
                <a:gd name="T8" fmla="*/ 48 w 2409"/>
                <a:gd name="T9" fmla="*/ 103 h 1507"/>
                <a:gd name="T10" fmla="*/ 13 w 2409"/>
                <a:gd name="T11" fmla="*/ 172 h 1507"/>
                <a:gd name="T12" fmla="*/ 0 w 2409"/>
                <a:gd name="T13" fmla="*/ 251 h 1507"/>
                <a:gd name="T14" fmla="*/ 0 w 2409"/>
                <a:gd name="T15" fmla="*/ 1256 h 1507"/>
                <a:gd name="T16" fmla="*/ 13 w 2409"/>
                <a:gd name="T17" fmla="*/ 1335 h 1507"/>
                <a:gd name="T18" fmla="*/ 48 w 2409"/>
                <a:gd name="T19" fmla="*/ 1404 h 1507"/>
                <a:gd name="T20" fmla="*/ 103 w 2409"/>
                <a:gd name="T21" fmla="*/ 1459 h 1507"/>
                <a:gd name="T22" fmla="*/ 172 w 2409"/>
                <a:gd name="T23" fmla="*/ 1494 h 1507"/>
                <a:gd name="T24" fmla="*/ 251 w 2409"/>
                <a:gd name="T25" fmla="*/ 1507 h 1507"/>
                <a:gd name="T26" fmla="*/ 2158 w 2409"/>
                <a:gd name="T27" fmla="*/ 1507 h 1507"/>
                <a:gd name="T28" fmla="*/ 2237 w 2409"/>
                <a:gd name="T29" fmla="*/ 1494 h 1507"/>
                <a:gd name="T30" fmla="*/ 2306 w 2409"/>
                <a:gd name="T31" fmla="*/ 1459 h 1507"/>
                <a:gd name="T32" fmla="*/ 2361 w 2409"/>
                <a:gd name="T33" fmla="*/ 1404 h 1507"/>
                <a:gd name="T34" fmla="*/ 2396 w 2409"/>
                <a:gd name="T35" fmla="*/ 1335 h 1507"/>
                <a:gd name="T36" fmla="*/ 2409 w 2409"/>
                <a:gd name="T37" fmla="*/ 1256 h 1507"/>
                <a:gd name="T38" fmla="*/ 2409 w 2409"/>
                <a:gd name="T39" fmla="*/ 251 h 1507"/>
                <a:gd name="T40" fmla="*/ 2396 w 2409"/>
                <a:gd name="T41" fmla="*/ 172 h 1507"/>
                <a:gd name="T42" fmla="*/ 2361 w 2409"/>
                <a:gd name="T43" fmla="*/ 103 h 1507"/>
                <a:gd name="T44" fmla="*/ 2306 w 2409"/>
                <a:gd name="T45" fmla="*/ 48 h 1507"/>
                <a:gd name="T46" fmla="*/ 2237 w 2409"/>
                <a:gd name="T47" fmla="*/ 13 h 1507"/>
                <a:gd name="T48" fmla="*/ 2158 w 2409"/>
                <a:gd name="T49" fmla="*/ 0 h 15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09"/>
                <a:gd name="T76" fmla="*/ 0 h 1507"/>
                <a:gd name="T77" fmla="*/ 2409 w 2409"/>
                <a:gd name="T78" fmla="*/ 1507 h 15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09" h="1507">
                  <a:moveTo>
                    <a:pt x="2158" y="0"/>
                  </a:moveTo>
                  <a:lnTo>
                    <a:pt x="251" y="0"/>
                  </a:lnTo>
                  <a:lnTo>
                    <a:pt x="172" y="13"/>
                  </a:lnTo>
                  <a:lnTo>
                    <a:pt x="103" y="48"/>
                  </a:lnTo>
                  <a:lnTo>
                    <a:pt x="48" y="103"/>
                  </a:lnTo>
                  <a:lnTo>
                    <a:pt x="13" y="172"/>
                  </a:lnTo>
                  <a:lnTo>
                    <a:pt x="0" y="251"/>
                  </a:lnTo>
                  <a:lnTo>
                    <a:pt x="0" y="1256"/>
                  </a:lnTo>
                  <a:lnTo>
                    <a:pt x="13" y="1335"/>
                  </a:lnTo>
                  <a:lnTo>
                    <a:pt x="48" y="1404"/>
                  </a:lnTo>
                  <a:lnTo>
                    <a:pt x="103" y="1459"/>
                  </a:lnTo>
                  <a:lnTo>
                    <a:pt x="172" y="1494"/>
                  </a:lnTo>
                  <a:lnTo>
                    <a:pt x="251" y="1507"/>
                  </a:lnTo>
                  <a:lnTo>
                    <a:pt x="2158" y="1507"/>
                  </a:lnTo>
                  <a:lnTo>
                    <a:pt x="2237" y="1494"/>
                  </a:lnTo>
                  <a:lnTo>
                    <a:pt x="2306" y="1459"/>
                  </a:lnTo>
                  <a:lnTo>
                    <a:pt x="2361" y="1404"/>
                  </a:lnTo>
                  <a:lnTo>
                    <a:pt x="2396" y="1335"/>
                  </a:lnTo>
                  <a:lnTo>
                    <a:pt x="2409" y="1256"/>
                  </a:lnTo>
                  <a:lnTo>
                    <a:pt x="2409" y="251"/>
                  </a:lnTo>
                  <a:lnTo>
                    <a:pt x="2396" y="172"/>
                  </a:lnTo>
                  <a:lnTo>
                    <a:pt x="2361" y="103"/>
                  </a:lnTo>
                  <a:lnTo>
                    <a:pt x="2306" y="48"/>
                  </a:lnTo>
                  <a:lnTo>
                    <a:pt x="2237" y="13"/>
                  </a:lnTo>
                  <a:lnTo>
                    <a:pt x="2158" y="0"/>
                  </a:lnTo>
                  <a:close/>
                </a:path>
              </a:pathLst>
            </a:custGeom>
            <a:solidFill>
              <a:srgbClr val="CCEBFF"/>
            </a:solidFill>
            <a:ln w="9525">
              <a:noFill/>
              <a:round/>
              <a:headEnd/>
              <a:tailEnd/>
            </a:ln>
          </p:spPr>
          <p:txBody>
            <a:bodyPr/>
            <a:lstStyle/>
            <a:p>
              <a:endParaRPr lang="tr-TR"/>
            </a:p>
          </p:txBody>
        </p:sp>
        <p:sp>
          <p:nvSpPr>
            <p:cNvPr id="47126" name="Freeform 56"/>
            <p:cNvSpPr>
              <a:spLocks/>
            </p:cNvSpPr>
            <p:nvPr/>
          </p:nvSpPr>
          <p:spPr bwMode="auto">
            <a:xfrm>
              <a:off x="291" y="299"/>
              <a:ext cx="2409" cy="1507"/>
            </a:xfrm>
            <a:custGeom>
              <a:avLst/>
              <a:gdLst>
                <a:gd name="T0" fmla="*/ 251 w 2409"/>
                <a:gd name="T1" fmla="*/ 0 h 1507"/>
                <a:gd name="T2" fmla="*/ 172 w 2409"/>
                <a:gd name="T3" fmla="*/ 13 h 1507"/>
                <a:gd name="T4" fmla="*/ 103 w 2409"/>
                <a:gd name="T5" fmla="*/ 48 h 1507"/>
                <a:gd name="T6" fmla="*/ 48 w 2409"/>
                <a:gd name="T7" fmla="*/ 103 h 1507"/>
                <a:gd name="T8" fmla="*/ 13 w 2409"/>
                <a:gd name="T9" fmla="*/ 172 h 1507"/>
                <a:gd name="T10" fmla="*/ 0 w 2409"/>
                <a:gd name="T11" fmla="*/ 251 h 1507"/>
                <a:gd name="T12" fmla="*/ 0 w 2409"/>
                <a:gd name="T13" fmla="*/ 1256 h 1507"/>
                <a:gd name="T14" fmla="*/ 13 w 2409"/>
                <a:gd name="T15" fmla="*/ 1335 h 1507"/>
                <a:gd name="T16" fmla="*/ 48 w 2409"/>
                <a:gd name="T17" fmla="*/ 1404 h 1507"/>
                <a:gd name="T18" fmla="*/ 103 w 2409"/>
                <a:gd name="T19" fmla="*/ 1459 h 1507"/>
                <a:gd name="T20" fmla="*/ 172 w 2409"/>
                <a:gd name="T21" fmla="*/ 1494 h 1507"/>
                <a:gd name="T22" fmla="*/ 251 w 2409"/>
                <a:gd name="T23" fmla="*/ 1507 h 1507"/>
                <a:gd name="T24" fmla="*/ 2158 w 2409"/>
                <a:gd name="T25" fmla="*/ 1507 h 1507"/>
                <a:gd name="T26" fmla="*/ 2237 w 2409"/>
                <a:gd name="T27" fmla="*/ 1494 h 1507"/>
                <a:gd name="T28" fmla="*/ 2306 w 2409"/>
                <a:gd name="T29" fmla="*/ 1459 h 1507"/>
                <a:gd name="T30" fmla="*/ 2361 w 2409"/>
                <a:gd name="T31" fmla="*/ 1404 h 1507"/>
                <a:gd name="T32" fmla="*/ 2396 w 2409"/>
                <a:gd name="T33" fmla="*/ 1335 h 1507"/>
                <a:gd name="T34" fmla="*/ 2409 w 2409"/>
                <a:gd name="T35" fmla="*/ 1256 h 1507"/>
                <a:gd name="T36" fmla="*/ 2409 w 2409"/>
                <a:gd name="T37" fmla="*/ 251 h 1507"/>
                <a:gd name="T38" fmla="*/ 2396 w 2409"/>
                <a:gd name="T39" fmla="*/ 172 h 1507"/>
                <a:gd name="T40" fmla="*/ 2361 w 2409"/>
                <a:gd name="T41" fmla="*/ 103 h 1507"/>
                <a:gd name="T42" fmla="*/ 2306 w 2409"/>
                <a:gd name="T43" fmla="*/ 48 h 1507"/>
                <a:gd name="T44" fmla="*/ 2237 w 2409"/>
                <a:gd name="T45" fmla="*/ 13 h 1507"/>
                <a:gd name="T46" fmla="*/ 2158 w 2409"/>
                <a:gd name="T47" fmla="*/ 0 h 1507"/>
                <a:gd name="T48" fmla="*/ 251 w 2409"/>
                <a:gd name="T49" fmla="*/ 0 h 15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09"/>
                <a:gd name="T76" fmla="*/ 0 h 1507"/>
                <a:gd name="T77" fmla="*/ 2409 w 2409"/>
                <a:gd name="T78" fmla="*/ 1507 h 15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09" h="1507">
                  <a:moveTo>
                    <a:pt x="251" y="0"/>
                  </a:moveTo>
                  <a:lnTo>
                    <a:pt x="172" y="13"/>
                  </a:lnTo>
                  <a:lnTo>
                    <a:pt x="103" y="48"/>
                  </a:lnTo>
                  <a:lnTo>
                    <a:pt x="48" y="103"/>
                  </a:lnTo>
                  <a:lnTo>
                    <a:pt x="13" y="172"/>
                  </a:lnTo>
                  <a:lnTo>
                    <a:pt x="0" y="251"/>
                  </a:lnTo>
                  <a:lnTo>
                    <a:pt x="0" y="1256"/>
                  </a:lnTo>
                  <a:lnTo>
                    <a:pt x="13" y="1335"/>
                  </a:lnTo>
                  <a:lnTo>
                    <a:pt x="48" y="1404"/>
                  </a:lnTo>
                  <a:lnTo>
                    <a:pt x="103" y="1459"/>
                  </a:lnTo>
                  <a:lnTo>
                    <a:pt x="172" y="1494"/>
                  </a:lnTo>
                  <a:lnTo>
                    <a:pt x="251" y="1507"/>
                  </a:lnTo>
                  <a:lnTo>
                    <a:pt x="2158" y="1507"/>
                  </a:lnTo>
                  <a:lnTo>
                    <a:pt x="2237" y="1494"/>
                  </a:lnTo>
                  <a:lnTo>
                    <a:pt x="2306" y="1459"/>
                  </a:lnTo>
                  <a:lnTo>
                    <a:pt x="2361" y="1404"/>
                  </a:lnTo>
                  <a:lnTo>
                    <a:pt x="2396" y="1335"/>
                  </a:lnTo>
                  <a:lnTo>
                    <a:pt x="2409" y="1256"/>
                  </a:lnTo>
                  <a:lnTo>
                    <a:pt x="2409" y="251"/>
                  </a:lnTo>
                  <a:lnTo>
                    <a:pt x="2396" y="172"/>
                  </a:lnTo>
                  <a:lnTo>
                    <a:pt x="2361" y="103"/>
                  </a:lnTo>
                  <a:lnTo>
                    <a:pt x="2306" y="48"/>
                  </a:lnTo>
                  <a:lnTo>
                    <a:pt x="2237" y="13"/>
                  </a:lnTo>
                  <a:lnTo>
                    <a:pt x="2158" y="0"/>
                  </a:lnTo>
                  <a:lnTo>
                    <a:pt x="251" y="0"/>
                  </a:lnTo>
                  <a:close/>
                </a:path>
              </a:pathLst>
            </a:custGeom>
            <a:noFill/>
            <a:ln w="9525">
              <a:solidFill>
                <a:srgbClr val="000000"/>
              </a:solidFill>
              <a:round/>
              <a:headEnd/>
              <a:tailEnd/>
            </a:ln>
          </p:spPr>
          <p:txBody>
            <a:bodyPr/>
            <a:lstStyle/>
            <a:p>
              <a:endParaRPr lang="tr-TR"/>
            </a:p>
          </p:txBody>
        </p:sp>
        <p:sp>
          <p:nvSpPr>
            <p:cNvPr id="47127" name="Text Box 60"/>
            <p:cNvSpPr txBox="1">
              <a:spLocks noChangeArrowheads="1"/>
            </p:cNvSpPr>
            <p:nvPr/>
          </p:nvSpPr>
          <p:spPr bwMode="auto">
            <a:xfrm>
              <a:off x="283" y="291"/>
              <a:ext cx="2424" cy="1522"/>
            </a:xfrm>
            <a:prstGeom prst="rect">
              <a:avLst/>
            </a:prstGeom>
            <a:noFill/>
            <a:ln w="9525">
              <a:noFill/>
              <a:miter lim="800000"/>
              <a:headEnd/>
              <a:tailEnd/>
            </a:ln>
          </p:spPr>
          <p:txBody>
            <a:bodyPr lIns="0" tIns="0" rIns="0" bIns="0"/>
            <a:lstStyle/>
            <a:p>
              <a:pPr lvl="1">
                <a:spcBef>
                  <a:spcPts val="738"/>
                </a:spcBef>
                <a:spcAft>
                  <a:spcPts val="1000"/>
                </a:spcAft>
              </a:pPr>
              <a:endParaRPr lang="tr-TR" sz="1200">
                <a:latin typeface="Calibri" pitchFamily="34" charset="0"/>
              </a:endParaRPr>
            </a:p>
            <a:p>
              <a:pPr lvl="1">
                <a:spcBef>
                  <a:spcPts val="13"/>
                </a:spcBef>
                <a:spcAft>
                  <a:spcPts val="1000"/>
                </a:spcAft>
              </a:pPr>
              <a:r>
                <a:rPr lang="tr-TR" sz="1200">
                  <a:latin typeface="Calibri" pitchFamily="34" charset="0"/>
                </a:rPr>
                <a:t>Sağlık İmkanları                 Eğitin imkanları                         İş</a:t>
              </a:r>
              <a:endParaRPr lang="tr-TR"/>
            </a:p>
          </p:txBody>
        </p:sp>
      </p:grpSp>
      <p:grpSp>
        <p:nvGrpSpPr>
          <p:cNvPr id="47113" name="Group 61"/>
          <p:cNvGrpSpPr>
            <a:grpSpLocks/>
          </p:cNvGrpSpPr>
          <p:nvPr/>
        </p:nvGrpSpPr>
        <p:grpSpPr bwMode="auto">
          <a:xfrm>
            <a:off x="2195513" y="3141663"/>
            <a:ext cx="2376487" cy="1295400"/>
            <a:chOff x="2857" y="291"/>
            <a:chExt cx="2502" cy="1522"/>
          </a:xfrm>
        </p:grpSpPr>
        <p:sp>
          <p:nvSpPr>
            <p:cNvPr id="47122" name="Freeform 62"/>
            <p:cNvSpPr>
              <a:spLocks/>
            </p:cNvSpPr>
            <p:nvPr/>
          </p:nvSpPr>
          <p:spPr bwMode="auto">
            <a:xfrm>
              <a:off x="2857" y="291"/>
              <a:ext cx="2495" cy="1515"/>
            </a:xfrm>
            <a:custGeom>
              <a:avLst/>
              <a:gdLst>
                <a:gd name="T0" fmla="*/ 2158 w 2409"/>
                <a:gd name="T1" fmla="*/ 0 h 1507"/>
                <a:gd name="T2" fmla="*/ 251 w 2409"/>
                <a:gd name="T3" fmla="*/ 0 h 1507"/>
                <a:gd name="T4" fmla="*/ 172 w 2409"/>
                <a:gd name="T5" fmla="*/ 13 h 1507"/>
                <a:gd name="T6" fmla="*/ 103 w 2409"/>
                <a:gd name="T7" fmla="*/ 48 h 1507"/>
                <a:gd name="T8" fmla="*/ 48 w 2409"/>
                <a:gd name="T9" fmla="*/ 103 h 1507"/>
                <a:gd name="T10" fmla="*/ 13 w 2409"/>
                <a:gd name="T11" fmla="*/ 172 h 1507"/>
                <a:gd name="T12" fmla="*/ 0 w 2409"/>
                <a:gd name="T13" fmla="*/ 251 h 1507"/>
                <a:gd name="T14" fmla="*/ 0 w 2409"/>
                <a:gd name="T15" fmla="*/ 1256 h 1507"/>
                <a:gd name="T16" fmla="*/ 13 w 2409"/>
                <a:gd name="T17" fmla="*/ 1335 h 1507"/>
                <a:gd name="T18" fmla="*/ 48 w 2409"/>
                <a:gd name="T19" fmla="*/ 1404 h 1507"/>
                <a:gd name="T20" fmla="*/ 103 w 2409"/>
                <a:gd name="T21" fmla="*/ 1459 h 1507"/>
                <a:gd name="T22" fmla="*/ 172 w 2409"/>
                <a:gd name="T23" fmla="*/ 1494 h 1507"/>
                <a:gd name="T24" fmla="*/ 251 w 2409"/>
                <a:gd name="T25" fmla="*/ 1507 h 1507"/>
                <a:gd name="T26" fmla="*/ 2158 w 2409"/>
                <a:gd name="T27" fmla="*/ 1507 h 1507"/>
                <a:gd name="T28" fmla="*/ 2237 w 2409"/>
                <a:gd name="T29" fmla="*/ 1494 h 1507"/>
                <a:gd name="T30" fmla="*/ 2306 w 2409"/>
                <a:gd name="T31" fmla="*/ 1459 h 1507"/>
                <a:gd name="T32" fmla="*/ 2361 w 2409"/>
                <a:gd name="T33" fmla="*/ 1404 h 1507"/>
                <a:gd name="T34" fmla="*/ 2396 w 2409"/>
                <a:gd name="T35" fmla="*/ 1335 h 1507"/>
                <a:gd name="T36" fmla="*/ 2409 w 2409"/>
                <a:gd name="T37" fmla="*/ 1256 h 1507"/>
                <a:gd name="T38" fmla="*/ 2409 w 2409"/>
                <a:gd name="T39" fmla="*/ 251 h 1507"/>
                <a:gd name="T40" fmla="*/ 2396 w 2409"/>
                <a:gd name="T41" fmla="*/ 172 h 1507"/>
                <a:gd name="T42" fmla="*/ 2361 w 2409"/>
                <a:gd name="T43" fmla="*/ 103 h 1507"/>
                <a:gd name="T44" fmla="*/ 2306 w 2409"/>
                <a:gd name="T45" fmla="*/ 48 h 1507"/>
                <a:gd name="T46" fmla="*/ 2237 w 2409"/>
                <a:gd name="T47" fmla="*/ 13 h 1507"/>
                <a:gd name="T48" fmla="*/ 2158 w 2409"/>
                <a:gd name="T49" fmla="*/ 0 h 15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09"/>
                <a:gd name="T76" fmla="*/ 0 h 1507"/>
                <a:gd name="T77" fmla="*/ 2409 w 2409"/>
                <a:gd name="T78" fmla="*/ 1507 h 15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09" h="1507">
                  <a:moveTo>
                    <a:pt x="2158" y="0"/>
                  </a:moveTo>
                  <a:lnTo>
                    <a:pt x="251" y="0"/>
                  </a:lnTo>
                  <a:lnTo>
                    <a:pt x="172" y="13"/>
                  </a:lnTo>
                  <a:lnTo>
                    <a:pt x="103" y="48"/>
                  </a:lnTo>
                  <a:lnTo>
                    <a:pt x="48" y="103"/>
                  </a:lnTo>
                  <a:lnTo>
                    <a:pt x="13" y="172"/>
                  </a:lnTo>
                  <a:lnTo>
                    <a:pt x="0" y="251"/>
                  </a:lnTo>
                  <a:lnTo>
                    <a:pt x="0" y="1256"/>
                  </a:lnTo>
                  <a:lnTo>
                    <a:pt x="13" y="1335"/>
                  </a:lnTo>
                  <a:lnTo>
                    <a:pt x="48" y="1404"/>
                  </a:lnTo>
                  <a:lnTo>
                    <a:pt x="103" y="1459"/>
                  </a:lnTo>
                  <a:lnTo>
                    <a:pt x="172" y="1494"/>
                  </a:lnTo>
                  <a:lnTo>
                    <a:pt x="251" y="1507"/>
                  </a:lnTo>
                  <a:lnTo>
                    <a:pt x="2158" y="1507"/>
                  </a:lnTo>
                  <a:lnTo>
                    <a:pt x="2237" y="1494"/>
                  </a:lnTo>
                  <a:lnTo>
                    <a:pt x="2306" y="1459"/>
                  </a:lnTo>
                  <a:lnTo>
                    <a:pt x="2361" y="1404"/>
                  </a:lnTo>
                  <a:lnTo>
                    <a:pt x="2396" y="1335"/>
                  </a:lnTo>
                  <a:lnTo>
                    <a:pt x="2409" y="1256"/>
                  </a:lnTo>
                  <a:lnTo>
                    <a:pt x="2409" y="251"/>
                  </a:lnTo>
                  <a:lnTo>
                    <a:pt x="2396" y="172"/>
                  </a:lnTo>
                  <a:lnTo>
                    <a:pt x="2361" y="103"/>
                  </a:lnTo>
                  <a:lnTo>
                    <a:pt x="2306" y="48"/>
                  </a:lnTo>
                  <a:lnTo>
                    <a:pt x="2237" y="13"/>
                  </a:lnTo>
                  <a:lnTo>
                    <a:pt x="2158" y="0"/>
                  </a:lnTo>
                  <a:close/>
                </a:path>
              </a:pathLst>
            </a:custGeom>
            <a:solidFill>
              <a:srgbClr val="CCEBFF"/>
            </a:solidFill>
            <a:ln w="9525">
              <a:noFill/>
              <a:round/>
              <a:headEnd/>
              <a:tailEnd/>
            </a:ln>
          </p:spPr>
          <p:txBody>
            <a:bodyPr/>
            <a:lstStyle/>
            <a:p>
              <a:endParaRPr lang="tr-TR"/>
            </a:p>
          </p:txBody>
        </p:sp>
        <p:sp>
          <p:nvSpPr>
            <p:cNvPr id="47123" name="Freeform 63"/>
            <p:cNvSpPr>
              <a:spLocks/>
            </p:cNvSpPr>
            <p:nvPr/>
          </p:nvSpPr>
          <p:spPr bwMode="auto">
            <a:xfrm>
              <a:off x="2943" y="299"/>
              <a:ext cx="2409" cy="1507"/>
            </a:xfrm>
            <a:custGeom>
              <a:avLst/>
              <a:gdLst>
                <a:gd name="T0" fmla="*/ 251 w 2409"/>
                <a:gd name="T1" fmla="*/ 0 h 1507"/>
                <a:gd name="T2" fmla="*/ 172 w 2409"/>
                <a:gd name="T3" fmla="*/ 13 h 1507"/>
                <a:gd name="T4" fmla="*/ 103 w 2409"/>
                <a:gd name="T5" fmla="*/ 48 h 1507"/>
                <a:gd name="T6" fmla="*/ 48 w 2409"/>
                <a:gd name="T7" fmla="*/ 103 h 1507"/>
                <a:gd name="T8" fmla="*/ 13 w 2409"/>
                <a:gd name="T9" fmla="*/ 172 h 1507"/>
                <a:gd name="T10" fmla="*/ 0 w 2409"/>
                <a:gd name="T11" fmla="*/ 251 h 1507"/>
                <a:gd name="T12" fmla="*/ 0 w 2409"/>
                <a:gd name="T13" fmla="*/ 1256 h 1507"/>
                <a:gd name="T14" fmla="*/ 13 w 2409"/>
                <a:gd name="T15" fmla="*/ 1335 h 1507"/>
                <a:gd name="T16" fmla="*/ 48 w 2409"/>
                <a:gd name="T17" fmla="*/ 1404 h 1507"/>
                <a:gd name="T18" fmla="*/ 103 w 2409"/>
                <a:gd name="T19" fmla="*/ 1459 h 1507"/>
                <a:gd name="T20" fmla="*/ 172 w 2409"/>
                <a:gd name="T21" fmla="*/ 1494 h 1507"/>
                <a:gd name="T22" fmla="*/ 251 w 2409"/>
                <a:gd name="T23" fmla="*/ 1507 h 1507"/>
                <a:gd name="T24" fmla="*/ 2158 w 2409"/>
                <a:gd name="T25" fmla="*/ 1507 h 1507"/>
                <a:gd name="T26" fmla="*/ 2237 w 2409"/>
                <a:gd name="T27" fmla="*/ 1494 h 1507"/>
                <a:gd name="T28" fmla="*/ 2306 w 2409"/>
                <a:gd name="T29" fmla="*/ 1459 h 1507"/>
                <a:gd name="T30" fmla="*/ 2361 w 2409"/>
                <a:gd name="T31" fmla="*/ 1404 h 1507"/>
                <a:gd name="T32" fmla="*/ 2396 w 2409"/>
                <a:gd name="T33" fmla="*/ 1335 h 1507"/>
                <a:gd name="T34" fmla="*/ 2409 w 2409"/>
                <a:gd name="T35" fmla="*/ 1256 h 1507"/>
                <a:gd name="T36" fmla="*/ 2409 w 2409"/>
                <a:gd name="T37" fmla="*/ 251 h 1507"/>
                <a:gd name="T38" fmla="*/ 2396 w 2409"/>
                <a:gd name="T39" fmla="*/ 172 h 1507"/>
                <a:gd name="T40" fmla="*/ 2361 w 2409"/>
                <a:gd name="T41" fmla="*/ 103 h 1507"/>
                <a:gd name="T42" fmla="*/ 2306 w 2409"/>
                <a:gd name="T43" fmla="*/ 48 h 1507"/>
                <a:gd name="T44" fmla="*/ 2237 w 2409"/>
                <a:gd name="T45" fmla="*/ 13 h 1507"/>
                <a:gd name="T46" fmla="*/ 2158 w 2409"/>
                <a:gd name="T47" fmla="*/ 0 h 1507"/>
                <a:gd name="T48" fmla="*/ 251 w 2409"/>
                <a:gd name="T49" fmla="*/ 0 h 15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09"/>
                <a:gd name="T76" fmla="*/ 0 h 1507"/>
                <a:gd name="T77" fmla="*/ 2409 w 2409"/>
                <a:gd name="T78" fmla="*/ 1507 h 15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09" h="1507">
                  <a:moveTo>
                    <a:pt x="251" y="0"/>
                  </a:moveTo>
                  <a:lnTo>
                    <a:pt x="172" y="13"/>
                  </a:lnTo>
                  <a:lnTo>
                    <a:pt x="103" y="48"/>
                  </a:lnTo>
                  <a:lnTo>
                    <a:pt x="48" y="103"/>
                  </a:lnTo>
                  <a:lnTo>
                    <a:pt x="13" y="172"/>
                  </a:lnTo>
                  <a:lnTo>
                    <a:pt x="0" y="251"/>
                  </a:lnTo>
                  <a:lnTo>
                    <a:pt x="0" y="1256"/>
                  </a:lnTo>
                  <a:lnTo>
                    <a:pt x="13" y="1335"/>
                  </a:lnTo>
                  <a:lnTo>
                    <a:pt x="48" y="1404"/>
                  </a:lnTo>
                  <a:lnTo>
                    <a:pt x="103" y="1459"/>
                  </a:lnTo>
                  <a:lnTo>
                    <a:pt x="172" y="1494"/>
                  </a:lnTo>
                  <a:lnTo>
                    <a:pt x="251" y="1507"/>
                  </a:lnTo>
                  <a:lnTo>
                    <a:pt x="2158" y="1507"/>
                  </a:lnTo>
                  <a:lnTo>
                    <a:pt x="2237" y="1494"/>
                  </a:lnTo>
                  <a:lnTo>
                    <a:pt x="2306" y="1459"/>
                  </a:lnTo>
                  <a:lnTo>
                    <a:pt x="2361" y="1404"/>
                  </a:lnTo>
                  <a:lnTo>
                    <a:pt x="2396" y="1335"/>
                  </a:lnTo>
                  <a:lnTo>
                    <a:pt x="2409" y="1256"/>
                  </a:lnTo>
                  <a:lnTo>
                    <a:pt x="2409" y="251"/>
                  </a:lnTo>
                  <a:lnTo>
                    <a:pt x="2396" y="172"/>
                  </a:lnTo>
                  <a:lnTo>
                    <a:pt x="2361" y="103"/>
                  </a:lnTo>
                  <a:lnTo>
                    <a:pt x="2306" y="48"/>
                  </a:lnTo>
                  <a:lnTo>
                    <a:pt x="2237" y="13"/>
                  </a:lnTo>
                  <a:lnTo>
                    <a:pt x="2158" y="0"/>
                  </a:lnTo>
                  <a:lnTo>
                    <a:pt x="251" y="0"/>
                  </a:lnTo>
                  <a:close/>
                </a:path>
              </a:pathLst>
            </a:custGeom>
            <a:noFill/>
            <a:ln w="9525">
              <a:solidFill>
                <a:srgbClr val="000000"/>
              </a:solidFill>
              <a:round/>
              <a:headEnd/>
              <a:tailEnd/>
            </a:ln>
          </p:spPr>
          <p:txBody>
            <a:bodyPr/>
            <a:lstStyle/>
            <a:p>
              <a:endParaRPr lang="tr-TR"/>
            </a:p>
          </p:txBody>
        </p:sp>
        <p:sp>
          <p:nvSpPr>
            <p:cNvPr id="47124" name="Text Box 68"/>
            <p:cNvSpPr txBox="1">
              <a:spLocks noChangeArrowheads="1"/>
            </p:cNvSpPr>
            <p:nvPr/>
          </p:nvSpPr>
          <p:spPr bwMode="auto">
            <a:xfrm>
              <a:off x="2935" y="291"/>
              <a:ext cx="2424" cy="1522"/>
            </a:xfrm>
            <a:prstGeom prst="rect">
              <a:avLst/>
            </a:prstGeom>
            <a:noFill/>
            <a:ln w="9525">
              <a:noFill/>
              <a:miter lim="800000"/>
              <a:headEnd/>
              <a:tailEnd/>
            </a:ln>
          </p:spPr>
          <p:txBody>
            <a:bodyPr lIns="0" tIns="0" rIns="0" bIns="0"/>
            <a:lstStyle/>
            <a:p>
              <a:pPr lvl="1">
                <a:spcAft>
                  <a:spcPts val="1000"/>
                </a:spcAft>
              </a:pPr>
              <a:endParaRPr lang="tr-TR" sz="1200">
                <a:latin typeface="Calibri" pitchFamily="34" charset="0"/>
              </a:endParaRPr>
            </a:p>
            <a:p>
              <a:pPr lvl="1">
                <a:spcAft>
                  <a:spcPts val="1000"/>
                </a:spcAft>
              </a:pPr>
              <a:r>
                <a:rPr lang="tr-TR" sz="1200">
                  <a:latin typeface="Calibri" pitchFamily="34" charset="0"/>
                </a:rPr>
                <a:t>Doğal Afet Mülteci              Savaş Terör</a:t>
              </a:r>
              <a:endParaRPr lang="tr-TR"/>
            </a:p>
          </p:txBody>
        </p:sp>
      </p:grpSp>
      <p:grpSp>
        <p:nvGrpSpPr>
          <p:cNvPr id="47114" name="Group 69"/>
          <p:cNvGrpSpPr>
            <a:grpSpLocks/>
          </p:cNvGrpSpPr>
          <p:nvPr/>
        </p:nvGrpSpPr>
        <p:grpSpPr bwMode="auto">
          <a:xfrm>
            <a:off x="4786313" y="3211513"/>
            <a:ext cx="1730375" cy="1152525"/>
            <a:chOff x="6124" y="207"/>
            <a:chExt cx="2457" cy="1546"/>
          </a:xfrm>
        </p:grpSpPr>
        <p:sp>
          <p:nvSpPr>
            <p:cNvPr id="47119" name="Freeform 70"/>
            <p:cNvSpPr>
              <a:spLocks/>
            </p:cNvSpPr>
            <p:nvPr/>
          </p:nvSpPr>
          <p:spPr bwMode="auto">
            <a:xfrm>
              <a:off x="6132" y="215"/>
              <a:ext cx="2442" cy="1531"/>
            </a:xfrm>
            <a:custGeom>
              <a:avLst/>
              <a:gdLst>
                <a:gd name="T0" fmla="*/ 2187 w 2442"/>
                <a:gd name="T1" fmla="*/ 0 h 1531"/>
                <a:gd name="T2" fmla="*/ 255 w 2442"/>
                <a:gd name="T3" fmla="*/ 0 h 1531"/>
                <a:gd name="T4" fmla="*/ 187 w 2442"/>
                <a:gd name="T5" fmla="*/ 9 h 1531"/>
                <a:gd name="T6" fmla="*/ 126 w 2442"/>
                <a:gd name="T7" fmla="*/ 35 h 1531"/>
                <a:gd name="T8" fmla="*/ 75 w 2442"/>
                <a:gd name="T9" fmla="*/ 75 h 1531"/>
                <a:gd name="T10" fmla="*/ 35 w 2442"/>
                <a:gd name="T11" fmla="*/ 126 h 1531"/>
                <a:gd name="T12" fmla="*/ 9 w 2442"/>
                <a:gd name="T13" fmla="*/ 187 h 1531"/>
                <a:gd name="T14" fmla="*/ 0 w 2442"/>
                <a:gd name="T15" fmla="*/ 255 h 1531"/>
                <a:gd name="T16" fmla="*/ 0 w 2442"/>
                <a:gd name="T17" fmla="*/ 1276 h 1531"/>
                <a:gd name="T18" fmla="*/ 9 w 2442"/>
                <a:gd name="T19" fmla="*/ 1344 h 1531"/>
                <a:gd name="T20" fmla="*/ 35 w 2442"/>
                <a:gd name="T21" fmla="*/ 1405 h 1531"/>
                <a:gd name="T22" fmla="*/ 75 w 2442"/>
                <a:gd name="T23" fmla="*/ 1456 h 1531"/>
                <a:gd name="T24" fmla="*/ 126 w 2442"/>
                <a:gd name="T25" fmla="*/ 1496 h 1531"/>
                <a:gd name="T26" fmla="*/ 187 w 2442"/>
                <a:gd name="T27" fmla="*/ 1522 h 1531"/>
                <a:gd name="T28" fmla="*/ 255 w 2442"/>
                <a:gd name="T29" fmla="*/ 1531 h 1531"/>
                <a:gd name="T30" fmla="*/ 2187 w 2442"/>
                <a:gd name="T31" fmla="*/ 1531 h 1531"/>
                <a:gd name="T32" fmla="*/ 2255 w 2442"/>
                <a:gd name="T33" fmla="*/ 1522 h 1531"/>
                <a:gd name="T34" fmla="*/ 2316 w 2442"/>
                <a:gd name="T35" fmla="*/ 1496 h 1531"/>
                <a:gd name="T36" fmla="*/ 2367 w 2442"/>
                <a:gd name="T37" fmla="*/ 1456 h 1531"/>
                <a:gd name="T38" fmla="*/ 2407 w 2442"/>
                <a:gd name="T39" fmla="*/ 1405 h 1531"/>
                <a:gd name="T40" fmla="*/ 2433 w 2442"/>
                <a:gd name="T41" fmla="*/ 1344 h 1531"/>
                <a:gd name="T42" fmla="*/ 2442 w 2442"/>
                <a:gd name="T43" fmla="*/ 1276 h 1531"/>
                <a:gd name="T44" fmla="*/ 2442 w 2442"/>
                <a:gd name="T45" fmla="*/ 255 h 1531"/>
                <a:gd name="T46" fmla="*/ 2433 w 2442"/>
                <a:gd name="T47" fmla="*/ 187 h 1531"/>
                <a:gd name="T48" fmla="*/ 2407 w 2442"/>
                <a:gd name="T49" fmla="*/ 126 h 1531"/>
                <a:gd name="T50" fmla="*/ 2367 w 2442"/>
                <a:gd name="T51" fmla="*/ 75 h 1531"/>
                <a:gd name="T52" fmla="*/ 2316 w 2442"/>
                <a:gd name="T53" fmla="*/ 35 h 1531"/>
                <a:gd name="T54" fmla="*/ 2255 w 2442"/>
                <a:gd name="T55" fmla="*/ 9 h 1531"/>
                <a:gd name="T56" fmla="*/ 2187 w 2442"/>
                <a:gd name="T57" fmla="*/ 0 h 15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42"/>
                <a:gd name="T88" fmla="*/ 0 h 1531"/>
                <a:gd name="T89" fmla="*/ 2442 w 2442"/>
                <a:gd name="T90" fmla="*/ 1531 h 15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42" h="1531">
                  <a:moveTo>
                    <a:pt x="2187" y="0"/>
                  </a:moveTo>
                  <a:lnTo>
                    <a:pt x="255" y="0"/>
                  </a:lnTo>
                  <a:lnTo>
                    <a:pt x="187" y="9"/>
                  </a:lnTo>
                  <a:lnTo>
                    <a:pt x="126" y="35"/>
                  </a:lnTo>
                  <a:lnTo>
                    <a:pt x="75" y="75"/>
                  </a:lnTo>
                  <a:lnTo>
                    <a:pt x="35" y="126"/>
                  </a:lnTo>
                  <a:lnTo>
                    <a:pt x="9" y="187"/>
                  </a:lnTo>
                  <a:lnTo>
                    <a:pt x="0" y="255"/>
                  </a:lnTo>
                  <a:lnTo>
                    <a:pt x="0" y="1276"/>
                  </a:lnTo>
                  <a:lnTo>
                    <a:pt x="9" y="1344"/>
                  </a:lnTo>
                  <a:lnTo>
                    <a:pt x="35" y="1405"/>
                  </a:lnTo>
                  <a:lnTo>
                    <a:pt x="75" y="1456"/>
                  </a:lnTo>
                  <a:lnTo>
                    <a:pt x="126" y="1496"/>
                  </a:lnTo>
                  <a:lnTo>
                    <a:pt x="187" y="1522"/>
                  </a:lnTo>
                  <a:lnTo>
                    <a:pt x="255" y="1531"/>
                  </a:lnTo>
                  <a:lnTo>
                    <a:pt x="2187" y="1531"/>
                  </a:lnTo>
                  <a:lnTo>
                    <a:pt x="2255" y="1522"/>
                  </a:lnTo>
                  <a:lnTo>
                    <a:pt x="2316" y="1496"/>
                  </a:lnTo>
                  <a:lnTo>
                    <a:pt x="2367" y="1456"/>
                  </a:lnTo>
                  <a:lnTo>
                    <a:pt x="2407" y="1405"/>
                  </a:lnTo>
                  <a:lnTo>
                    <a:pt x="2433" y="1344"/>
                  </a:lnTo>
                  <a:lnTo>
                    <a:pt x="2442" y="1276"/>
                  </a:lnTo>
                  <a:lnTo>
                    <a:pt x="2442" y="255"/>
                  </a:lnTo>
                  <a:lnTo>
                    <a:pt x="2433" y="187"/>
                  </a:lnTo>
                  <a:lnTo>
                    <a:pt x="2407" y="126"/>
                  </a:lnTo>
                  <a:lnTo>
                    <a:pt x="2367" y="75"/>
                  </a:lnTo>
                  <a:lnTo>
                    <a:pt x="2316" y="35"/>
                  </a:lnTo>
                  <a:lnTo>
                    <a:pt x="2255" y="9"/>
                  </a:lnTo>
                  <a:lnTo>
                    <a:pt x="2187" y="0"/>
                  </a:lnTo>
                  <a:close/>
                </a:path>
              </a:pathLst>
            </a:custGeom>
            <a:solidFill>
              <a:srgbClr val="FFFF99"/>
            </a:solidFill>
            <a:ln w="9525">
              <a:noFill/>
              <a:round/>
              <a:headEnd/>
              <a:tailEnd/>
            </a:ln>
          </p:spPr>
          <p:txBody>
            <a:bodyPr/>
            <a:lstStyle/>
            <a:p>
              <a:endParaRPr lang="tr-TR"/>
            </a:p>
          </p:txBody>
        </p:sp>
        <p:sp>
          <p:nvSpPr>
            <p:cNvPr id="47120" name="Freeform 71"/>
            <p:cNvSpPr>
              <a:spLocks/>
            </p:cNvSpPr>
            <p:nvPr/>
          </p:nvSpPr>
          <p:spPr bwMode="auto">
            <a:xfrm>
              <a:off x="6132" y="215"/>
              <a:ext cx="2442" cy="1531"/>
            </a:xfrm>
            <a:custGeom>
              <a:avLst/>
              <a:gdLst>
                <a:gd name="T0" fmla="*/ 255 w 2442"/>
                <a:gd name="T1" fmla="*/ 0 h 1531"/>
                <a:gd name="T2" fmla="*/ 187 w 2442"/>
                <a:gd name="T3" fmla="*/ 9 h 1531"/>
                <a:gd name="T4" fmla="*/ 126 w 2442"/>
                <a:gd name="T5" fmla="*/ 35 h 1531"/>
                <a:gd name="T6" fmla="*/ 75 w 2442"/>
                <a:gd name="T7" fmla="*/ 75 h 1531"/>
                <a:gd name="T8" fmla="*/ 35 w 2442"/>
                <a:gd name="T9" fmla="*/ 126 h 1531"/>
                <a:gd name="T10" fmla="*/ 9 w 2442"/>
                <a:gd name="T11" fmla="*/ 187 h 1531"/>
                <a:gd name="T12" fmla="*/ 0 w 2442"/>
                <a:gd name="T13" fmla="*/ 255 h 1531"/>
                <a:gd name="T14" fmla="*/ 0 w 2442"/>
                <a:gd name="T15" fmla="*/ 1276 h 1531"/>
                <a:gd name="T16" fmla="*/ 9 w 2442"/>
                <a:gd name="T17" fmla="*/ 1344 h 1531"/>
                <a:gd name="T18" fmla="*/ 35 w 2442"/>
                <a:gd name="T19" fmla="*/ 1405 h 1531"/>
                <a:gd name="T20" fmla="*/ 75 w 2442"/>
                <a:gd name="T21" fmla="*/ 1456 h 1531"/>
                <a:gd name="T22" fmla="*/ 126 w 2442"/>
                <a:gd name="T23" fmla="*/ 1496 h 1531"/>
                <a:gd name="T24" fmla="*/ 187 w 2442"/>
                <a:gd name="T25" fmla="*/ 1522 h 1531"/>
                <a:gd name="T26" fmla="*/ 255 w 2442"/>
                <a:gd name="T27" fmla="*/ 1531 h 1531"/>
                <a:gd name="T28" fmla="*/ 2187 w 2442"/>
                <a:gd name="T29" fmla="*/ 1531 h 1531"/>
                <a:gd name="T30" fmla="*/ 2255 w 2442"/>
                <a:gd name="T31" fmla="*/ 1522 h 1531"/>
                <a:gd name="T32" fmla="*/ 2316 w 2442"/>
                <a:gd name="T33" fmla="*/ 1496 h 1531"/>
                <a:gd name="T34" fmla="*/ 2367 w 2442"/>
                <a:gd name="T35" fmla="*/ 1456 h 1531"/>
                <a:gd name="T36" fmla="*/ 2407 w 2442"/>
                <a:gd name="T37" fmla="*/ 1405 h 1531"/>
                <a:gd name="T38" fmla="*/ 2433 w 2442"/>
                <a:gd name="T39" fmla="*/ 1344 h 1531"/>
                <a:gd name="T40" fmla="*/ 2442 w 2442"/>
                <a:gd name="T41" fmla="*/ 1276 h 1531"/>
                <a:gd name="T42" fmla="*/ 2442 w 2442"/>
                <a:gd name="T43" fmla="*/ 255 h 1531"/>
                <a:gd name="T44" fmla="*/ 2433 w 2442"/>
                <a:gd name="T45" fmla="*/ 187 h 1531"/>
                <a:gd name="T46" fmla="*/ 2407 w 2442"/>
                <a:gd name="T47" fmla="*/ 126 h 1531"/>
                <a:gd name="T48" fmla="*/ 2367 w 2442"/>
                <a:gd name="T49" fmla="*/ 75 h 1531"/>
                <a:gd name="T50" fmla="*/ 2316 w 2442"/>
                <a:gd name="T51" fmla="*/ 35 h 1531"/>
                <a:gd name="T52" fmla="*/ 2255 w 2442"/>
                <a:gd name="T53" fmla="*/ 9 h 1531"/>
                <a:gd name="T54" fmla="*/ 2187 w 2442"/>
                <a:gd name="T55" fmla="*/ 0 h 1531"/>
                <a:gd name="T56" fmla="*/ 255 w 2442"/>
                <a:gd name="T57" fmla="*/ 0 h 15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42"/>
                <a:gd name="T88" fmla="*/ 0 h 1531"/>
                <a:gd name="T89" fmla="*/ 2442 w 2442"/>
                <a:gd name="T90" fmla="*/ 1531 h 15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42" h="1531">
                  <a:moveTo>
                    <a:pt x="255" y="0"/>
                  </a:moveTo>
                  <a:lnTo>
                    <a:pt x="187" y="9"/>
                  </a:lnTo>
                  <a:lnTo>
                    <a:pt x="126" y="35"/>
                  </a:lnTo>
                  <a:lnTo>
                    <a:pt x="75" y="75"/>
                  </a:lnTo>
                  <a:lnTo>
                    <a:pt x="35" y="126"/>
                  </a:lnTo>
                  <a:lnTo>
                    <a:pt x="9" y="187"/>
                  </a:lnTo>
                  <a:lnTo>
                    <a:pt x="0" y="255"/>
                  </a:lnTo>
                  <a:lnTo>
                    <a:pt x="0" y="1276"/>
                  </a:lnTo>
                  <a:lnTo>
                    <a:pt x="9" y="1344"/>
                  </a:lnTo>
                  <a:lnTo>
                    <a:pt x="35" y="1405"/>
                  </a:lnTo>
                  <a:lnTo>
                    <a:pt x="75" y="1456"/>
                  </a:lnTo>
                  <a:lnTo>
                    <a:pt x="126" y="1496"/>
                  </a:lnTo>
                  <a:lnTo>
                    <a:pt x="187" y="1522"/>
                  </a:lnTo>
                  <a:lnTo>
                    <a:pt x="255" y="1531"/>
                  </a:lnTo>
                  <a:lnTo>
                    <a:pt x="2187" y="1531"/>
                  </a:lnTo>
                  <a:lnTo>
                    <a:pt x="2255" y="1522"/>
                  </a:lnTo>
                  <a:lnTo>
                    <a:pt x="2316" y="1496"/>
                  </a:lnTo>
                  <a:lnTo>
                    <a:pt x="2367" y="1456"/>
                  </a:lnTo>
                  <a:lnTo>
                    <a:pt x="2407" y="1405"/>
                  </a:lnTo>
                  <a:lnTo>
                    <a:pt x="2433" y="1344"/>
                  </a:lnTo>
                  <a:lnTo>
                    <a:pt x="2442" y="1276"/>
                  </a:lnTo>
                  <a:lnTo>
                    <a:pt x="2442" y="255"/>
                  </a:lnTo>
                  <a:lnTo>
                    <a:pt x="2433" y="187"/>
                  </a:lnTo>
                  <a:lnTo>
                    <a:pt x="2407" y="126"/>
                  </a:lnTo>
                  <a:lnTo>
                    <a:pt x="2367" y="75"/>
                  </a:lnTo>
                  <a:lnTo>
                    <a:pt x="2316" y="35"/>
                  </a:lnTo>
                  <a:lnTo>
                    <a:pt x="2255" y="9"/>
                  </a:lnTo>
                  <a:lnTo>
                    <a:pt x="2187" y="0"/>
                  </a:lnTo>
                  <a:lnTo>
                    <a:pt x="255" y="0"/>
                  </a:lnTo>
                  <a:close/>
                </a:path>
              </a:pathLst>
            </a:custGeom>
            <a:noFill/>
            <a:ln w="9525">
              <a:solidFill>
                <a:srgbClr val="000000"/>
              </a:solidFill>
              <a:round/>
              <a:headEnd/>
              <a:tailEnd/>
            </a:ln>
          </p:spPr>
          <p:txBody>
            <a:bodyPr/>
            <a:lstStyle/>
            <a:p>
              <a:endParaRPr lang="tr-TR"/>
            </a:p>
          </p:txBody>
        </p:sp>
        <p:sp>
          <p:nvSpPr>
            <p:cNvPr id="47121" name="Text Box 75"/>
            <p:cNvSpPr txBox="1">
              <a:spLocks noChangeArrowheads="1"/>
            </p:cNvSpPr>
            <p:nvPr/>
          </p:nvSpPr>
          <p:spPr bwMode="auto">
            <a:xfrm>
              <a:off x="6124" y="207"/>
              <a:ext cx="2457" cy="1546"/>
            </a:xfrm>
            <a:prstGeom prst="rect">
              <a:avLst/>
            </a:prstGeom>
            <a:noFill/>
            <a:ln w="9525">
              <a:noFill/>
              <a:miter lim="800000"/>
              <a:headEnd/>
              <a:tailEnd/>
            </a:ln>
          </p:spPr>
          <p:txBody>
            <a:bodyPr lIns="0" tIns="0" rIns="0" bIns="0"/>
            <a:lstStyle/>
            <a:p>
              <a:pPr lvl="1">
                <a:lnSpc>
                  <a:spcPct val="108000"/>
                </a:lnSpc>
                <a:spcAft>
                  <a:spcPts val="1000"/>
                </a:spcAft>
              </a:pPr>
              <a:endParaRPr lang="tr-TR" sz="1200">
                <a:latin typeface="Calibri" pitchFamily="34" charset="0"/>
              </a:endParaRPr>
            </a:p>
            <a:p>
              <a:pPr lvl="1">
                <a:lnSpc>
                  <a:spcPct val="108000"/>
                </a:lnSpc>
                <a:spcAft>
                  <a:spcPts val="1000"/>
                </a:spcAft>
              </a:pPr>
              <a:r>
                <a:rPr lang="tr-TR" sz="1200">
                  <a:latin typeface="Calibri" pitchFamily="34" charset="0"/>
                </a:rPr>
                <a:t>Sağlık İmkanları                              Eğitim                                                   İş</a:t>
              </a:r>
              <a:endParaRPr lang="tr-TR"/>
            </a:p>
          </p:txBody>
        </p:sp>
      </p:grpSp>
      <p:grpSp>
        <p:nvGrpSpPr>
          <p:cNvPr id="47115" name="Group 76"/>
          <p:cNvGrpSpPr>
            <a:grpSpLocks/>
          </p:cNvGrpSpPr>
          <p:nvPr/>
        </p:nvGrpSpPr>
        <p:grpSpPr bwMode="auto">
          <a:xfrm>
            <a:off x="6732588" y="3213100"/>
            <a:ext cx="1944687" cy="1150938"/>
            <a:chOff x="8896" y="207"/>
            <a:chExt cx="3036" cy="1546"/>
          </a:xfrm>
        </p:grpSpPr>
        <p:sp>
          <p:nvSpPr>
            <p:cNvPr id="47116" name="Freeform 77"/>
            <p:cNvSpPr>
              <a:spLocks/>
            </p:cNvSpPr>
            <p:nvPr/>
          </p:nvSpPr>
          <p:spPr bwMode="auto">
            <a:xfrm>
              <a:off x="8904" y="215"/>
              <a:ext cx="2514" cy="1531"/>
            </a:xfrm>
            <a:custGeom>
              <a:avLst/>
              <a:gdLst>
                <a:gd name="T0" fmla="*/ 2259 w 2514"/>
                <a:gd name="T1" fmla="*/ 0 h 1531"/>
                <a:gd name="T2" fmla="*/ 255 w 2514"/>
                <a:gd name="T3" fmla="*/ 0 h 1531"/>
                <a:gd name="T4" fmla="*/ 187 w 2514"/>
                <a:gd name="T5" fmla="*/ 9 h 1531"/>
                <a:gd name="T6" fmla="*/ 126 w 2514"/>
                <a:gd name="T7" fmla="*/ 35 h 1531"/>
                <a:gd name="T8" fmla="*/ 75 w 2514"/>
                <a:gd name="T9" fmla="*/ 75 h 1531"/>
                <a:gd name="T10" fmla="*/ 35 w 2514"/>
                <a:gd name="T11" fmla="*/ 126 h 1531"/>
                <a:gd name="T12" fmla="*/ 9 w 2514"/>
                <a:gd name="T13" fmla="*/ 187 h 1531"/>
                <a:gd name="T14" fmla="*/ 0 w 2514"/>
                <a:gd name="T15" fmla="*/ 255 h 1531"/>
                <a:gd name="T16" fmla="*/ 0 w 2514"/>
                <a:gd name="T17" fmla="*/ 1276 h 1531"/>
                <a:gd name="T18" fmla="*/ 9 w 2514"/>
                <a:gd name="T19" fmla="*/ 1344 h 1531"/>
                <a:gd name="T20" fmla="*/ 35 w 2514"/>
                <a:gd name="T21" fmla="*/ 1405 h 1531"/>
                <a:gd name="T22" fmla="*/ 75 w 2514"/>
                <a:gd name="T23" fmla="*/ 1456 h 1531"/>
                <a:gd name="T24" fmla="*/ 126 w 2514"/>
                <a:gd name="T25" fmla="*/ 1496 h 1531"/>
                <a:gd name="T26" fmla="*/ 187 w 2514"/>
                <a:gd name="T27" fmla="*/ 1522 h 1531"/>
                <a:gd name="T28" fmla="*/ 255 w 2514"/>
                <a:gd name="T29" fmla="*/ 1531 h 1531"/>
                <a:gd name="T30" fmla="*/ 2259 w 2514"/>
                <a:gd name="T31" fmla="*/ 1531 h 1531"/>
                <a:gd name="T32" fmla="*/ 2327 w 2514"/>
                <a:gd name="T33" fmla="*/ 1522 h 1531"/>
                <a:gd name="T34" fmla="*/ 2388 w 2514"/>
                <a:gd name="T35" fmla="*/ 1496 h 1531"/>
                <a:gd name="T36" fmla="*/ 2439 w 2514"/>
                <a:gd name="T37" fmla="*/ 1456 h 1531"/>
                <a:gd name="T38" fmla="*/ 2479 w 2514"/>
                <a:gd name="T39" fmla="*/ 1405 h 1531"/>
                <a:gd name="T40" fmla="*/ 2505 w 2514"/>
                <a:gd name="T41" fmla="*/ 1344 h 1531"/>
                <a:gd name="T42" fmla="*/ 2514 w 2514"/>
                <a:gd name="T43" fmla="*/ 1276 h 1531"/>
                <a:gd name="T44" fmla="*/ 2514 w 2514"/>
                <a:gd name="T45" fmla="*/ 255 h 1531"/>
                <a:gd name="T46" fmla="*/ 2505 w 2514"/>
                <a:gd name="T47" fmla="*/ 187 h 1531"/>
                <a:gd name="T48" fmla="*/ 2479 w 2514"/>
                <a:gd name="T49" fmla="*/ 126 h 1531"/>
                <a:gd name="T50" fmla="*/ 2439 w 2514"/>
                <a:gd name="T51" fmla="*/ 75 h 1531"/>
                <a:gd name="T52" fmla="*/ 2388 w 2514"/>
                <a:gd name="T53" fmla="*/ 35 h 1531"/>
                <a:gd name="T54" fmla="*/ 2327 w 2514"/>
                <a:gd name="T55" fmla="*/ 9 h 1531"/>
                <a:gd name="T56" fmla="*/ 2259 w 2514"/>
                <a:gd name="T57" fmla="*/ 0 h 15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14"/>
                <a:gd name="T88" fmla="*/ 0 h 1531"/>
                <a:gd name="T89" fmla="*/ 2514 w 2514"/>
                <a:gd name="T90" fmla="*/ 1531 h 15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14" h="1531">
                  <a:moveTo>
                    <a:pt x="2259" y="0"/>
                  </a:moveTo>
                  <a:lnTo>
                    <a:pt x="255" y="0"/>
                  </a:lnTo>
                  <a:lnTo>
                    <a:pt x="187" y="9"/>
                  </a:lnTo>
                  <a:lnTo>
                    <a:pt x="126" y="35"/>
                  </a:lnTo>
                  <a:lnTo>
                    <a:pt x="75" y="75"/>
                  </a:lnTo>
                  <a:lnTo>
                    <a:pt x="35" y="126"/>
                  </a:lnTo>
                  <a:lnTo>
                    <a:pt x="9" y="187"/>
                  </a:lnTo>
                  <a:lnTo>
                    <a:pt x="0" y="255"/>
                  </a:lnTo>
                  <a:lnTo>
                    <a:pt x="0" y="1276"/>
                  </a:lnTo>
                  <a:lnTo>
                    <a:pt x="9" y="1344"/>
                  </a:lnTo>
                  <a:lnTo>
                    <a:pt x="35" y="1405"/>
                  </a:lnTo>
                  <a:lnTo>
                    <a:pt x="75" y="1456"/>
                  </a:lnTo>
                  <a:lnTo>
                    <a:pt x="126" y="1496"/>
                  </a:lnTo>
                  <a:lnTo>
                    <a:pt x="187" y="1522"/>
                  </a:lnTo>
                  <a:lnTo>
                    <a:pt x="255" y="1531"/>
                  </a:lnTo>
                  <a:lnTo>
                    <a:pt x="2259" y="1531"/>
                  </a:lnTo>
                  <a:lnTo>
                    <a:pt x="2327" y="1522"/>
                  </a:lnTo>
                  <a:lnTo>
                    <a:pt x="2388" y="1496"/>
                  </a:lnTo>
                  <a:lnTo>
                    <a:pt x="2439" y="1456"/>
                  </a:lnTo>
                  <a:lnTo>
                    <a:pt x="2479" y="1405"/>
                  </a:lnTo>
                  <a:lnTo>
                    <a:pt x="2505" y="1344"/>
                  </a:lnTo>
                  <a:lnTo>
                    <a:pt x="2514" y="1276"/>
                  </a:lnTo>
                  <a:lnTo>
                    <a:pt x="2514" y="255"/>
                  </a:lnTo>
                  <a:lnTo>
                    <a:pt x="2505" y="187"/>
                  </a:lnTo>
                  <a:lnTo>
                    <a:pt x="2479" y="126"/>
                  </a:lnTo>
                  <a:lnTo>
                    <a:pt x="2439" y="75"/>
                  </a:lnTo>
                  <a:lnTo>
                    <a:pt x="2388" y="35"/>
                  </a:lnTo>
                  <a:lnTo>
                    <a:pt x="2327" y="9"/>
                  </a:lnTo>
                  <a:lnTo>
                    <a:pt x="2259" y="0"/>
                  </a:lnTo>
                  <a:close/>
                </a:path>
              </a:pathLst>
            </a:custGeom>
            <a:solidFill>
              <a:srgbClr val="FFFF99"/>
            </a:solidFill>
            <a:ln w="9525">
              <a:noFill/>
              <a:round/>
              <a:headEnd/>
              <a:tailEnd/>
            </a:ln>
          </p:spPr>
          <p:txBody>
            <a:bodyPr/>
            <a:lstStyle/>
            <a:p>
              <a:endParaRPr lang="tr-TR"/>
            </a:p>
          </p:txBody>
        </p:sp>
        <p:sp>
          <p:nvSpPr>
            <p:cNvPr id="47117" name="Freeform 78"/>
            <p:cNvSpPr>
              <a:spLocks/>
            </p:cNvSpPr>
            <p:nvPr/>
          </p:nvSpPr>
          <p:spPr bwMode="auto">
            <a:xfrm>
              <a:off x="8904" y="215"/>
              <a:ext cx="2514" cy="1531"/>
            </a:xfrm>
            <a:custGeom>
              <a:avLst/>
              <a:gdLst>
                <a:gd name="T0" fmla="*/ 255 w 2514"/>
                <a:gd name="T1" fmla="*/ 0 h 1531"/>
                <a:gd name="T2" fmla="*/ 187 w 2514"/>
                <a:gd name="T3" fmla="*/ 9 h 1531"/>
                <a:gd name="T4" fmla="*/ 126 w 2514"/>
                <a:gd name="T5" fmla="*/ 35 h 1531"/>
                <a:gd name="T6" fmla="*/ 75 w 2514"/>
                <a:gd name="T7" fmla="*/ 75 h 1531"/>
                <a:gd name="T8" fmla="*/ 35 w 2514"/>
                <a:gd name="T9" fmla="*/ 126 h 1531"/>
                <a:gd name="T10" fmla="*/ 9 w 2514"/>
                <a:gd name="T11" fmla="*/ 187 h 1531"/>
                <a:gd name="T12" fmla="*/ 0 w 2514"/>
                <a:gd name="T13" fmla="*/ 255 h 1531"/>
                <a:gd name="T14" fmla="*/ 0 w 2514"/>
                <a:gd name="T15" fmla="*/ 1276 h 1531"/>
                <a:gd name="T16" fmla="*/ 9 w 2514"/>
                <a:gd name="T17" fmla="*/ 1344 h 1531"/>
                <a:gd name="T18" fmla="*/ 35 w 2514"/>
                <a:gd name="T19" fmla="*/ 1405 h 1531"/>
                <a:gd name="T20" fmla="*/ 75 w 2514"/>
                <a:gd name="T21" fmla="*/ 1456 h 1531"/>
                <a:gd name="T22" fmla="*/ 126 w 2514"/>
                <a:gd name="T23" fmla="*/ 1496 h 1531"/>
                <a:gd name="T24" fmla="*/ 187 w 2514"/>
                <a:gd name="T25" fmla="*/ 1522 h 1531"/>
                <a:gd name="T26" fmla="*/ 255 w 2514"/>
                <a:gd name="T27" fmla="*/ 1531 h 1531"/>
                <a:gd name="T28" fmla="*/ 2259 w 2514"/>
                <a:gd name="T29" fmla="*/ 1531 h 1531"/>
                <a:gd name="T30" fmla="*/ 2327 w 2514"/>
                <a:gd name="T31" fmla="*/ 1522 h 1531"/>
                <a:gd name="T32" fmla="*/ 2388 w 2514"/>
                <a:gd name="T33" fmla="*/ 1496 h 1531"/>
                <a:gd name="T34" fmla="*/ 2439 w 2514"/>
                <a:gd name="T35" fmla="*/ 1456 h 1531"/>
                <a:gd name="T36" fmla="*/ 2479 w 2514"/>
                <a:gd name="T37" fmla="*/ 1405 h 1531"/>
                <a:gd name="T38" fmla="*/ 2505 w 2514"/>
                <a:gd name="T39" fmla="*/ 1344 h 1531"/>
                <a:gd name="T40" fmla="*/ 2514 w 2514"/>
                <a:gd name="T41" fmla="*/ 1276 h 1531"/>
                <a:gd name="T42" fmla="*/ 2514 w 2514"/>
                <a:gd name="T43" fmla="*/ 255 h 1531"/>
                <a:gd name="T44" fmla="*/ 2505 w 2514"/>
                <a:gd name="T45" fmla="*/ 187 h 1531"/>
                <a:gd name="T46" fmla="*/ 2479 w 2514"/>
                <a:gd name="T47" fmla="*/ 126 h 1531"/>
                <a:gd name="T48" fmla="*/ 2439 w 2514"/>
                <a:gd name="T49" fmla="*/ 75 h 1531"/>
                <a:gd name="T50" fmla="*/ 2388 w 2514"/>
                <a:gd name="T51" fmla="*/ 35 h 1531"/>
                <a:gd name="T52" fmla="*/ 2327 w 2514"/>
                <a:gd name="T53" fmla="*/ 9 h 1531"/>
                <a:gd name="T54" fmla="*/ 2259 w 2514"/>
                <a:gd name="T55" fmla="*/ 0 h 1531"/>
                <a:gd name="T56" fmla="*/ 255 w 2514"/>
                <a:gd name="T57" fmla="*/ 0 h 15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14"/>
                <a:gd name="T88" fmla="*/ 0 h 1531"/>
                <a:gd name="T89" fmla="*/ 2514 w 2514"/>
                <a:gd name="T90" fmla="*/ 1531 h 15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14" h="1531">
                  <a:moveTo>
                    <a:pt x="255" y="0"/>
                  </a:moveTo>
                  <a:lnTo>
                    <a:pt x="187" y="9"/>
                  </a:lnTo>
                  <a:lnTo>
                    <a:pt x="126" y="35"/>
                  </a:lnTo>
                  <a:lnTo>
                    <a:pt x="75" y="75"/>
                  </a:lnTo>
                  <a:lnTo>
                    <a:pt x="35" y="126"/>
                  </a:lnTo>
                  <a:lnTo>
                    <a:pt x="9" y="187"/>
                  </a:lnTo>
                  <a:lnTo>
                    <a:pt x="0" y="255"/>
                  </a:lnTo>
                  <a:lnTo>
                    <a:pt x="0" y="1276"/>
                  </a:lnTo>
                  <a:lnTo>
                    <a:pt x="9" y="1344"/>
                  </a:lnTo>
                  <a:lnTo>
                    <a:pt x="35" y="1405"/>
                  </a:lnTo>
                  <a:lnTo>
                    <a:pt x="75" y="1456"/>
                  </a:lnTo>
                  <a:lnTo>
                    <a:pt x="126" y="1496"/>
                  </a:lnTo>
                  <a:lnTo>
                    <a:pt x="187" y="1522"/>
                  </a:lnTo>
                  <a:lnTo>
                    <a:pt x="255" y="1531"/>
                  </a:lnTo>
                  <a:lnTo>
                    <a:pt x="2259" y="1531"/>
                  </a:lnTo>
                  <a:lnTo>
                    <a:pt x="2327" y="1522"/>
                  </a:lnTo>
                  <a:lnTo>
                    <a:pt x="2388" y="1496"/>
                  </a:lnTo>
                  <a:lnTo>
                    <a:pt x="2439" y="1456"/>
                  </a:lnTo>
                  <a:lnTo>
                    <a:pt x="2479" y="1405"/>
                  </a:lnTo>
                  <a:lnTo>
                    <a:pt x="2505" y="1344"/>
                  </a:lnTo>
                  <a:lnTo>
                    <a:pt x="2514" y="1276"/>
                  </a:lnTo>
                  <a:lnTo>
                    <a:pt x="2514" y="255"/>
                  </a:lnTo>
                  <a:lnTo>
                    <a:pt x="2505" y="187"/>
                  </a:lnTo>
                  <a:lnTo>
                    <a:pt x="2479" y="126"/>
                  </a:lnTo>
                  <a:lnTo>
                    <a:pt x="2439" y="75"/>
                  </a:lnTo>
                  <a:lnTo>
                    <a:pt x="2388" y="35"/>
                  </a:lnTo>
                  <a:lnTo>
                    <a:pt x="2327" y="9"/>
                  </a:lnTo>
                  <a:lnTo>
                    <a:pt x="2259" y="0"/>
                  </a:lnTo>
                  <a:lnTo>
                    <a:pt x="255" y="0"/>
                  </a:lnTo>
                  <a:close/>
                </a:path>
              </a:pathLst>
            </a:custGeom>
            <a:noFill/>
            <a:ln w="9525">
              <a:solidFill>
                <a:srgbClr val="000000"/>
              </a:solidFill>
              <a:round/>
              <a:headEnd/>
              <a:tailEnd/>
            </a:ln>
          </p:spPr>
          <p:txBody>
            <a:bodyPr/>
            <a:lstStyle/>
            <a:p>
              <a:endParaRPr lang="tr-TR"/>
            </a:p>
          </p:txBody>
        </p:sp>
        <p:sp>
          <p:nvSpPr>
            <p:cNvPr id="47118" name="Text Box 82"/>
            <p:cNvSpPr txBox="1">
              <a:spLocks noChangeArrowheads="1"/>
            </p:cNvSpPr>
            <p:nvPr/>
          </p:nvSpPr>
          <p:spPr bwMode="auto">
            <a:xfrm>
              <a:off x="8896" y="207"/>
              <a:ext cx="3036" cy="1546"/>
            </a:xfrm>
            <a:prstGeom prst="rect">
              <a:avLst/>
            </a:prstGeom>
            <a:noFill/>
            <a:ln w="9525">
              <a:noFill/>
              <a:miter lim="800000"/>
              <a:headEnd/>
              <a:tailEnd/>
            </a:ln>
          </p:spPr>
          <p:txBody>
            <a:bodyPr lIns="0" tIns="0" rIns="0" bIns="0"/>
            <a:lstStyle/>
            <a:p>
              <a:pPr lvl="1">
                <a:spcBef>
                  <a:spcPts val="738"/>
                </a:spcBef>
                <a:spcAft>
                  <a:spcPts val="1000"/>
                </a:spcAft>
              </a:pPr>
              <a:r>
                <a:rPr lang="tr-TR" sz="1200">
                  <a:latin typeface="Calibri" pitchFamily="34" charset="0"/>
                </a:rPr>
                <a:t>Dinlenme ihtiyacı Otlak bulma                         Tarım işçiliği</a:t>
              </a:r>
              <a:endParaRPr lang="tr-T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Dikdörtgen"/>
          <p:cNvSpPr>
            <a:spLocks noChangeArrowheads="1"/>
          </p:cNvSpPr>
          <p:nvPr/>
        </p:nvSpPr>
        <p:spPr bwMode="auto">
          <a:xfrm>
            <a:off x="250825" y="188913"/>
            <a:ext cx="8642350" cy="4524375"/>
          </a:xfrm>
          <a:prstGeom prst="rect">
            <a:avLst/>
          </a:prstGeom>
          <a:noFill/>
          <a:ln w="9525">
            <a:noFill/>
            <a:miter lim="800000"/>
            <a:headEnd/>
            <a:tailEnd/>
          </a:ln>
        </p:spPr>
        <p:txBody>
          <a:bodyPr>
            <a:spAutoFit/>
          </a:bodyPr>
          <a:lstStyle/>
          <a:p>
            <a:r>
              <a:rPr lang="tr-TR" sz="3200" b="1">
                <a:solidFill>
                  <a:srgbClr val="FF0000"/>
                </a:solidFill>
                <a:latin typeface="Calibri" pitchFamily="34" charset="0"/>
              </a:rPr>
              <a:t>İç göç (kırdan kente göç)’ün nedenleri:</a:t>
            </a:r>
          </a:p>
          <a:p>
            <a:r>
              <a:rPr lang="tr-TR" sz="3200">
                <a:solidFill>
                  <a:srgbClr val="FF0000"/>
                </a:solidFill>
                <a:latin typeface="Calibri" pitchFamily="34" charset="0"/>
              </a:rPr>
              <a:t>*</a:t>
            </a:r>
            <a:r>
              <a:rPr lang="tr-TR" sz="3200">
                <a:latin typeface="Calibri" pitchFamily="34" charset="0"/>
              </a:rPr>
              <a:t>Tarım alanlarının miras yoluyla daralması </a:t>
            </a:r>
          </a:p>
          <a:p>
            <a:r>
              <a:rPr lang="tr-TR" sz="3200">
                <a:solidFill>
                  <a:srgbClr val="FF0000"/>
                </a:solidFill>
                <a:latin typeface="Calibri" pitchFamily="34" charset="0"/>
              </a:rPr>
              <a:t>*</a:t>
            </a:r>
            <a:r>
              <a:rPr lang="tr-TR" sz="3200">
                <a:latin typeface="Calibri" pitchFamily="34" charset="0"/>
              </a:rPr>
              <a:t>Kırsal kesimdeki hızlı nüfus artışı</a:t>
            </a:r>
          </a:p>
          <a:p>
            <a:r>
              <a:rPr lang="tr-TR" sz="3200">
                <a:solidFill>
                  <a:srgbClr val="FF0000"/>
                </a:solidFill>
                <a:latin typeface="Calibri" pitchFamily="34" charset="0"/>
              </a:rPr>
              <a:t>*</a:t>
            </a:r>
            <a:r>
              <a:rPr lang="tr-TR" sz="3200">
                <a:latin typeface="Calibri" pitchFamily="34" charset="0"/>
              </a:rPr>
              <a:t>Tarımda makineleşme artışı</a:t>
            </a:r>
          </a:p>
          <a:p>
            <a:r>
              <a:rPr lang="tr-TR" sz="3200">
                <a:solidFill>
                  <a:srgbClr val="FF0000"/>
                </a:solidFill>
                <a:latin typeface="Calibri" pitchFamily="34" charset="0"/>
              </a:rPr>
              <a:t>*</a:t>
            </a:r>
            <a:r>
              <a:rPr lang="tr-TR" sz="3200">
                <a:latin typeface="Calibri" pitchFamily="34" charset="0"/>
              </a:rPr>
              <a:t>Kentlerdeki iş imkanlarının fazla olması</a:t>
            </a:r>
          </a:p>
          <a:p>
            <a:r>
              <a:rPr lang="tr-TR" sz="3200">
                <a:solidFill>
                  <a:srgbClr val="FF0000"/>
                </a:solidFill>
                <a:latin typeface="Calibri" pitchFamily="34" charset="0"/>
              </a:rPr>
              <a:t>*</a:t>
            </a:r>
            <a:r>
              <a:rPr lang="tr-TR" sz="3200">
                <a:latin typeface="Calibri" pitchFamily="34" charset="0"/>
              </a:rPr>
              <a:t>Kentlerdeki eğitim ve sağlık hizmetlerinin yaygın olması</a:t>
            </a:r>
          </a:p>
          <a:p>
            <a:r>
              <a:rPr lang="tr-TR" sz="3200">
                <a:solidFill>
                  <a:srgbClr val="FF0000"/>
                </a:solidFill>
                <a:latin typeface="Calibri" pitchFamily="34" charset="0"/>
              </a:rPr>
              <a:t>*</a:t>
            </a:r>
            <a:r>
              <a:rPr lang="tr-TR" sz="3200">
                <a:latin typeface="Calibri" pitchFamily="34" charset="0"/>
              </a:rPr>
              <a:t>Kentlerdeki altyapı hizmetleri ile sosyal ve kültürel hayatın canlı olması</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ttps://slideplayer.biz.tr/slide/10690295/37/images/12/%C4%B0%C3%A7+G%C3%B6%C3%A7lerin+Nedenleri+K%C4%B1rsal+Alanda+N%C3%BCfusun+H%C4%B1zl%C4%B1+Artmas%C4%B1%2C.jpg"/>
          <p:cNvPicPr>
            <a:picLocks noChangeAspect="1" noChangeArrowheads="1"/>
          </p:cNvPicPr>
          <p:nvPr/>
        </p:nvPicPr>
        <p:blipFill>
          <a:blip r:embed="rId2" cstate="print"/>
          <a:srcRect/>
          <a:stretch>
            <a:fillRect/>
          </a:stretch>
        </p:blipFill>
        <p:spPr bwMode="auto">
          <a:xfrm>
            <a:off x="107950" y="115888"/>
            <a:ext cx="8856663" cy="64992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79388" y="387350"/>
            <a:ext cx="8856662" cy="4030663"/>
          </a:xfrm>
          <a:prstGeom prst="rect">
            <a:avLst/>
          </a:prstGeom>
          <a:noFill/>
          <a:ln w="9525">
            <a:noFill/>
            <a:miter lim="800000"/>
            <a:headEnd/>
            <a:tailEnd/>
          </a:ln>
        </p:spPr>
        <p:txBody>
          <a:bodyPr anchor="ctr">
            <a:spAutoFit/>
          </a:bodyPr>
          <a:lstStyle/>
          <a:p>
            <a:r>
              <a:rPr lang="tr-TR" sz="3200">
                <a:solidFill>
                  <a:srgbClr val="FF0000"/>
                </a:solidFill>
              </a:rPr>
              <a:t>İç göç (kırdan kente göç)’ün sonuçları:</a:t>
            </a:r>
            <a:endParaRPr lang="tr-TR" sz="3200"/>
          </a:p>
          <a:p>
            <a:pPr eaLnBrk="0" hangingPunct="0"/>
            <a:r>
              <a:rPr lang="tr-TR" sz="3200">
                <a:solidFill>
                  <a:srgbClr val="FF0000"/>
                </a:solidFill>
                <a:cs typeface="Times New Roman" pitchFamily="18" charset="0"/>
              </a:rPr>
              <a:t>*</a:t>
            </a:r>
            <a:r>
              <a:rPr lang="tr-TR" sz="3200">
                <a:cs typeface="Times New Roman" pitchFamily="18" charset="0"/>
              </a:rPr>
              <a:t>Kentlerde işsizlik artar.</a:t>
            </a:r>
            <a:endParaRPr lang="tr-TR" sz="3200"/>
          </a:p>
          <a:p>
            <a:pPr eaLnBrk="0" hangingPunct="0"/>
            <a:r>
              <a:rPr lang="tr-TR" sz="3200">
                <a:solidFill>
                  <a:srgbClr val="FF0000"/>
                </a:solidFill>
                <a:cs typeface="Times New Roman" pitchFamily="18" charset="0"/>
              </a:rPr>
              <a:t>*</a:t>
            </a:r>
            <a:r>
              <a:rPr lang="tr-TR" sz="3200">
                <a:cs typeface="Times New Roman" pitchFamily="18" charset="0"/>
              </a:rPr>
              <a:t>Gecekondulaşma ve çarpık kentleşme görülür. </a:t>
            </a:r>
            <a:r>
              <a:rPr lang="tr-TR" sz="3200">
                <a:solidFill>
                  <a:srgbClr val="FF0000"/>
                </a:solidFill>
                <a:cs typeface="Times New Roman" pitchFamily="18" charset="0"/>
              </a:rPr>
              <a:t>*</a:t>
            </a:r>
            <a:r>
              <a:rPr lang="tr-TR" sz="3200">
                <a:cs typeface="Times New Roman" pitchFamily="18" charset="0"/>
              </a:rPr>
              <a:t>Çevre ve gürültü kirliliği ile ortaya çıkar.</a:t>
            </a:r>
            <a:endParaRPr lang="tr-TR" sz="3200"/>
          </a:p>
          <a:p>
            <a:pPr eaLnBrk="0" hangingPunct="0"/>
            <a:r>
              <a:rPr lang="tr-TR" sz="3200">
                <a:solidFill>
                  <a:srgbClr val="FF0000"/>
                </a:solidFill>
                <a:cs typeface="Times New Roman" pitchFamily="18" charset="0"/>
              </a:rPr>
              <a:t>*</a:t>
            </a:r>
            <a:r>
              <a:rPr lang="tr-TR" sz="3200">
                <a:cs typeface="Times New Roman" pitchFamily="18" charset="0"/>
              </a:rPr>
              <a:t>Trafik ve konut sorunu yaşanır.</a:t>
            </a:r>
            <a:endParaRPr lang="tr-TR" sz="3200"/>
          </a:p>
          <a:p>
            <a:pPr eaLnBrk="0" hangingPunct="0"/>
            <a:r>
              <a:rPr lang="tr-TR" sz="3200">
                <a:solidFill>
                  <a:srgbClr val="FF0000"/>
                </a:solidFill>
                <a:cs typeface="Times New Roman" pitchFamily="18" charset="0"/>
              </a:rPr>
              <a:t>*</a:t>
            </a:r>
            <a:r>
              <a:rPr lang="tr-TR" sz="3200">
                <a:cs typeface="Times New Roman" pitchFamily="18" charset="0"/>
              </a:rPr>
              <a:t>Devlet ve belediye hizmetlerinde aksamalar görülür. </a:t>
            </a:r>
          </a:p>
          <a:p>
            <a:pPr eaLnBrk="0" hangingPunct="0"/>
            <a:r>
              <a:rPr lang="tr-TR" sz="3200">
                <a:solidFill>
                  <a:srgbClr val="FF0000"/>
                </a:solidFill>
                <a:cs typeface="Times New Roman" pitchFamily="18" charset="0"/>
              </a:rPr>
              <a:t>*</a:t>
            </a:r>
            <a:r>
              <a:rPr lang="tr-TR" sz="3200">
                <a:cs typeface="Times New Roman" pitchFamily="18" charset="0"/>
              </a:rPr>
              <a:t>Kültürel çatışmalar yaşanır.</a:t>
            </a:r>
            <a:endParaRPr lang="tr-TR"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https://slideplayer.biz.tr/slide/10690295/37/images/16/%C4%B0%C3%A7+G%C3%B6%C3%A7lerin+Sonu%C3%A7lar%C4%B1+N%C3%BCfusun+da%C4%9F%C4%B1l%C4%B1%C5%9F%C4%B1nda+dengesizlik+olur..jpg"/>
          <p:cNvPicPr>
            <a:picLocks noChangeAspect="1" noChangeArrowheads="1"/>
          </p:cNvPicPr>
          <p:nvPr/>
        </p:nvPicPr>
        <p:blipFill>
          <a:blip r:embed="rId2" cstate="print"/>
          <a:srcRect/>
          <a:stretch>
            <a:fillRect/>
          </a:stretch>
        </p:blipFill>
        <p:spPr bwMode="auto">
          <a:xfrm>
            <a:off x="107950" y="333375"/>
            <a:ext cx="8785225" cy="63531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Dikdörtgen"/>
          <p:cNvSpPr>
            <a:spLocks noChangeArrowheads="1"/>
          </p:cNvSpPr>
          <p:nvPr/>
        </p:nvSpPr>
        <p:spPr bwMode="auto">
          <a:xfrm>
            <a:off x="107950" y="333375"/>
            <a:ext cx="8856663" cy="1568450"/>
          </a:xfrm>
          <a:prstGeom prst="rect">
            <a:avLst/>
          </a:prstGeom>
          <a:noFill/>
          <a:ln w="9525">
            <a:noFill/>
            <a:miter lim="800000"/>
            <a:headEnd/>
            <a:tailEnd/>
          </a:ln>
        </p:spPr>
        <p:txBody>
          <a:bodyPr>
            <a:spAutoFit/>
          </a:bodyPr>
          <a:lstStyle/>
          <a:p>
            <a:r>
              <a:rPr lang="tr-TR" sz="3200" b="1">
                <a:solidFill>
                  <a:srgbClr val="FF0000"/>
                </a:solidFill>
                <a:latin typeface="Calibri" pitchFamily="34" charset="0"/>
              </a:rPr>
              <a:t>Dış göç: </a:t>
            </a:r>
            <a:r>
              <a:rPr lang="tr-TR" sz="3200">
                <a:latin typeface="Calibri" pitchFamily="34" charset="0"/>
              </a:rPr>
              <a:t>Ülkeler arasında yapılan göçlere denir. </a:t>
            </a:r>
            <a:r>
              <a:rPr lang="tr-TR" sz="3200" b="1">
                <a:solidFill>
                  <a:srgbClr val="FF0000"/>
                </a:solidFill>
                <a:latin typeface="Calibri" pitchFamily="34" charset="0"/>
              </a:rPr>
              <a:t>Örnek: </a:t>
            </a:r>
            <a:r>
              <a:rPr lang="tr-TR" sz="3200">
                <a:latin typeface="Calibri" pitchFamily="34" charset="0"/>
              </a:rPr>
              <a:t>Lozan Anlaşması gereği Türkiye ve Yunanistan arasındaki nüfus değişimi</a:t>
            </a:r>
          </a:p>
        </p:txBody>
      </p:sp>
      <p:sp>
        <p:nvSpPr>
          <p:cNvPr id="52226" name="2 Dikdörtgen"/>
          <p:cNvSpPr>
            <a:spLocks noChangeArrowheads="1"/>
          </p:cNvSpPr>
          <p:nvPr/>
        </p:nvSpPr>
        <p:spPr bwMode="auto">
          <a:xfrm>
            <a:off x="107950" y="1916113"/>
            <a:ext cx="8928100" cy="3540125"/>
          </a:xfrm>
          <a:prstGeom prst="rect">
            <a:avLst/>
          </a:prstGeom>
          <a:noFill/>
          <a:ln w="9525">
            <a:noFill/>
            <a:miter lim="800000"/>
            <a:headEnd/>
            <a:tailEnd/>
          </a:ln>
        </p:spPr>
        <p:txBody>
          <a:bodyPr>
            <a:spAutoFit/>
          </a:bodyPr>
          <a:lstStyle/>
          <a:p>
            <a:r>
              <a:rPr lang="tr-TR" sz="3200" b="1">
                <a:solidFill>
                  <a:srgbClr val="FF0000"/>
                </a:solidFill>
                <a:latin typeface="Calibri" pitchFamily="34" charset="0"/>
              </a:rPr>
              <a:t>Dış göçün nedenleri:</a:t>
            </a:r>
          </a:p>
          <a:p>
            <a:r>
              <a:rPr lang="tr-TR" sz="3200" b="1">
                <a:solidFill>
                  <a:srgbClr val="FF0000"/>
                </a:solidFill>
                <a:latin typeface="Calibri" pitchFamily="34" charset="0"/>
              </a:rPr>
              <a:t>1- </a:t>
            </a:r>
            <a:r>
              <a:rPr lang="tr-TR" sz="3200">
                <a:latin typeface="Calibri" pitchFamily="34" charset="0"/>
              </a:rPr>
              <a:t>Savaşlar	</a:t>
            </a:r>
          </a:p>
          <a:p>
            <a:r>
              <a:rPr lang="tr-TR" sz="3200" b="1">
                <a:solidFill>
                  <a:srgbClr val="FF0000"/>
                </a:solidFill>
                <a:latin typeface="Calibri" pitchFamily="34" charset="0"/>
              </a:rPr>
              <a:t>2-</a:t>
            </a:r>
            <a:r>
              <a:rPr lang="tr-TR" sz="3200" b="1">
                <a:latin typeface="Calibri" pitchFamily="34" charset="0"/>
              </a:rPr>
              <a:t> </a:t>
            </a:r>
            <a:r>
              <a:rPr lang="tr-TR" sz="3200">
                <a:latin typeface="Calibri" pitchFamily="34" charset="0"/>
              </a:rPr>
              <a:t>Siyasi olaylar	</a:t>
            </a:r>
          </a:p>
          <a:p>
            <a:r>
              <a:rPr lang="tr-TR" sz="3200" b="1">
                <a:solidFill>
                  <a:srgbClr val="FF0000"/>
                </a:solidFill>
                <a:latin typeface="Calibri" pitchFamily="34" charset="0"/>
              </a:rPr>
              <a:t>3-</a:t>
            </a:r>
            <a:r>
              <a:rPr lang="tr-TR" sz="3200" b="1">
                <a:latin typeface="Calibri" pitchFamily="34" charset="0"/>
              </a:rPr>
              <a:t> </a:t>
            </a:r>
            <a:r>
              <a:rPr lang="tr-TR" sz="3200">
                <a:latin typeface="Calibri" pitchFamily="34" charset="0"/>
              </a:rPr>
              <a:t>Doğal afetler	</a:t>
            </a:r>
          </a:p>
          <a:p>
            <a:r>
              <a:rPr lang="tr-TR" sz="3200" b="1">
                <a:solidFill>
                  <a:srgbClr val="FF0000"/>
                </a:solidFill>
                <a:latin typeface="Calibri" pitchFamily="34" charset="0"/>
              </a:rPr>
              <a:t>4-</a:t>
            </a:r>
            <a:r>
              <a:rPr lang="tr-TR" sz="3200" b="1">
                <a:latin typeface="Calibri" pitchFamily="34" charset="0"/>
              </a:rPr>
              <a:t> </a:t>
            </a:r>
            <a:r>
              <a:rPr lang="tr-TR" sz="3200">
                <a:latin typeface="Calibri" pitchFamily="34" charset="0"/>
              </a:rPr>
              <a:t>Ekonomik nedenler</a:t>
            </a:r>
          </a:p>
          <a:p>
            <a:r>
              <a:rPr lang="tr-TR" sz="3200" b="1">
                <a:solidFill>
                  <a:srgbClr val="FF0000"/>
                </a:solidFill>
                <a:latin typeface="Calibri" pitchFamily="34" charset="0"/>
              </a:rPr>
              <a:t>5-</a:t>
            </a:r>
            <a:r>
              <a:rPr lang="tr-TR" sz="3200" b="1">
                <a:latin typeface="Calibri" pitchFamily="34" charset="0"/>
              </a:rPr>
              <a:t>  </a:t>
            </a:r>
            <a:r>
              <a:rPr lang="tr-TR" sz="3200">
                <a:latin typeface="Calibri" pitchFamily="34" charset="0"/>
              </a:rPr>
              <a:t>Baskı ve zulüm	</a:t>
            </a:r>
          </a:p>
          <a:p>
            <a:r>
              <a:rPr lang="tr-TR" sz="3200" b="1">
                <a:solidFill>
                  <a:srgbClr val="FF0000"/>
                </a:solidFill>
                <a:latin typeface="Calibri" pitchFamily="34" charset="0"/>
              </a:rPr>
              <a:t>6- </a:t>
            </a:r>
            <a:r>
              <a:rPr lang="tr-TR" sz="3200">
                <a:latin typeface="Calibri" pitchFamily="34" charset="0"/>
              </a:rPr>
              <a:t>Uluslararası anlaşmalarla sağlanan nüfus değişimi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ttps://slideplayer.biz.tr/slide/10531932/33/images/6/DI%C5%9E+G%C3%96%C3%87%3A+%C3%9Clkeler+aras%C4%B1nda+meydana+gelen.jpg"/>
          <p:cNvPicPr>
            <a:picLocks noChangeAspect="1" noChangeArrowheads="1"/>
          </p:cNvPicPr>
          <p:nvPr/>
        </p:nvPicPr>
        <p:blipFill>
          <a:blip r:embed="rId2" cstate="print"/>
          <a:srcRect/>
          <a:stretch>
            <a:fillRect/>
          </a:stretch>
        </p:blipFill>
        <p:spPr bwMode="auto">
          <a:xfrm>
            <a:off x="179388" y="188913"/>
            <a:ext cx="8785225" cy="65690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07950" y="333375"/>
            <a:ext cx="8928100" cy="3048000"/>
          </a:xfrm>
          <a:prstGeom prst="rect">
            <a:avLst/>
          </a:prstGeom>
          <a:noFill/>
          <a:ln w="9525">
            <a:noFill/>
            <a:miter lim="800000"/>
            <a:headEnd/>
            <a:tailEnd/>
          </a:ln>
        </p:spPr>
        <p:txBody>
          <a:bodyPr anchor="ctr">
            <a:spAutoFit/>
          </a:bodyPr>
          <a:lstStyle/>
          <a:p>
            <a:pPr indent="457200"/>
            <a:r>
              <a:rPr lang="tr-TR" sz="3200" b="1">
                <a:solidFill>
                  <a:srgbClr val="FF0000"/>
                </a:solidFill>
                <a:cs typeface="Times New Roman" pitchFamily="18" charset="0"/>
              </a:rPr>
              <a:t>Mevsimlik (geçici) göç: </a:t>
            </a:r>
            <a:r>
              <a:rPr lang="tr-TR" sz="3200">
                <a:cs typeface="Times New Roman" pitchFamily="18" charset="0"/>
              </a:rPr>
              <a:t>Çalışmak amacıyla bir bölgeden başka bir bölgeye yapılan işçi göçüne denir.</a:t>
            </a:r>
          </a:p>
          <a:p>
            <a:pPr indent="457200"/>
            <a:r>
              <a:rPr lang="tr-TR" sz="3200">
                <a:cs typeface="Times New Roman" pitchFamily="18" charset="0"/>
              </a:rPr>
              <a:t> </a:t>
            </a:r>
            <a:r>
              <a:rPr lang="tr-TR" sz="3200" b="1">
                <a:solidFill>
                  <a:srgbClr val="FF0000"/>
                </a:solidFill>
                <a:cs typeface="Times New Roman" pitchFamily="18" charset="0"/>
              </a:rPr>
              <a:t>Örnek: </a:t>
            </a:r>
            <a:r>
              <a:rPr lang="tr-TR" sz="3200">
                <a:cs typeface="Times New Roman" pitchFamily="18" charset="0"/>
              </a:rPr>
              <a:t>Doğu ve Güneydoğu'dan tarım işçiliği için yazın Ege ve Akdeniz Bölgesi'ne yapılan göç.</a:t>
            </a:r>
            <a:endParaRPr lang="tr-TR" sz="3200"/>
          </a:p>
        </p:txBody>
      </p:sp>
      <p:pic>
        <p:nvPicPr>
          <p:cNvPr id="54274" name="Picture 2" descr="https://images.slideplayer.biz.tr/33/10162979/slides/slide_27.jpg"/>
          <p:cNvPicPr>
            <a:picLocks noChangeAspect="1" noChangeArrowheads="1"/>
          </p:cNvPicPr>
          <p:nvPr/>
        </p:nvPicPr>
        <p:blipFill>
          <a:blip r:embed="rId2" cstate="print"/>
          <a:srcRect/>
          <a:stretch>
            <a:fillRect/>
          </a:stretch>
        </p:blipFill>
        <p:spPr bwMode="auto">
          <a:xfrm>
            <a:off x="971550" y="2852738"/>
            <a:ext cx="8064500" cy="38338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Dikdörtgen"/>
          <p:cNvSpPr>
            <a:spLocks noChangeArrowheads="1"/>
          </p:cNvSpPr>
          <p:nvPr/>
        </p:nvSpPr>
        <p:spPr bwMode="auto">
          <a:xfrm>
            <a:off x="323850" y="115888"/>
            <a:ext cx="8640763" cy="3540125"/>
          </a:xfrm>
          <a:prstGeom prst="rect">
            <a:avLst/>
          </a:prstGeom>
          <a:noFill/>
          <a:ln w="9525">
            <a:noFill/>
            <a:miter lim="800000"/>
            <a:headEnd/>
            <a:tailEnd/>
          </a:ln>
        </p:spPr>
        <p:txBody>
          <a:bodyPr>
            <a:spAutoFit/>
          </a:bodyPr>
          <a:lstStyle/>
          <a:p>
            <a:r>
              <a:rPr lang="tr-TR" sz="3200">
                <a:latin typeface="Calibri" pitchFamily="34" charset="0"/>
              </a:rPr>
              <a:t>Karasal iklimin hüküm sürdüğü bölgede 800 yıllık bir köy yaşantısı vardır. İklime uygun tahıl ve bakliyat yetiştirilen Çatalhöyük, avcı-toplayıcı toplumdan tarım toplumuna geçişin yaşandığı yerleşim yerlerinden biridir. Bu dönemde bataklıkların kıyılarına kadar uzanan dağ ormanlarının kuşattığı</a:t>
            </a:r>
          </a:p>
        </p:txBody>
      </p:sp>
      <p:pic>
        <p:nvPicPr>
          <p:cNvPr id="17410" name="Picture 2" descr="https://www.sott.net/image/s16/333579/full/firstfarmers01.jpg"/>
          <p:cNvPicPr>
            <a:picLocks noChangeAspect="1" noChangeArrowheads="1"/>
          </p:cNvPicPr>
          <p:nvPr/>
        </p:nvPicPr>
        <p:blipFill>
          <a:blip r:embed="rId2" cstate="print"/>
          <a:srcRect/>
          <a:stretch>
            <a:fillRect/>
          </a:stretch>
        </p:blipFill>
        <p:spPr bwMode="auto">
          <a:xfrm>
            <a:off x="2051050" y="3573463"/>
            <a:ext cx="6946900" cy="30956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Dikdörtgen"/>
          <p:cNvSpPr>
            <a:spLocks noChangeArrowheads="1"/>
          </p:cNvSpPr>
          <p:nvPr/>
        </p:nvSpPr>
        <p:spPr bwMode="auto">
          <a:xfrm>
            <a:off x="179388" y="188913"/>
            <a:ext cx="8856662" cy="3046412"/>
          </a:xfrm>
          <a:prstGeom prst="rect">
            <a:avLst/>
          </a:prstGeom>
          <a:noFill/>
          <a:ln w="9525">
            <a:noFill/>
            <a:miter lim="800000"/>
            <a:headEnd/>
            <a:tailEnd/>
          </a:ln>
        </p:spPr>
        <p:txBody>
          <a:bodyPr>
            <a:spAutoFit/>
          </a:bodyPr>
          <a:lstStyle/>
          <a:p>
            <a:pPr indent="457200" eaLnBrk="0" hangingPunct="0"/>
            <a:r>
              <a:rPr lang="tr-TR" sz="3200" b="1">
                <a:solidFill>
                  <a:srgbClr val="FF0000"/>
                </a:solidFill>
                <a:cs typeface="Times New Roman" pitchFamily="18" charset="0"/>
              </a:rPr>
              <a:t>Beyin göçü: </a:t>
            </a:r>
            <a:r>
              <a:rPr lang="tr-TR" sz="3200">
                <a:cs typeface="Times New Roman" pitchFamily="18" charset="0"/>
              </a:rPr>
              <a:t>Bilim ve teknolojik açıdan nitelikli insanların başka ülkelere göç etmesine denir.</a:t>
            </a:r>
            <a:endParaRPr lang="tr-TR" sz="3200"/>
          </a:p>
          <a:p>
            <a:pPr indent="457200" eaLnBrk="0" hangingPunct="0"/>
            <a:r>
              <a:rPr lang="tr-TR" sz="3200" b="1">
                <a:solidFill>
                  <a:srgbClr val="FF0000"/>
                </a:solidFill>
                <a:cs typeface="Times New Roman" pitchFamily="18" charset="0"/>
              </a:rPr>
              <a:t>Örnek: </a:t>
            </a:r>
            <a:r>
              <a:rPr lang="tr-TR" sz="3200">
                <a:cs typeface="Times New Roman" pitchFamily="18" charset="0"/>
              </a:rPr>
              <a:t>Bilim adamı, doktor, mühendis gibi mesleklerde başarılı insanların yurtdışına gitmesi</a:t>
            </a:r>
            <a:endParaRPr lang="tr-TR" sz="3200"/>
          </a:p>
        </p:txBody>
      </p:sp>
      <p:pic>
        <p:nvPicPr>
          <p:cNvPr id="55298" name="Picture 2" descr="https://slideplayer.biz.tr/slide/2334794/8/images/13/BEY%C4%B0N+G%C3%96%C3%87%C3%9CN%C3%9CN+ETK%C4%B0LER%C4%B0.jpg"/>
          <p:cNvPicPr>
            <a:picLocks noChangeAspect="1" noChangeArrowheads="1"/>
          </p:cNvPicPr>
          <p:nvPr/>
        </p:nvPicPr>
        <p:blipFill>
          <a:blip r:embed="rId2" cstate="print"/>
          <a:srcRect/>
          <a:stretch>
            <a:fillRect/>
          </a:stretch>
        </p:blipFill>
        <p:spPr bwMode="auto">
          <a:xfrm>
            <a:off x="1619250" y="2636838"/>
            <a:ext cx="7129463" cy="404971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Dikdörtgen"/>
          <p:cNvSpPr>
            <a:spLocks noChangeArrowheads="1"/>
          </p:cNvSpPr>
          <p:nvPr/>
        </p:nvSpPr>
        <p:spPr bwMode="auto">
          <a:xfrm>
            <a:off x="179388" y="188913"/>
            <a:ext cx="8785225" cy="1076325"/>
          </a:xfrm>
          <a:prstGeom prst="rect">
            <a:avLst/>
          </a:prstGeom>
          <a:noFill/>
          <a:ln w="9525">
            <a:noFill/>
            <a:miter lim="800000"/>
            <a:headEnd/>
            <a:tailEnd/>
          </a:ln>
        </p:spPr>
        <p:txBody>
          <a:bodyPr>
            <a:spAutoFit/>
          </a:bodyPr>
          <a:lstStyle/>
          <a:p>
            <a:pPr algn="ctr"/>
            <a:r>
              <a:rPr lang="tr-TR" sz="3200">
                <a:solidFill>
                  <a:srgbClr val="FF0000"/>
                </a:solidFill>
                <a:latin typeface="Calibri" pitchFamily="34" charset="0"/>
              </a:rPr>
              <a:t>	YERLEŞME VE SEYAHAT ÖZGÜRLÜĞÜM VAR (3.öğrenme alanı-4.kazanım)</a:t>
            </a:r>
            <a:r>
              <a:rPr lang="tr-TR">
                <a:latin typeface="Calibri" pitchFamily="34" charset="0"/>
              </a:rPr>
              <a:t>	</a:t>
            </a:r>
          </a:p>
        </p:txBody>
      </p:sp>
      <p:sp>
        <p:nvSpPr>
          <p:cNvPr id="56322" name="2 Dikdörtgen"/>
          <p:cNvSpPr>
            <a:spLocks noChangeArrowheads="1"/>
          </p:cNvSpPr>
          <p:nvPr/>
        </p:nvSpPr>
        <p:spPr bwMode="auto">
          <a:xfrm>
            <a:off x="107950" y="1166813"/>
            <a:ext cx="8856663" cy="5508625"/>
          </a:xfrm>
          <a:prstGeom prst="rect">
            <a:avLst/>
          </a:prstGeom>
          <a:noFill/>
          <a:ln w="9525">
            <a:noFill/>
            <a:miter lim="800000"/>
            <a:headEnd/>
            <a:tailEnd/>
          </a:ln>
        </p:spPr>
        <p:txBody>
          <a:bodyPr>
            <a:spAutoFit/>
          </a:bodyPr>
          <a:lstStyle/>
          <a:p>
            <a:r>
              <a:rPr lang="tr-TR" sz="3200" b="1">
                <a:latin typeface="Calibri" pitchFamily="34" charset="0"/>
              </a:rPr>
              <a:t>Yerleşme Ve Seyahat Hürriyeti </a:t>
            </a:r>
            <a:r>
              <a:rPr lang="tr-TR" sz="3200" b="1">
                <a:solidFill>
                  <a:srgbClr val="FF0000"/>
                </a:solidFill>
                <a:latin typeface="Calibri" pitchFamily="34" charset="0"/>
              </a:rPr>
              <a:t>(Anayasa Madde 23)</a:t>
            </a:r>
          </a:p>
          <a:p>
            <a:r>
              <a:rPr lang="tr-TR" sz="3200">
                <a:solidFill>
                  <a:srgbClr val="FF0000"/>
                </a:solidFill>
                <a:latin typeface="Calibri" pitchFamily="34" charset="0"/>
              </a:rPr>
              <a:t>*</a:t>
            </a:r>
            <a:r>
              <a:rPr lang="tr-TR" sz="3200">
                <a:latin typeface="Calibri" pitchFamily="34" charset="0"/>
              </a:rPr>
              <a:t>Herkes yerleşme ve seyahat hürriyetine sahiptir.</a:t>
            </a:r>
          </a:p>
          <a:p>
            <a:r>
              <a:rPr lang="tr-TR" sz="3200">
                <a:solidFill>
                  <a:srgbClr val="FF0000"/>
                </a:solidFill>
                <a:latin typeface="Calibri" pitchFamily="34" charset="0"/>
              </a:rPr>
              <a:t>*</a:t>
            </a:r>
            <a:r>
              <a:rPr lang="tr-TR" sz="3200">
                <a:latin typeface="Calibri" pitchFamily="34" charset="0"/>
              </a:rPr>
              <a:t>Yerleşme hürriyeti suç </a:t>
            </a:r>
          </a:p>
          <a:p>
            <a:r>
              <a:rPr lang="tr-TR" sz="3200">
                <a:latin typeface="Calibri" pitchFamily="34" charset="0"/>
              </a:rPr>
              <a:t>işlenmesini önlemek, </a:t>
            </a:r>
          </a:p>
          <a:p>
            <a:r>
              <a:rPr lang="tr-TR" sz="3200">
                <a:latin typeface="Calibri" pitchFamily="34" charset="0"/>
              </a:rPr>
              <a:t>sosyal ve ekonomik </a:t>
            </a:r>
          </a:p>
          <a:p>
            <a:r>
              <a:rPr lang="tr-TR" sz="3200">
                <a:latin typeface="Calibri" pitchFamily="34" charset="0"/>
              </a:rPr>
              <a:t>gelişmeyi sağlamak, </a:t>
            </a:r>
          </a:p>
          <a:p>
            <a:r>
              <a:rPr lang="tr-TR" sz="3200">
                <a:latin typeface="Calibri" pitchFamily="34" charset="0"/>
              </a:rPr>
              <a:t>sağlıklı ve düzenli </a:t>
            </a:r>
          </a:p>
          <a:p>
            <a:r>
              <a:rPr lang="tr-TR" sz="3200">
                <a:latin typeface="Calibri" pitchFamily="34" charset="0"/>
              </a:rPr>
              <a:t>kentleşmeyi </a:t>
            </a:r>
          </a:p>
          <a:p>
            <a:r>
              <a:rPr lang="tr-TR" sz="3200">
                <a:latin typeface="Calibri" pitchFamily="34" charset="0"/>
              </a:rPr>
              <a:t>gerçekleştirmek </a:t>
            </a:r>
          </a:p>
          <a:p>
            <a:r>
              <a:rPr lang="tr-TR" sz="3200">
                <a:latin typeface="Calibri" pitchFamily="34" charset="0"/>
              </a:rPr>
              <a:t>ve kamu mallarını</a:t>
            </a:r>
          </a:p>
          <a:p>
            <a:r>
              <a:rPr lang="tr-TR" sz="3200">
                <a:latin typeface="Calibri" pitchFamily="34" charset="0"/>
              </a:rPr>
              <a:t> korumak;</a:t>
            </a:r>
          </a:p>
        </p:txBody>
      </p:sp>
      <p:pic>
        <p:nvPicPr>
          <p:cNvPr id="56323" name="Picture 4" descr="http://2.bp.blogspot.com/-CKybupghr3o/UnprH0PWeWI/AAAAAAAAAcQ/obYDDCEt09M/s1600/1382939_588685874524865_1745570843_n.jpg"/>
          <p:cNvPicPr>
            <a:picLocks noChangeAspect="1" noChangeArrowheads="1"/>
          </p:cNvPicPr>
          <p:nvPr/>
        </p:nvPicPr>
        <p:blipFill>
          <a:blip r:embed="rId2" cstate="print"/>
          <a:srcRect/>
          <a:stretch>
            <a:fillRect/>
          </a:stretch>
        </p:blipFill>
        <p:spPr bwMode="auto">
          <a:xfrm>
            <a:off x="4067175" y="2349500"/>
            <a:ext cx="4752975" cy="41751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https://slideplayer.biz.tr/slide/12705295/76/images/3/%C3%9CLKEM%C4%B0ZDE+N%C3%9CFUS+%2F+Yerle%C5%9Fme+ve+Seyahat+%C3%96zg%C3%BCrl%C3%BC%C4%9F%C3%BC.jpg"/>
          <p:cNvPicPr>
            <a:picLocks noChangeAspect="1" noChangeArrowheads="1"/>
          </p:cNvPicPr>
          <p:nvPr/>
        </p:nvPicPr>
        <p:blipFill>
          <a:blip r:embed="rId2" cstate="print"/>
          <a:srcRect/>
          <a:stretch>
            <a:fillRect/>
          </a:stretch>
        </p:blipFill>
        <p:spPr bwMode="auto">
          <a:xfrm>
            <a:off x="250825" y="188913"/>
            <a:ext cx="8569325" cy="64801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Dikdörtgen"/>
          <p:cNvSpPr>
            <a:spLocks noChangeArrowheads="1"/>
          </p:cNvSpPr>
          <p:nvPr/>
        </p:nvSpPr>
        <p:spPr bwMode="auto">
          <a:xfrm>
            <a:off x="323850" y="260350"/>
            <a:ext cx="8640763" cy="4032250"/>
          </a:xfrm>
          <a:prstGeom prst="rect">
            <a:avLst/>
          </a:prstGeom>
          <a:noFill/>
          <a:ln w="9525">
            <a:noFill/>
            <a:miter lim="800000"/>
            <a:headEnd/>
            <a:tailEnd/>
          </a:ln>
        </p:spPr>
        <p:txBody>
          <a:bodyPr>
            <a:spAutoFit/>
          </a:bodyPr>
          <a:lstStyle/>
          <a:p>
            <a:r>
              <a:rPr lang="tr-TR" sz="3200">
                <a:solidFill>
                  <a:srgbClr val="FF0000"/>
                </a:solidFill>
                <a:latin typeface="Calibri" pitchFamily="34" charset="0"/>
              </a:rPr>
              <a:t>*</a:t>
            </a:r>
            <a:r>
              <a:rPr lang="tr-TR" sz="3200">
                <a:latin typeface="Calibri" pitchFamily="34" charset="0"/>
              </a:rPr>
              <a:t>Seyahat hürriyeti suç soruşturma ve kovuşturması sebebiyle ve suç işlenmesini önlemek amacıyla kanunla sınırlanabilir.</a:t>
            </a:r>
          </a:p>
          <a:p>
            <a:r>
              <a:rPr lang="tr-TR" sz="3200">
                <a:solidFill>
                  <a:srgbClr val="FF0000"/>
                </a:solidFill>
                <a:latin typeface="Calibri" pitchFamily="34" charset="0"/>
              </a:rPr>
              <a:t>*</a:t>
            </a:r>
            <a:r>
              <a:rPr lang="tr-TR" sz="3200">
                <a:latin typeface="Calibri" pitchFamily="34" charset="0"/>
              </a:rPr>
              <a:t>Vatandaşın yurt dışına çıkma hürriyeti, ancak suç soruşturması veya kovuşturması sebebiyle hâkim kararına bağlı olarak sınırlanabilir. Vatandaş sınır dışı edilemez ve yurda girme hakkından yoksun bırakılamaz.</a:t>
            </a:r>
          </a:p>
        </p:txBody>
      </p:sp>
      <p:pic>
        <p:nvPicPr>
          <p:cNvPr id="58370" name="Picture 2" descr="https://im0-tub-tr.yandex.net/i?id=d39d98337ae9ba5c05876cd0c68216be&amp;n=13"/>
          <p:cNvPicPr>
            <a:picLocks noChangeAspect="1" noChangeArrowheads="1"/>
          </p:cNvPicPr>
          <p:nvPr/>
        </p:nvPicPr>
        <p:blipFill>
          <a:blip r:embed="rId2" cstate="print"/>
          <a:srcRect/>
          <a:stretch>
            <a:fillRect/>
          </a:stretch>
        </p:blipFill>
        <p:spPr bwMode="auto">
          <a:xfrm>
            <a:off x="2843213" y="3716338"/>
            <a:ext cx="4572000" cy="3048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Dikdörtgen"/>
          <p:cNvSpPr>
            <a:spLocks noChangeArrowheads="1"/>
          </p:cNvSpPr>
          <p:nvPr/>
        </p:nvSpPr>
        <p:spPr bwMode="auto">
          <a:xfrm>
            <a:off x="395288" y="188913"/>
            <a:ext cx="8569325" cy="3538537"/>
          </a:xfrm>
          <a:prstGeom prst="rect">
            <a:avLst/>
          </a:prstGeom>
          <a:noFill/>
          <a:ln w="9525">
            <a:noFill/>
            <a:miter lim="800000"/>
            <a:headEnd/>
            <a:tailEnd/>
          </a:ln>
        </p:spPr>
        <p:txBody>
          <a:bodyPr>
            <a:spAutoFit/>
          </a:bodyPr>
          <a:lstStyle/>
          <a:p>
            <a:r>
              <a:rPr lang="tr-TR" sz="3200" b="1">
                <a:latin typeface="Calibri" pitchFamily="34" charset="0"/>
              </a:rPr>
              <a:t>Seyahat Özgürlüğü </a:t>
            </a:r>
            <a:r>
              <a:rPr lang="tr-TR" sz="3200" b="1">
                <a:solidFill>
                  <a:srgbClr val="FF0000"/>
                </a:solidFill>
                <a:latin typeface="Calibri" pitchFamily="34" charset="0"/>
              </a:rPr>
              <a:t>(İnsan Hakları Evrensel Bildirgesi Madde 13)</a:t>
            </a:r>
          </a:p>
          <a:p>
            <a:r>
              <a:rPr lang="tr-TR" sz="3200">
                <a:solidFill>
                  <a:srgbClr val="FF0000"/>
                </a:solidFill>
                <a:latin typeface="Calibri" pitchFamily="34" charset="0"/>
              </a:rPr>
              <a:t>*</a:t>
            </a:r>
            <a:r>
              <a:rPr lang="tr-TR" sz="3200">
                <a:latin typeface="Calibri" pitchFamily="34" charset="0"/>
              </a:rPr>
              <a:t>Herkesin bir devletin toprakları üzerinde serbestçe dolaşma ve oturma hakkı vardır.</a:t>
            </a:r>
          </a:p>
          <a:p>
            <a:r>
              <a:rPr lang="tr-TR" sz="3200">
                <a:solidFill>
                  <a:srgbClr val="FF0000"/>
                </a:solidFill>
                <a:latin typeface="Calibri" pitchFamily="34" charset="0"/>
              </a:rPr>
              <a:t>*</a:t>
            </a:r>
            <a:r>
              <a:rPr lang="tr-TR" sz="3200">
                <a:latin typeface="Calibri" pitchFamily="34" charset="0"/>
              </a:rPr>
              <a:t>Herkes kendi ülkesi de dahil olmak üzere herhangi bir ülkeden ayrılmak ve ülkesine yeniden dönmek hakkına sahiptir.</a:t>
            </a:r>
          </a:p>
        </p:txBody>
      </p:sp>
      <p:pic>
        <p:nvPicPr>
          <p:cNvPr id="59394" name="Picture 2" descr="https://im0-tub-tr.yandex.net/i?id=23490ad97ee5138d4daaff40370e9955&amp;n=13"/>
          <p:cNvPicPr>
            <a:picLocks noChangeAspect="1" noChangeArrowheads="1"/>
          </p:cNvPicPr>
          <p:nvPr/>
        </p:nvPicPr>
        <p:blipFill>
          <a:blip r:embed="rId2" cstate="print"/>
          <a:srcRect/>
          <a:stretch>
            <a:fillRect/>
          </a:stretch>
        </p:blipFill>
        <p:spPr bwMode="auto">
          <a:xfrm>
            <a:off x="4643438" y="3357563"/>
            <a:ext cx="4095750" cy="304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Dikdörtgen"/>
          <p:cNvSpPr>
            <a:spLocks noChangeArrowheads="1"/>
          </p:cNvSpPr>
          <p:nvPr/>
        </p:nvSpPr>
        <p:spPr bwMode="auto">
          <a:xfrm>
            <a:off x="107950" y="188913"/>
            <a:ext cx="8856663" cy="5016500"/>
          </a:xfrm>
          <a:prstGeom prst="rect">
            <a:avLst/>
          </a:prstGeom>
          <a:noFill/>
          <a:ln w="9525">
            <a:noFill/>
            <a:miter lim="800000"/>
            <a:headEnd/>
            <a:tailEnd/>
          </a:ln>
        </p:spPr>
        <p:txBody>
          <a:bodyPr>
            <a:spAutoFit/>
          </a:bodyPr>
          <a:lstStyle/>
          <a:p>
            <a:r>
              <a:rPr lang="tr-TR" sz="3200" b="1">
                <a:solidFill>
                  <a:srgbClr val="FF0000"/>
                </a:solidFill>
                <a:latin typeface="Calibri" pitchFamily="34" charset="0"/>
              </a:rPr>
              <a:t>Yerleşme ve Seyahat Hürriyetinin Kısıtlanabileceği Durumlar</a:t>
            </a:r>
          </a:p>
          <a:p>
            <a:r>
              <a:rPr lang="tr-TR" sz="3200">
                <a:solidFill>
                  <a:srgbClr val="FF0000"/>
                </a:solidFill>
                <a:latin typeface="Calibri" pitchFamily="34" charset="0"/>
              </a:rPr>
              <a:t>*</a:t>
            </a:r>
            <a:r>
              <a:rPr lang="tr-TR" sz="3200">
                <a:latin typeface="Calibri" pitchFamily="34" charset="0"/>
              </a:rPr>
              <a:t>Kamu mallarını korumak</a:t>
            </a:r>
          </a:p>
          <a:p>
            <a:r>
              <a:rPr lang="tr-TR" sz="3200">
                <a:solidFill>
                  <a:srgbClr val="FF0000"/>
                </a:solidFill>
                <a:latin typeface="Calibri" pitchFamily="34" charset="0"/>
              </a:rPr>
              <a:t>*</a:t>
            </a:r>
            <a:r>
              <a:rPr lang="tr-TR" sz="3200">
                <a:latin typeface="Calibri" pitchFamily="34" charset="0"/>
              </a:rPr>
              <a:t>Sağlıklı ve düzenli kentleşmeyi gerçekleştirmek</a:t>
            </a:r>
          </a:p>
          <a:p>
            <a:r>
              <a:rPr lang="tr-TR" sz="3200">
                <a:solidFill>
                  <a:srgbClr val="FF0000"/>
                </a:solidFill>
                <a:latin typeface="Calibri" pitchFamily="34" charset="0"/>
              </a:rPr>
              <a:t>*</a:t>
            </a:r>
            <a:r>
              <a:rPr lang="tr-TR" sz="3200">
                <a:latin typeface="Calibri" pitchFamily="34" charset="0"/>
              </a:rPr>
              <a:t>Sosyal ve ekonomik gelişmeyi sağlamak</a:t>
            </a:r>
          </a:p>
          <a:p>
            <a:r>
              <a:rPr lang="tr-TR" sz="3200">
                <a:solidFill>
                  <a:srgbClr val="FF0000"/>
                </a:solidFill>
                <a:latin typeface="Calibri" pitchFamily="34" charset="0"/>
              </a:rPr>
              <a:t>*</a:t>
            </a:r>
            <a:r>
              <a:rPr lang="tr-TR" sz="3200">
                <a:latin typeface="Calibri" pitchFamily="34" charset="0"/>
              </a:rPr>
              <a:t>Salgın hastalık bölgelerine girmek veya çıkmak</a:t>
            </a:r>
          </a:p>
          <a:p>
            <a:r>
              <a:rPr lang="tr-TR" sz="3200">
                <a:solidFill>
                  <a:srgbClr val="FF0000"/>
                </a:solidFill>
                <a:latin typeface="Calibri" pitchFamily="34" charset="0"/>
              </a:rPr>
              <a:t>*</a:t>
            </a:r>
            <a:r>
              <a:rPr lang="tr-TR" sz="3200">
                <a:latin typeface="Calibri" pitchFamily="34" charset="0"/>
              </a:rPr>
              <a:t>Hakkında kovuşturma ve soruşturma olan kişilerin yurt dışına çıkışını engellemek </a:t>
            </a:r>
          </a:p>
          <a:p>
            <a:r>
              <a:rPr lang="tr-TR" sz="3200">
                <a:solidFill>
                  <a:srgbClr val="FF0000"/>
                </a:solidFill>
                <a:latin typeface="Calibri" pitchFamily="34" charset="0"/>
              </a:rPr>
              <a:t>*</a:t>
            </a:r>
            <a:r>
              <a:rPr lang="tr-TR" sz="3200">
                <a:latin typeface="Calibri" pitchFamily="34" charset="0"/>
              </a:rPr>
              <a:t>Terör ve savaş gibi olağanüstü durumlarda can güvenliğini sağlamak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https://i.pinimg.com/originals/ae/dd/4b/aedd4b8e675d5d40f7de514770a7647a.jpg"/>
          <p:cNvPicPr>
            <a:picLocks noChangeAspect="1" noChangeArrowheads="1"/>
          </p:cNvPicPr>
          <p:nvPr/>
        </p:nvPicPr>
        <p:blipFill>
          <a:blip r:embed="rId2" cstate="print"/>
          <a:srcRect/>
          <a:stretch>
            <a:fillRect/>
          </a:stretch>
        </p:blipFill>
        <p:spPr bwMode="auto">
          <a:xfrm>
            <a:off x="611188" y="260350"/>
            <a:ext cx="7993062" cy="60055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Başlık"/>
          <p:cNvSpPr>
            <a:spLocks noGrp="1"/>
          </p:cNvSpPr>
          <p:nvPr>
            <p:ph type="ctrTitle"/>
          </p:nvPr>
        </p:nvSpPr>
        <p:spPr>
          <a:xfrm>
            <a:off x="684213" y="836613"/>
            <a:ext cx="7772400" cy="1584325"/>
          </a:xfrm>
        </p:spPr>
        <p:txBody>
          <a:bodyPr/>
          <a:lstStyle/>
          <a:p>
            <a:r>
              <a:rPr lang="tr-TR" sz="7200" smtClean="0">
                <a:solidFill>
                  <a:srgbClr val="FF0000"/>
                </a:solidFill>
              </a:rPr>
              <a:t>EROL OKUTAN</a:t>
            </a:r>
          </a:p>
        </p:txBody>
      </p:sp>
      <p:sp>
        <p:nvSpPr>
          <p:cNvPr id="62466" name="2 Alt Başlık"/>
          <p:cNvSpPr>
            <a:spLocks noGrp="1"/>
          </p:cNvSpPr>
          <p:nvPr>
            <p:ph type="subTitle" idx="1"/>
          </p:nvPr>
        </p:nvSpPr>
        <p:spPr>
          <a:xfrm>
            <a:off x="1371600" y="2420938"/>
            <a:ext cx="6400800" cy="3217862"/>
          </a:xfrm>
        </p:spPr>
        <p:txBody>
          <a:bodyPr/>
          <a:lstStyle/>
          <a:p>
            <a:r>
              <a:rPr lang="tr-TR" sz="8800" smtClean="0">
                <a:solidFill>
                  <a:srgbClr val="FF0000"/>
                </a:solidFill>
              </a:rPr>
              <a:t>2019-2020</a:t>
            </a:r>
          </a:p>
          <a:p>
            <a:r>
              <a:rPr lang="tr-TR" sz="8800" smtClean="0">
                <a:solidFill>
                  <a:srgbClr val="FF0000"/>
                </a:solidFill>
              </a:rPr>
              <a:t>ESKİŞEHİR</a:t>
            </a:r>
            <a:endParaRPr lang="tr-TR" sz="1200" smtClean="0">
              <a:solidFill>
                <a:srgbClr val="FF0000"/>
              </a:solidFill>
              <a:latin typeface="Arial" charset="0"/>
            </a:endParaRPr>
          </a:p>
          <a:p>
            <a:endParaRPr lang="tr-TR" sz="8800" smtClean="0">
              <a:solidFill>
                <a:srgbClr val="FF00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Dikdörtgen"/>
          <p:cNvSpPr>
            <a:spLocks noChangeArrowheads="1"/>
          </p:cNvSpPr>
          <p:nvPr/>
        </p:nvSpPr>
        <p:spPr bwMode="auto">
          <a:xfrm>
            <a:off x="179388" y="188913"/>
            <a:ext cx="8785225" cy="3046412"/>
          </a:xfrm>
          <a:prstGeom prst="rect">
            <a:avLst/>
          </a:prstGeom>
          <a:noFill/>
          <a:ln w="9525">
            <a:noFill/>
            <a:miter lim="800000"/>
            <a:headEnd/>
            <a:tailEnd/>
          </a:ln>
        </p:spPr>
        <p:txBody>
          <a:bodyPr>
            <a:spAutoFit/>
          </a:bodyPr>
          <a:lstStyle/>
          <a:p>
            <a:r>
              <a:rPr lang="tr-TR" sz="3200">
                <a:latin typeface="Calibri" pitchFamily="34" charset="0"/>
              </a:rPr>
              <a:t>Çatalhöyük, bereketli bir arazi ile çevrelenmiştir. Höyük çevresindeki sulak alanlarda yoğun sazlıklar çok çeşitli hayvan ve değerlendirilebilecek bitkiler barındırıyordu. Çarşamba Irmağı ilkbaharda taşarak Çatalhöyük’ü bir yarım adaya dönüştürüyordu. Bu da yerleşim yerinin savunulmasını kolaylaştırıyordu.</a:t>
            </a:r>
          </a:p>
        </p:txBody>
      </p:sp>
      <p:pic>
        <p:nvPicPr>
          <p:cNvPr id="18434" name="Picture 2" descr="https://im0-tub-tr.yandex.net/i?id=797155e1cff53a1deb15d8a97c7d51a9&amp;n=13"/>
          <p:cNvPicPr>
            <a:picLocks noChangeAspect="1" noChangeArrowheads="1"/>
          </p:cNvPicPr>
          <p:nvPr/>
        </p:nvPicPr>
        <p:blipFill>
          <a:blip r:embed="rId2" cstate="print"/>
          <a:srcRect/>
          <a:stretch>
            <a:fillRect/>
          </a:stretch>
        </p:blipFill>
        <p:spPr bwMode="auto">
          <a:xfrm>
            <a:off x="1187450" y="3213100"/>
            <a:ext cx="7129463" cy="34559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Dikdörtgen"/>
          <p:cNvSpPr>
            <a:spLocks noChangeArrowheads="1"/>
          </p:cNvSpPr>
          <p:nvPr/>
        </p:nvSpPr>
        <p:spPr bwMode="auto">
          <a:xfrm>
            <a:off x="179388" y="188913"/>
            <a:ext cx="8713787" cy="3046412"/>
          </a:xfrm>
          <a:prstGeom prst="rect">
            <a:avLst/>
          </a:prstGeom>
          <a:noFill/>
          <a:ln w="9525">
            <a:noFill/>
            <a:miter lim="800000"/>
            <a:headEnd/>
            <a:tailEnd/>
          </a:ln>
        </p:spPr>
        <p:txBody>
          <a:bodyPr>
            <a:spAutoFit/>
          </a:bodyPr>
          <a:lstStyle/>
          <a:p>
            <a:r>
              <a:rPr lang="tr-TR" sz="3200">
                <a:latin typeface="Calibri" pitchFamily="34" charset="0"/>
              </a:rPr>
              <a:t>Çatalhöyük’te bulunan kumaş parçaları en eski kumaş örneklerindendir. O dönemde Hasan Dağı’ndan elde edilen obsidyen ile tuzu hem kendi ihtiyaçları için kullanmışlar hem de çevrelerindeki yerleşim birimlerinde yaşayan insanlara satmışlardır.</a:t>
            </a:r>
          </a:p>
        </p:txBody>
      </p:sp>
      <p:pic>
        <p:nvPicPr>
          <p:cNvPr id="19458" name="Picture 2" descr="https://i.pinimg.com/originals/97/31/e0/9731e0772f5448ec0dbbb2afeb165285.jpg"/>
          <p:cNvPicPr>
            <a:picLocks noChangeAspect="1" noChangeArrowheads="1"/>
          </p:cNvPicPr>
          <p:nvPr/>
        </p:nvPicPr>
        <p:blipFill>
          <a:blip r:embed="rId2" cstate="print"/>
          <a:srcRect/>
          <a:stretch>
            <a:fillRect/>
          </a:stretch>
        </p:blipFill>
        <p:spPr bwMode="auto">
          <a:xfrm>
            <a:off x="2484438" y="2636838"/>
            <a:ext cx="6408737" cy="4105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1"/>
          <p:cNvGrpSpPr>
            <a:grpSpLocks/>
          </p:cNvGrpSpPr>
          <p:nvPr/>
        </p:nvGrpSpPr>
        <p:grpSpPr bwMode="auto">
          <a:xfrm>
            <a:off x="338138" y="2932113"/>
            <a:ext cx="8469312" cy="3146425"/>
            <a:chOff x="238" y="1339"/>
            <a:chExt cx="4470" cy="1776"/>
          </a:xfrm>
        </p:grpSpPr>
        <p:sp>
          <p:nvSpPr>
            <p:cNvPr id="20485" name="AutoShape 16"/>
            <p:cNvSpPr>
              <a:spLocks/>
            </p:cNvSpPr>
            <p:nvPr/>
          </p:nvSpPr>
          <p:spPr bwMode="auto">
            <a:xfrm>
              <a:off x="4225" y="1339"/>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0486" name="Line 15"/>
            <p:cNvSpPr>
              <a:spLocks noChangeShapeType="1"/>
            </p:cNvSpPr>
            <p:nvPr/>
          </p:nvSpPr>
          <p:spPr bwMode="auto">
            <a:xfrm>
              <a:off x="808" y="1355"/>
              <a:ext cx="3510" cy="1"/>
            </a:xfrm>
            <a:prstGeom prst="line">
              <a:avLst/>
            </a:prstGeom>
            <a:noFill/>
            <a:ln w="25400">
              <a:solidFill>
                <a:srgbClr val="00AFEF"/>
              </a:solidFill>
              <a:round/>
              <a:headEnd/>
              <a:tailEnd/>
            </a:ln>
          </p:spPr>
          <p:txBody>
            <a:bodyPr/>
            <a:lstStyle/>
            <a:p>
              <a:endParaRPr lang="tr-TR"/>
            </a:p>
          </p:txBody>
        </p:sp>
        <p:sp>
          <p:nvSpPr>
            <p:cNvPr id="20487" name="AutoShape 14"/>
            <p:cNvSpPr>
              <a:spLocks/>
            </p:cNvSpPr>
            <p:nvPr/>
          </p:nvSpPr>
          <p:spPr bwMode="auto">
            <a:xfrm>
              <a:off x="748" y="1354"/>
              <a:ext cx="2370" cy="630"/>
            </a:xfrm>
            <a:custGeom>
              <a:avLst/>
              <a:gdLst>
                <a:gd name="T0" fmla="*/ 120 w 2370"/>
                <a:gd name="T1" fmla="*/ 510 h 630"/>
                <a:gd name="T2" fmla="*/ 80 w 2370"/>
                <a:gd name="T3" fmla="*/ 510 h 630"/>
                <a:gd name="T4" fmla="*/ 80 w 2370"/>
                <a:gd name="T5" fmla="*/ 0 h 630"/>
                <a:gd name="T6" fmla="*/ 40 w 2370"/>
                <a:gd name="T7" fmla="*/ 0 h 630"/>
                <a:gd name="T8" fmla="*/ 40 w 2370"/>
                <a:gd name="T9" fmla="*/ 510 h 630"/>
                <a:gd name="T10" fmla="*/ 0 w 2370"/>
                <a:gd name="T11" fmla="*/ 510 h 630"/>
                <a:gd name="T12" fmla="*/ 60 w 2370"/>
                <a:gd name="T13" fmla="*/ 630 h 630"/>
                <a:gd name="T14" fmla="*/ 110 w 2370"/>
                <a:gd name="T15" fmla="*/ 530 h 630"/>
                <a:gd name="T16" fmla="*/ 120 w 2370"/>
                <a:gd name="T17" fmla="*/ 510 h 630"/>
                <a:gd name="T18" fmla="*/ 1111 w 2370"/>
                <a:gd name="T19" fmla="*/ 510 h 630"/>
                <a:gd name="T20" fmla="*/ 1071 w 2370"/>
                <a:gd name="T21" fmla="*/ 510 h 630"/>
                <a:gd name="T22" fmla="*/ 1070 w 2370"/>
                <a:gd name="T23" fmla="*/ 0 h 630"/>
                <a:gd name="T24" fmla="*/ 1030 w 2370"/>
                <a:gd name="T25" fmla="*/ 0 h 630"/>
                <a:gd name="T26" fmla="*/ 1031 w 2370"/>
                <a:gd name="T27" fmla="*/ 510 h 630"/>
                <a:gd name="T28" fmla="*/ 991 w 2370"/>
                <a:gd name="T29" fmla="*/ 510 h 630"/>
                <a:gd name="T30" fmla="*/ 1051 w 2370"/>
                <a:gd name="T31" fmla="*/ 630 h 630"/>
                <a:gd name="T32" fmla="*/ 1101 w 2370"/>
                <a:gd name="T33" fmla="*/ 530 h 630"/>
                <a:gd name="T34" fmla="*/ 1111 w 2370"/>
                <a:gd name="T35" fmla="*/ 510 h 630"/>
                <a:gd name="T36" fmla="*/ 2370 w 2370"/>
                <a:gd name="T37" fmla="*/ 510 h 630"/>
                <a:gd name="T38" fmla="*/ 2330 w 2370"/>
                <a:gd name="T39" fmla="*/ 510 h 630"/>
                <a:gd name="T40" fmla="*/ 2330 w 2370"/>
                <a:gd name="T41" fmla="*/ 0 h 630"/>
                <a:gd name="T42" fmla="*/ 2290 w 2370"/>
                <a:gd name="T43" fmla="*/ 0 h 630"/>
                <a:gd name="T44" fmla="*/ 2290 w 2370"/>
                <a:gd name="T45" fmla="*/ 510 h 630"/>
                <a:gd name="T46" fmla="*/ 2250 w 2370"/>
                <a:gd name="T47" fmla="*/ 510 h 630"/>
                <a:gd name="T48" fmla="*/ 2310 w 2370"/>
                <a:gd name="T49" fmla="*/ 630 h 630"/>
                <a:gd name="T50" fmla="*/ 2360 w 2370"/>
                <a:gd name="T51" fmla="*/ 530 h 630"/>
                <a:gd name="T52" fmla="*/ 2370 w 2370"/>
                <a:gd name="T53" fmla="*/ 510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0"/>
                <a:gd name="T82" fmla="*/ 0 h 630"/>
                <a:gd name="T83" fmla="*/ 2370 w 2370"/>
                <a:gd name="T84" fmla="*/ 630 h 6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0" h="630">
                  <a:moveTo>
                    <a:pt x="120" y="510"/>
                  </a:moveTo>
                  <a:lnTo>
                    <a:pt x="80" y="510"/>
                  </a:lnTo>
                  <a:lnTo>
                    <a:pt x="80" y="0"/>
                  </a:lnTo>
                  <a:lnTo>
                    <a:pt x="40" y="0"/>
                  </a:lnTo>
                  <a:lnTo>
                    <a:pt x="40" y="510"/>
                  </a:lnTo>
                  <a:lnTo>
                    <a:pt x="0" y="510"/>
                  </a:lnTo>
                  <a:lnTo>
                    <a:pt x="60" y="630"/>
                  </a:lnTo>
                  <a:lnTo>
                    <a:pt x="110" y="530"/>
                  </a:lnTo>
                  <a:lnTo>
                    <a:pt x="120" y="510"/>
                  </a:lnTo>
                  <a:moveTo>
                    <a:pt x="1111" y="510"/>
                  </a:moveTo>
                  <a:lnTo>
                    <a:pt x="1071" y="510"/>
                  </a:lnTo>
                  <a:lnTo>
                    <a:pt x="1070" y="0"/>
                  </a:lnTo>
                  <a:lnTo>
                    <a:pt x="1030" y="0"/>
                  </a:lnTo>
                  <a:lnTo>
                    <a:pt x="1031" y="510"/>
                  </a:lnTo>
                  <a:lnTo>
                    <a:pt x="991" y="510"/>
                  </a:lnTo>
                  <a:lnTo>
                    <a:pt x="1051" y="630"/>
                  </a:lnTo>
                  <a:lnTo>
                    <a:pt x="1101" y="530"/>
                  </a:lnTo>
                  <a:lnTo>
                    <a:pt x="1111" y="510"/>
                  </a:lnTo>
                  <a:moveTo>
                    <a:pt x="2370" y="510"/>
                  </a:moveTo>
                  <a:lnTo>
                    <a:pt x="2330" y="510"/>
                  </a:lnTo>
                  <a:lnTo>
                    <a:pt x="2330" y="0"/>
                  </a:lnTo>
                  <a:lnTo>
                    <a:pt x="2290" y="0"/>
                  </a:lnTo>
                  <a:lnTo>
                    <a:pt x="2290" y="510"/>
                  </a:lnTo>
                  <a:lnTo>
                    <a:pt x="2250" y="510"/>
                  </a:lnTo>
                  <a:lnTo>
                    <a:pt x="2310" y="630"/>
                  </a:lnTo>
                  <a:lnTo>
                    <a:pt x="2360" y="530"/>
                  </a:lnTo>
                  <a:lnTo>
                    <a:pt x="2370" y="510"/>
                  </a:lnTo>
                </a:path>
              </a:pathLst>
            </a:custGeom>
            <a:solidFill>
              <a:srgbClr val="CC0099"/>
            </a:solidFill>
            <a:ln w="9525">
              <a:noFill/>
              <a:round/>
              <a:headEnd/>
              <a:tailEnd/>
            </a:ln>
          </p:spPr>
          <p:txBody>
            <a:bodyPr/>
            <a:lstStyle/>
            <a:p>
              <a:endParaRPr lang="tr-TR"/>
            </a:p>
          </p:txBody>
        </p:sp>
        <p:sp>
          <p:nvSpPr>
            <p:cNvPr id="20488" name="Freeform 13"/>
            <p:cNvSpPr>
              <a:spLocks/>
            </p:cNvSpPr>
            <p:nvPr/>
          </p:nvSpPr>
          <p:spPr bwMode="auto">
            <a:xfrm>
              <a:off x="238" y="2031"/>
              <a:ext cx="945" cy="1084"/>
            </a:xfrm>
            <a:custGeom>
              <a:avLst/>
              <a:gdLst>
                <a:gd name="T0" fmla="*/ 787 w 945"/>
                <a:gd name="T1" fmla="*/ 0 h 1084"/>
                <a:gd name="T2" fmla="*/ 157 w 945"/>
                <a:gd name="T3" fmla="*/ 0 h 1084"/>
                <a:gd name="T4" fmla="*/ 96 w 945"/>
                <a:gd name="T5" fmla="*/ 13 h 1084"/>
                <a:gd name="T6" fmla="*/ 46 w 945"/>
                <a:gd name="T7" fmla="*/ 46 h 1084"/>
                <a:gd name="T8" fmla="*/ 12 w 945"/>
                <a:gd name="T9" fmla="*/ 96 h 1084"/>
                <a:gd name="T10" fmla="*/ 0 w 945"/>
                <a:gd name="T11" fmla="*/ 158 h 1084"/>
                <a:gd name="T12" fmla="*/ 0 w 945"/>
                <a:gd name="T13" fmla="*/ 927 h 1084"/>
                <a:gd name="T14" fmla="*/ 12 w 945"/>
                <a:gd name="T15" fmla="*/ 988 h 1084"/>
                <a:gd name="T16" fmla="*/ 46 w 945"/>
                <a:gd name="T17" fmla="*/ 1038 h 1084"/>
                <a:gd name="T18" fmla="*/ 96 w 945"/>
                <a:gd name="T19" fmla="*/ 1072 h 1084"/>
                <a:gd name="T20" fmla="*/ 157 w 945"/>
                <a:gd name="T21" fmla="*/ 1084 h 1084"/>
                <a:gd name="T22" fmla="*/ 787 w 945"/>
                <a:gd name="T23" fmla="*/ 1084 h 1084"/>
                <a:gd name="T24" fmla="*/ 849 w 945"/>
                <a:gd name="T25" fmla="*/ 1072 h 1084"/>
                <a:gd name="T26" fmla="*/ 899 w 945"/>
                <a:gd name="T27" fmla="*/ 1038 h 1084"/>
                <a:gd name="T28" fmla="*/ 933 w 945"/>
                <a:gd name="T29" fmla="*/ 988 h 1084"/>
                <a:gd name="T30" fmla="*/ 945 w 945"/>
                <a:gd name="T31" fmla="*/ 927 h 1084"/>
                <a:gd name="T32" fmla="*/ 945 w 945"/>
                <a:gd name="T33" fmla="*/ 158 h 1084"/>
                <a:gd name="T34" fmla="*/ 933 w 945"/>
                <a:gd name="T35" fmla="*/ 96 h 1084"/>
                <a:gd name="T36" fmla="*/ 899 w 945"/>
                <a:gd name="T37" fmla="*/ 46 h 1084"/>
                <a:gd name="T38" fmla="*/ 849 w 945"/>
                <a:gd name="T39" fmla="*/ 13 h 1084"/>
                <a:gd name="T40" fmla="*/ 787 w 945"/>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84"/>
                <a:gd name="T65" fmla="*/ 945 w 945"/>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84">
                  <a:moveTo>
                    <a:pt x="787" y="0"/>
                  </a:moveTo>
                  <a:lnTo>
                    <a:pt x="157" y="0"/>
                  </a:lnTo>
                  <a:lnTo>
                    <a:pt x="96" y="13"/>
                  </a:lnTo>
                  <a:lnTo>
                    <a:pt x="46" y="46"/>
                  </a:lnTo>
                  <a:lnTo>
                    <a:pt x="12" y="96"/>
                  </a:lnTo>
                  <a:lnTo>
                    <a:pt x="0" y="158"/>
                  </a:lnTo>
                  <a:lnTo>
                    <a:pt x="0" y="927"/>
                  </a:lnTo>
                  <a:lnTo>
                    <a:pt x="12" y="988"/>
                  </a:lnTo>
                  <a:lnTo>
                    <a:pt x="46" y="1038"/>
                  </a:lnTo>
                  <a:lnTo>
                    <a:pt x="96" y="1072"/>
                  </a:lnTo>
                  <a:lnTo>
                    <a:pt x="157" y="1084"/>
                  </a:lnTo>
                  <a:lnTo>
                    <a:pt x="787" y="1084"/>
                  </a:lnTo>
                  <a:lnTo>
                    <a:pt x="849" y="1072"/>
                  </a:lnTo>
                  <a:lnTo>
                    <a:pt x="899" y="1038"/>
                  </a:lnTo>
                  <a:lnTo>
                    <a:pt x="933" y="988"/>
                  </a:lnTo>
                  <a:lnTo>
                    <a:pt x="945" y="927"/>
                  </a:lnTo>
                  <a:lnTo>
                    <a:pt x="945" y="158"/>
                  </a:lnTo>
                  <a:lnTo>
                    <a:pt x="933" y="96"/>
                  </a:lnTo>
                  <a:lnTo>
                    <a:pt x="899" y="46"/>
                  </a:lnTo>
                  <a:lnTo>
                    <a:pt x="849" y="13"/>
                  </a:lnTo>
                  <a:lnTo>
                    <a:pt x="787" y="0"/>
                  </a:lnTo>
                  <a:close/>
                </a:path>
              </a:pathLst>
            </a:custGeom>
            <a:solidFill>
              <a:srgbClr val="CCEBFF"/>
            </a:solidFill>
            <a:ln w="9525">
              <a:noFill/>
              <a:round/>
              <a:headEnd/>
              <a:tailEnd/>
            </a:ln>
          </p:spPr>
          <p:txBody>
            <a:bodyPr/>
            <a:lstStyle/>
            <a:p>
              <a:endParaRPr lang="tr-TR"/>
            </a:p>
          </p:txBody>
        </p:sp>
        <p:sp>
          <p:nvSpPr>
            <p:cNvPr id="20489" name="Freeform 12"/>
            <p:cNvSpPr>
              <a:spLocks/>
            </p:cNvSpPr>
            <p:nvPr/>
          </p:nvSpPr>
          <p:spPr bwMode="auto">
            <a:xfrm>
              <a:off x="238" y="2031"/>
              <a:ext cx="945" cy="1084"/>
            </a:xfrm>
            <a:custGeom>
              <a:avLst/>
              <a:gdLst>
                <a:gd name="T0" fmla="*/ 157 w 945"/>
                <a:gd name="T1" fmla="*/ 0 h 1084"/>
                <a:gd name="T2" fmla="*/ 96 w 945"/>
                <a:gd name="T3" fmla="*/ 13 h 1084"/>
                <a:gd name="T4" fmla="*/ 46 w 945"/>
                <a:gd name="T5" fmla="*/ 46 h 1084"/>
                <a:gd name="T6" fmla="*/ 12 w 945"/>
                <a:gd name="T7" fmla="*/ 96 h 1084"/>
                <a:gd name="T8" fmla="*/ 0 w 945"/>
                <a:gd name="T9" fmla="*/ 158 h 1084"/>
                <a:gd name="T10" fmla="*/ 0 w 945"/>
                <a:gd name="T11" fmla="*/ 927 h 1084"/>
                <a:gd name="T12" fmla="*/ 12 w 945"/>
                <a:gd name="T13" fmla="*/ 988 h 1084"/>
                <a:gd name="T14" fmla="*/ 46 w 945"/>
                <a:gd name="T15" fmla="*/ 1038 h 1084"/>
                <a:gd name="T16" fmla="*/ 96 w 945"/>
                <a:gd name="T17" fmla="*/ 1072 h 1084"/>
                <a:gd name="T18" fmla="*/ 157 w 945"/>
                <a:gd name="T19" fmla="*/ 1084 h 1084"/>
                <a:gd name="T20" fmla="*/ 787 w 945"/>
                <a:gd name="T21" fmla="*/ 1084 h 1084"/>
                <a:gd name="T22" fmla="*/ 849 w 945"/>
                <a:gd name="T23" fmla="*/ 1072 h 1084"/>
                <a:gd name="T24" fmla="*/ 899 w 945"/>
                <a:gd name="T25" fmla="*/ 1038 h 1084"/>
                <a:gd name="T26" fmla="*/ 933 w 945"/>
                <a:gd name="T27" fmla="*/ 988 h 1084"/>
                <a:gd name="T28" fmla="*/ 945 w 945"/>
                <a:gd name="T29" fmla="*/ 927 h 1084"/>
                <a:gd name="T30" fmla="*/ 945 w 945"/>
                <a:gd name="T31" fmla="*/ 158 h 1084"/>
                <a:gd name="T32" fmla="*/ 933 w 945"/>
                <a:gd name="T33" fmla="*/ 96 h 1084"/>
                <a:gd name="T34" fmla="*/ 899 w 945"/>
                <a:gd name="T35" fmla="*/ 46 h 1084"/>
                <a:gd name="T36" fmla="*/ 849 w 945"/>
                <a:gd name="T37" fmla="*/ 13 h 1084"/>
                <a:gd name="T38" fmla="*/ 787 w 945"/>
                <a:gd name="T39" fmla="*/ 0 h 1084"/>
                <a:gd name="T40" fmla="*/ 157 w 945"/>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84"/>
                <a:gd name="T65" fmla="*/ 945 w 945"/>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84">
                  <a:moveTo>
                    <a:pt x="157" y="0"/>
                  </a:moveTo>
                  <a:lnTo>
                    <a:pt x="96" y="13"/>
                  </a:lnTo>
                  <a:lnTo>
                    <a:pt x="46" y="46"/>
                  </a:lnTo>
                  <a:lnTo>
                    <a:pt x="12" y="96"/>
                  </a:lnTo>
                  <a:lnTo>
                    <a:pt x="0" y="158"/>
                  </a:lnTo>
                  <a:lnTo>
                    <a:pt x="0" y="927"/>
                  </a:lnTo>
                  <a:lnTo>
                    <a:pt x="12" y="988"/>
                  </a:lnTo>
                  <a:lnTo>
                    <a:pt x="46" y="1038"/>
                  </a:lnTo>
                  <a:lnTo>
                    <a:pt x="96" y="1072"/>
                  </a:lnTo>
                  <a:lnTo>
                    <a:pt x="157" y="1084"/>
                  </a:lnTo>
                  <a:lnTo>
                    <a:pt x="787" y="1084"/>
                  </a:lnTo>
                  <a:lnTo>
                    <a:pt x="849" y="1072"/>
                  </a:lnTo>
                  <a:lnTo>
                    <a:pt x="899" y="1038"/>
                  </a:lnTo>
                  <a:lnTo>
                    <a:pt x="933" y="988"/>
                  </a:lnTo>
                  <a:lnTo>
                    <a:pt x="945" y="927"/>
                  </a:lnTo>
                  <a:lnTo>
                    <a:pt x="945" y="158"/>
                  </a:lnTo>
                  <a:lnTo>
                    <a:pt x="933" y="96"/>
                  </a:lnTo>
                  <a:lnTo>
                    <a:pt x="899" y="46"/>
                  </a:lnTo>
                  <a:lnTo>
                    <a:pt x="849" y="13"/>
                  </a:lnTo>
                  <a:lnTo>
                    <a:pt x="787" y="0"/>
                  </a:lnTo>
                  <a:lnTo>
                    <a:pt x="157" y="0"/>
                  </a:lnTo>
                  <a:close/>
                </a:path>
              </a:pathLst>
            </a:custGeom>
            <a:noFill/>
            <a:ln w="9525">
              <a:solidFill>
                <a:srgbClr val="000000"/>
              </a:solidFill>
              <a:round/>
              <a:headEnd/>
              <a:tailEnd/>
            </a:ln>
          </p:spPr>
          <p:txBody>
            <a:bodyPr/>
            <a:lstStyle/>
            <a:p>
              <a:endParaRPr lang="tr-TR"/>
            </a:p>
          </p:txBody>
        </p:sp>
        <p:sp>
          <p:nvSpPr>
            <p:cNvPr id="20490" name="Freeform 11"/>
            <p:cNvSpPr>
              <a:spLocks/>
            </p:cNvSpPr>
            <p:nvPr/>
          </p:nvSpPr>
          <p:spPr bwMode="auto">
            <a:xfrm>
              <a:off x="1213" y="2031"/>
              <a:ext cx="1230" cy="1084"/>
            </a:xfrm>
            <a:custGeom>
              <a:avLst/>
              <a:gdLst>
                <a:gd name="T0" fmla="*/ 1049 w 1230"/>
                <a:gd name="T1" fmla="*/ 0 h 1084"/>
                <a:gd name="T2" fmla="*/ 181 w 1230"/>
                <a:gd name="T3" fmla="*/ 0 h 1084"/>
                <a:gd name="T4" fmla="*/ 110 w 1230"/>
                <a:gd name="T5" fmla="*/ 14 h 1084"/>
                <a:gd name="T6" fmla="*/ 53 w 1230"/>
                <a:gd name="T7" fmla="*/ 53 h 1084"/>
                <a:gd name="T8" fmla="*/ 14 w 1230"/>
                <a:gd name="T9" fmla="*/ 111 h 1084"/>
                <a:gd name="T10" fmla="*/ 0 w 1230"/>
                <a:gd name="T11" fmla="*/ 181 h 1084"/>
                <a:gd name="T12" fmla="*/ 0 w 1230"/>
                <a:gd name="T13" fmla="*/ 904 h 1084"/>
                <a:gd name="T14" fmla="*/ 14 w 1230"/>
                <a:gd name="T15" fmla="*/ 974 h 1084"/>
                <a:gd name="T16" fmla="*/ 53 w 1230"/>
                <a:gd name="T17" fmla="*/ 1031 h 1084"/>
                <a:gd name="T18" fmla="*/ 110 w 1230"/>
                <a:gd name="T19" fmla="*/ 1070 h 1084"/>
                <a:gd name="T20" fmla="*/ 181 w 1230"/>
                <a:gd name="T21" fmla="*/ 1084 h 1084"/>
                <a:gd name="T22" fmla="*/ 1049 w 1230"/>
                <a:gd name="T23" fmla="*/ 1084 h 1084"/>
                <a:gd name="T24" fmla="*/ 1120 w 1230"/>
                <a:gd name="T25" fmla="*/ 1070 h 1084"/>
                <a:gd name="T26" fmla="*/ 1177 w 1230"/>
                <a:gd name="T27" fmla="*/ 1031 h 1084"/>
                <a:gd name="T28" fmla="*/ 1216 w 1230"/>
                <a:gd name="T29" fmla="*/ 974 h 1084"/>
                <a:gd name="T30" fmla="*/ 1230 w 1230"/>
                <a:gd name="T31" fmla="*/ 904 h 1084"/>
                <a:gd name="T32" fmla="*/ 1230 w 1230"/>
                <a:gd name="T33" fmla="*/ 181 h 1084"/>
                <a:gd name="T34" fmla="*/ 1216 w 1230"/>
                <a:gd name="T35" fmla="*/ 111 h 1084"/>
                <a:gd name="T36" fmla="*/ 1177 w 1230"/>
                <a:gd name="T37" fmla="*/ 53 h 1084"/>
                <a:gd name="T38" fmla="*/ 1120 w 1230"/>
                <a:gd name="T39" fmla="*/ 14 h 1084"/>
                <a:gd name="T40" fmla="*/ 1049 w 1230"/>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84"/>
                <a:gd name="T65" fmla="*/ 1230 w 1230"/>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84">
                  <a:moveTo>
                    <a:pt x="1049" y="0"/>
                  </a:moveTo>
                  <a:lnTo>
                    <a:pt x="181" y="0"/>
                  </a:lnTo>
                  <a:lnTo>
                    <a:pt x="110" y="14"/>
                  </a:lnTo>
                  <a:lnTo>
                    <a:pt x="53" y="53"/>
                  </a:lnTo>
                  <a:lnTo>
                    <a:pt x="14" y="111"/>
                  </a:lnTo>
                  <a:lnTo>
                    <a:pt x="0" y="181"/>
                  </a:lnTo>
                  <a:lnTo>
                    <a:pt x="0" y="904"/>
                  </a:lnTo>
                  <a:lnTo>
                    <a:pt x="14" y="974"/>
                  </a:lnTo>
                  <a:lnTo>
                    <a:pt x="53" y="1031"/>
                  </a:lnTo>
                  <a:lnTo>
                    <a:pt x="110" y="1070"/>
                  </a:lnTo>
                  <a:lnTo>
                    <a:pt x="181" y="1084"/>
                  </a:lnTo>
                  <a:lnTo>
                    <a:pt x="1049" y="1084"/>
                  </a:lnTo>
                  <a:lnTo>
                    <a:pt x="1120" y="1070"/>
                  </a:lnTo>
                  <a:lnTo>
                    <a:pt x="1177" y="1031"/>
                  </a:lnTo>
                  <a:lnTo>
                    <a:pt x="1216" y="974"/>
                  </a:lnTo>
                  <a:lnTo>
                    <a:pt x="1230" y="904"/>
                  </a:lnTo>
                  <a:lnTo>
                    <a:pt x="1230" y="181"/>
                  </a:lnTo>
                  <a:lnTo>
                    <a:pt x="1216" y="111"/>
                  </a:lnTo>
                  <a:lnTo>
                    <a:pt x="1177" y="53"/>
                  </a:lnTo>
                  <a:lnTo>
                    <a:pt x="1120" y="14"/>
                  </a:lnTo>
                  <a:lnTo>
                    <a:pt x="1049" y="0"/>
                  </a:lnTo>
                  <a:close/>
                </a:path>
              </a:pathLst>
            </a:custGeom>
            <a:solidFill>
              <a:srgbClr val="CCFF99"/>
            </a:solidFill>
            <a:ln w="9525">
              <a:noFill/>
              <a:round/>
              <a:headEnd/>
              <a:tailEnd/>
            </a:ln>
          </p:spPr>
          <p:txBody>
            <a:bodyPr/>
            <a:lstStyle/>
            <a:p>
              <a:endParaRPr lang="tr-TR"/>
            </a:p>
          </p:txBody>
        </p:sp>
        <p:sp>
          <p:nvSpPr>
            <p:cNvPr id="20491" name="Freeform 10"/>
            <p:cNvSpPr>
              <a:spLocks/>
            </p:cNvSpPr>
            <p:nvPr/>
          </p:nvSpPr>
          <p:spPr bwMode="auto">
            <a:xfrm>
              <a:off x="1213" y="2031"/>
              <a:ext cx="1230" cy="1084"/>
            </a:xfrm>
            <a:custGeom>
              <a:avLst/>
              <a:gdLst>
                <a:gd name="T0" fmla="*/ 181 w 1230"/>
                <a:gd name="T1" fmla="*/ 0 h 1084"/>
                <a:gd name="T2" fmla="*/ 110 w 1230"/>
                <a:gd name="T3" fmla="*/ 14 h 1084"/>
                <a:gd name="T4" fmla="*/ 53 w 1230"/>
                <a:gd name="T5" fmla="*/ 53 h 1084"/>
                <a:gd name="T6" fmla="*/ 14 w 1230"/>
                <a:gd name="T7" fmla="*/ 111 h 1084"/>
                <a:gd name="T8" fmla="*/ 0 w 1230"/>
                <a:gd name="T9" fmla="*/ 181 h 1084"/>
                <a:gd name="T10" fmla="*/ 0 w 1230"/>
                <a:gd name="T11" fmla="*/ 904 h 1084"/>
                <a:gd name="T12" fmla="*/ 14 w 1230"/>
                <a:gd name="T13" fmla="*/ 974 h 1084"/>
                <a:gd name="T14" fmla="*/ 53 w 1230"/>
                <a:gd name="T15" fmla="*/ 1031 h 1084"/>
                <a:gd name="T16" fmla="*/ 110 w 1230"/>
                <a:gd name="T17" fmla="*/ 1070 h 1084"/>
                <a:gd name="T18" fmla="*/ 181 w 1230"/>
                <a:gd name="T19" fmla="*/ 1084 h 1084"/>
                <a:gd name="T20" fmla="*/ 1049 w 1230"/>
                <a:gd name="T21" fmla="*/ 1084 h 1084"/>
                <a:gd name="T22" fmla="*/ 1120 w 1230"/>
                <a:gd name="T23" fmla="*/ 1070 h 1084"/>
                <a:gd name="T24" fmla="*/ 1177 w 1230"/>
                <a:gd name="T25" fmla="*/ 1031 h 1084"/>
                <a:gd name="T26" fmla="*/ 1216 w 1230"/>
                <a:gd name="T27" fmla="*/ 974 h 1084"/>
                <a:gd name="T28" fmla="*/ 1230 w 1230"/>
                <a:gd name="T29" fmla="*/ 904 h 1084"/>
                <a:gd name="T30" fmla="*/ 1230 w 1230"/>
                <a:gd name="T31" fmla="*/ 181 h 1084"/>
                <a:gd name="T32" fmla="*/ 1216 w 1230"/>
                <a:gd name="T33" fmla="*/ 111 h 1084"/>
                <a:gd name="T34" fmla="*/ 1177 w 1230"/>
                <a:gd name="T35" fmla="*/ 53 h 1084"/>
                <a:gd name="T36" fmla="*/ 1120 w 1230"/>
                <a:gd name="T37" fmla="*/ 14 h 1084"/>
                <a:gd name="T38" fmla="*/ 1049 w 1230"/>
                <a:gd name="T39" fmla="*/ 0 h 1084"/>
                <a:gd name="T40" fmla="*/ 181 w 1230"/>
                <a:gd name="T41" fmla="*/ 0 h 10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84"/>
                <a:gd name="T65" fmla="*/ 1230 w 1230"/>
                <a:gd name="T66" fmla="*/ 1084 h 10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84">
                  <a:moveTo>
                    <a:pt x="181" y="0"/>
                  </a:moveTo>
                  <a:lnTo>
                    <a:pt x="110" y="14"/>
                  </a:lnTo>
                  <a:lnTo>
                    <a:pt x="53" y="53"/>
                  </a:lnTo>
                  <a:lnTo>
                    <a:pt x="14" y="111"/>
                  </a:lnTo>
                  <a:lnTo>
                    <a:pt x="0" y="181"/>
                  </a:lnTo>
                  <a:lnTo>
                    <a:pt x="0" y="904"/>
                  </a:lnTo>
                  <a:lnTo>
                    <a:pt x="14" y="974"/>
                  </a:lnTo>
                  <a:lnTo>
                    <a:pt x="53" y="1031"/>
                  </a:lnTo>
                  <a:lnTo>
                    <a:pt x="110" y="1070"/>
                  </a:lnTo>
                  <a:lnTo>
                    <a:pt x="181" y="1084"/>
                  </a:lnTo>
                  <a:lnTo>
                    <a:pt x="1049" y="1084"/>
                  </a:lnTo>
                  <a:lnTo>
                    <a:pt x="1120" y="1070"/>
                  </a:lnTo>
                  <a:lnTo>
                    <a:pt x="1177" y="1031"/>
                  </a:lnTo>
                  <a:lnTo>
                    <a:pt x="1216" y="974"/>
                  </a:lnTo>
                  <a:lnTo>
                    <a:pt x="1230" y="904"/>
                  </a:lnTo>
                  <a:lnTo>
                    <a:pt x="1230" y="181"/>
                  </a:lnTo>
                  <a:lnTo>
                    <a:pt x="1216" y="111"/>
                  </a:lnTo>
                  <a:lnTo>
                    <a:pt x="1177" y="53"/>
                  </a:lnTo>
                  <a:lnTo>
                    <a:pt x="1120" y="14"/>
                  </a:lnTo>
                  <a:lnTo>
                    <a:pt x="1049" y="0"/>
                  </a:lnTo>
                  <a:lnTo>
                    <a:pt x="181" y="0"/>
                  </a:lnTo>
                  <a:close/>
                </a:path>
              </a:pathLst>
            </a:custGeom>
            <a:noFill/>
            <a:ln w="9525">
              <a:solidFill>
                <a:srgbClr val="000000"/>
              </a:solidFill>
              <a:round/>
              <a:headEnd/>
              <a:tailEnd/>
            </a:ln>
          </p:spPr>
          <p:txBody>
            <a:bodyPr/>
            <a:lstStyle/>
            <a:p>
              <a:endParaRPr lang="tr-TR"/>
            </a:p>
          </p:txBody>
        </p:sp>
        <p:sp>
          <p:nvSpPr>
            <p:cNvPr id="20492" name="Freeform 9"/>
            <p:cNvSpPr>
              <a:spLocks/>
            </p:cNvSpPr>
            <p:nvPr/>
          </p:nvSpPr>
          <p:spPr bwMode="auto">
            <a:xfrm>
              <a:off x="2473" y="2016"/>
              <a:ext cx="1080" cy="1099"/>
            </a:xfrm>
            <a:custGeom>
              <a:avLst/>
              <a:gdLst>
                <a:gd name="T0" fmla="*/ 900 w 1080"/>
                <a:gd name="T1" fmla="*/ 0 h 1099"/>
                <a:gd name="T2" fmla="*/ 180 w 1080"/>
                <a:gd name="T3" fmla="*/ 0 h 1099"/>
                <a:gd name="T4" fmla="*/ 110 w 1080"/>
                <a:gd name="T5" fmla="*/ 14 h 1099"/>
                <a:gd name="T6" fmla="*/ 53 w 1080"/>
                <a:gd name="T7" fmla="*/ 53 h 1099"/>
                <a:gd name="T8" fmla="*/ 14 w 1080"/>
                <a:gd name="T9" fmla="*/ 110 h 1099"/>
                <a:gd name="T10" fmla="*/ 0 w 1080"/>
                <a:gd name="T11" fmla="*/ 180 h 1099"/>
                <a:gd name="T12" fmla="*/ 0 w 1080"/>
                <a:gd name="T13" fmla="*/ 919 h 1099"/>
                <a:gd name="T14" fmla="*/ 14 w 1080"/>
                <a:gd name="T15" fmla="*/ 989 h 1099"/>
                <a:gd name="T16" fmla="*/ 53 w 1080"/>
                <a:gd name="T17" fmla="*/ 1047 h 1099"/>
                <a:gd name="T18" fmla="*/ 110 w 1080"/>
                <a:gd name="T19" fmla="*/ 1085 h 1099"/>
                <a:gd name="T20" fmla="*/ 180 w 1080"/>
                <a:gd name="T21" fmla="*/ 1099 h 1099"/>
                <a:gd name="T22" fmla="*/ 900 w 1080"/>
                <a:gd name="T23" fmla="*/ 1099 h 1099"/>
                <a:gd name="T24" fmla="*/ 970 w 1080"/>
                <a:gd name="T25" fmla="*/ 1085 h 1099"/>
                <a:gd name="T26" fmla="*/ 1027 w 1080"/>
                <a:gd name="T27" fmla="*/ 1047 h 1099"/>
                <a:gd name="T28" fmla="*/ 1066 w 1080"/>
                <a:gd name="T29" fmla="*/ 989 h 1099"/>
                <a:gd name="T30" fmla="*/ 1080 w 1080"/>
                <a:gd name="T31" fmla="*/ 919 h 1099"/>
                <a:gd name="T32" fmla="*/ 1080 w 1080"/>
                <a:gd name="T33" fmla="*/ 180 h 1099"/>
                <a:gd name="T34" fmla="*/ 1066 w 1080"/>
                <a:gd name="T35" fmla="*/ 110 h 1099"/>
                <a:gd name="T36" fmla="*/ 1027 w 1080"/>
                <a:gd name="T37" fmla="*/ 53 h 1099"/>
                <a:gd name="T38" fmla="*/ 970 w 1080"/>
                <a:gd name="T39" fmla="*/ 14 h 1099"/>
                <a:gd name="T40" fmla="*/ 900 w 1080"/>
                <a:gd name="T41" fmla="*/ 0 h 10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99"/>
                <a:gd name="T65" fmla="*/ 1080 w 1080"/>
                <a:gd name="T66" fmla="*/ 1099 h 10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99">
                  <a:moveTo>
                    <a:pt x="900" y="0"/>
                  </a:moveTo>
                  <a:lnTo>
                    <a:pt x="180" y="0"/>
                  </a:lnTo>
                  <a:lnTo>
                    <a:pt x="110" y="14"/>
                  </a:lnTo>
                  <a:lnTo>
                    <a:pt x="53" y="53"/>
                  </a:lnTo>
                  <a:lnTo>
                    <a:pt x="14" y="110"/>
                  </a:lnTo>
                  <a:lnTo>
                    <a:pt x="0" y="180"/>
                  </a:lnTo>
                  <a:lnTo>
                    <a:pt x="0" y="919"/>
                  </a:lnTo>
                  <a:lnTo>
                    <a:pt x="14" y="989"/>
                  </a:lnTo>
                  <a:lnTo>
                    <a:pt x="53" y="1047"/>
                  </a:lnTo>
                  <a:lnTo>
                    <a:pt x="110" y="1085"/>
                  </a:lnTo>
                  <a:lnTo>
                    <a:pt x="180" y="1099"/>
                  </a:lnTo>
                  <a:lnTo>
                    <a:pt x="900" y="1099"/>
                  </a:lnTo>
                  <a:lnTo>
                    <a:pt x="970" y="1085"/>
                  </a:lnTo>
                  <a:lnTo>
                    <a:pt x="1027" y="1047"/>
                  </a:lnTo>
                  <a:lnTo>
                    <a:pt x="1066" y="989"/>
                  </a:lnTo>
                  <a:lnTo>
                    <a:pt x="1080" y="919"/>
                  </a:lnTo>
                  <a:lnTo>
                    <a:pt x="1080" y="180"/>
                  </a:lnTo>
                  <a:lnTo>
                    <a:pt x="1066" y="110"/>
                  </a:lnTo>
                  <a:lnTo>
                    <a:pt x="1027" y="53"/>
                  </a:lnTo>
                  <a:lnTo>
                    <a:pt x="970" y="14"/>
                  </a:lnTo>
                  <a:lnTo>
                    <a:pt x="900" y="0"/>
                  </a:lnTo>
                  <a:close/>
                </a:path>
              </a:pathLst>
            </a:custGeom>
            <a:solidFill>
              <a:srgbClr val="FF99CC"/>
            </a:solidFill>
            <a:ln w="9525">
              <a:noFill/>
              <a:round/>
              <a:headEnd/>
              <a:tailEnd/>
            </a:ln>
          </p:spPr>
          <p:txBody>
            <a:bodyPr/>
            <a:lstStyle/>
            <a:p>
              <a:endParaRPr lang="tr-TR"/>
            </a:p>
          </p:txBody>
        </p:sp>
        <p:sp>
          <p:nvSpPr>
            <p:cNvPr id="20493" name="Freeform 8"/>
            <p:cNvSpPr>
              <a:spLocks/>
            </p:cNvSpPr>
            <p:nvPr/>
          </p:nvSpPr>
          <p:spPr bwMode="auto">
            <a:xfrm>
              <a:off x="2473" y="2016"/>
              <a:ext cx="1080" cy="1099"/>
            </a:xfrm>
            <a:custGeom>
              <a:avLst/>
              <a:gdLst>
                <a:gd name="T0" fmla="*/ 180 w 1080"/>
                <a:gd name="T1" fmla="*/ 0 h 1099"/>
                <a:gd name="T2" fmla="*/ 110 w 1080"/>
                <a:gd name="T3" fmla="*/ 14 h 1099"/>
                <a:gd name="T4" fmla="*/ 53 w 1080"/>
                <a:gd name="T5" fmla="*/ 53 h 1099"/>
                <a:gd name="T6" fmla="*/ 14 w 1080"/>
                <a:gd name="T7" fmla="*/ 110 h 1099"/>
                <a:gd name="T8" fmla="*/ 0 w 1080"/>
                <a:gd name="T9" fmla="*/ 180 h 1099"/>
                <a:gd name="T10" fmla="*/ 0 w 1080"/>
                <a:gd name="T11" fmla="*/ 919 h 1099"/>
                <a:gd name="T12" fmla="*/ 14 w 1080"/>
                <a:gd name="T13" fmla="*/ 989 h 1099"/>
                <a:gd name="T14" fmla="*/ 53 w 1080"/>
                <a:gd name="T15" fmla="*/ 1047 h 1099"/>
                <a:gd name="T16" fmla="*/ 110 w 1080"/>
                <a:gd name="T17" fmla="*/ 1085 h 1099"/>
                <a:gd name="T18" fmla="*/ 180 w 1080"/>
                <a:gd name="T19" fmla="*/ 1099 h 1099"/>
                <a:gd name="T20" fmla="*/ 900 w 1080"/>
                <a:gd name="T21" fmla="*/ 1099 h 1099"/>
                <a:gd name="T22" fmla="*/ 970 w 1080"/>
                <a:gd name="T23" fmla="*/ 1085 h 1099"/>
                <a:gd name="T24" fmla="*/ 1027 w 1080"/>
                <a:gd name="T25" fmla="*/ 1047 h 1099"/>
                <a:gd name="T26" fmla="*/ 1066 w 1080"/>
                <a:gd name="T27" fmla="*/ 989 h 1099"/>
                <a:gd name="T28" fmla="*/ 1080 w 1080"/>
                <a:gd name="T29" fmla="*/ 919 h 1099"/>
                <a:gd name="T30" fmla="*/ 1080 w 1080"/>
                <a:gd name="T31" fmla="*/ 180 h 1099"/>
                <a:gd name="T32" fmla="*/ 1066 w 1080"/>
                <a:gd name="T33" fmla="*/ 110 h 1099"/>
                <a:gd name="T34" fmla="*/ 1027 w 1080"/>
                <a:gd name="T35" fmla="*/ 53 h 1099"/>
                <a:gd name="T36" fmla="*/ 970 w 1080"/>
                <a:gd name="T37" fmla="*/ 14 h 1099"/>
                <a:gd name="T38" fmla="*/ 900 w 1080"/>
                <a:gd name="T39" fmla="*/ 0 h 1099"/>
                <a:gd name="T40" fmla="*/ 180 w 1080"/>
                <a:gd name="T41" fmla="*/ 0 h 10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99"/>
                <a:gd name="T65" fmla="*/ 1080 w 1080"/>
                <a:gd name="T66" fmla="*/ 1099 h 10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99">
                  <a:moveTo>
                    <a:pt x="180" y="0"/>
                  </a:moveTo>
                  <a:lnTo>
                    <a:pt x="110" y="14"/>
                  </a:lnTo>
                  <a:lnTo>
                    <a:pt x="53" y="53"/>
                  </a:lnTo>
                  <a:lnTo>
                    <a:pt x="14" y="110"/>
                  </a:lnTo>
                  <a:lnTo>
                    <a:pt x="0" y="180"/>
                  </a:lnTo>
                  <a:lnTo>
                    <a:pt x="0" y="919"/>
                  </a:lnTo>
                  <a:lnTo>
                    <a:pt x="14" y="989"/>
                  </a:lnTo>
                  <a:lnTo>
                    <a:pt x="53" y="1047"/>
                  </a:lnTo>
                  <a:lnTo>
                    <a:pt x="110" y="1085"/>
                  </a:lnTo>
                  <a:lnTo>
                    <a:pt x="180" y="1099"/>
                  </a:lnTo>
                  <a:lnTo>
                    <a:pt x="900" y="1099"/>
                  </a:lnTo>
                  <a:lnTo>
                    <a:pt x="970" y="1085"/>
                  </a:lnTo>
                  <a:lnTo>
                    <a:pt x="1027" y="1047"/>
                  </a:lnTo>
                  <a:lnTo>
                    <a:pt x="1066" y="989"/>
                  </a:lnTo>
                  <a:lnTo>
                    <a:pt x="1080" y="919"/>
                  </a:lnTo>
                  <a:lnTo>
                    <a:pt x="1080" y="180"/>
                  </a:lnTo>
                  <a:lnTo>
                    <a:pt x="1066" y="110"/>
                  </a:lnTo>
                  <a:lnTo>
                    <a:pt x="1027" y="53"/>
                  </a:lnTo>
                  <a:lnTo>
                    <a:pt x="970" y="14"/>
                  </a:lnTo>
                  <a:lnTo>
                    <a:pt x="900" y="0"/>
                  </a:lnTo>
                  <a:lnTo>
                    <a:pt x="180" y="0"/>
                  </a:lnTo>
                  <a:close/>
                </a:path>
              </a:pathLst>
            </a:custGeom>
            <a:noFill/>
            <a:ln w="9525">
              <a:solidFill>
                <a:srgbClr val="000000"/>
              </a:solidFill>
              <a:round/>
              <a:headEnd/>
              <a:tailEnd/>
            </a:ln>
          </p:spPr>
          <p:txBody>
            <a:bodyPr/>
            <a:lstStyle/>
            <a:p>
              <a:endParaRPr lang="tr-TR"/>
            </a:p>
          </p:txBody>
        </p:sp>
        <p:sp>
          <p:nvSpPr>
            <p:cNvPr id="20494" name="Freeform 7"/>
            <p:cNvSpPr>
              <a:spLocks/>
            </p:cNvSpPr>
            <p:nvPr/>
          </p:nvSpPr>
          <p:spPr bwMode="auto">
            <a:xfrm>
              <a:off x="3568" y="2016"/>
              <a:ext cx="1140" cy="1099"/>
            </a:xfrm>
            <a:custGeom>
              <a:avLst/>
              <a:gdLst>
                <a:gd name="T0" fmla="*/ 957 w 1140"/>
                <a:gd name="T1" fmla="*/ 0 h 1099"/>
                <a:gd name="T2" fmla="*/ 183 w 1140"/>
                <a:gd name="T3" fmla="*/ 0 h 1099"/>
                <a:gd name="T4" fmla="*/ 112 w 1140"/>
                <a:gd name="T5" fmla="*/ 15 h 1099"/>
                <a:gd name="T6" fmla="*/ 54 w 1140"/>
                <a:gd name="T7" fmla="*/ 54 h 1099"/>
                <a:gd name="T8" fmla="*/ 14 w 1140"/>
                <a:gd name="T9" fmla="*/ 112 h 1099"/>
                <a:gd name="T10" fmla="*/ 0 w 1140"/>
                <a:gd name="T11" fmla="*/ 183 h 1099"/>
                <a:gd name="T12" fmla="*/ 0 w 1140"/>
                <a:gd name="T13" fmla="*/ 916 h 1099"/>
                <a:gd name="T14" fmla="*/ 14 w 1140"/>
                <a:gd name="T15" fmla="*/ 987 h 1099"/>
                <a:gd name="T16" fmla="*/ 54 w 1140"/>
                <a:gd name="T17" fmla="*/ 1046 h 1099"/>
                <a:gd name="T18" fmla="*/ 112 w 1140"/>
                <a:gd name="T19" fmla="*/ 1085 h 1099"/>
                <a:gd name="T20" fmla="*/ 183 w 1140"/>
                <a:gd name="T21" fmla="*/ 1099 h 1099"/>
                <a:gd name="T22" fmla="*/ 957 w 1140"/>
                <a:gd name="T23" fmla="*/ 1099 h 1099"/>
                <a:gd name="T24" fmla="*/ 1028 w 1140"/>
                <a:gd name="T25" fmla="*/ 1085 h 1099"/>
                <a:gd name="T26" fmla="*/ 1086 w 1140"/>
                <a:gd name="T27" fmla="*/ 1046 h 1099"/>
                <a:gd name="T28" fmla="*/ 1126 w 1140"/>
                <a:gd name="T29" fmla="*/ 987 h 1099"/>
                <a:gd name="T30" fmla="*/ 1140 w 1140"/>
                <a:gd name="T31" fmla="*/ 916 h 1099"/>
                <a:gd name="T32" fmla="*/ 1140 w 1140"/>
                <a:gd name="T33" fmla="*/ 183 h 1099"/>
                <a:gd name="T34" fmla="*/ 1126 w 1140"/>
                <a:gd name="T35" fmla="*/ 112 h 1099"/>
                <a:gd name="T36" fmla="*/ 1086 w 1140"/>
                <a:gd name="T37" fmla="*/ 54 h 1099"/>
                <a:gd name="T38" fmla="*/ 1028 w 1140"/>
                <a:gd name="T39" fmla="*/ 15 h 1099"/>
                <a:gd name="T40" fmla="*/ 957 w 1140"/>
                <a:gd name="T41" fmla="*/ 0 h 10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0"/>
                <a:gd name="T64" fmla="*/ 0 h 1099"/>
                <a:gd name="T65" fmla="*/ 1140 w 1140"/>
                <a:gd name="T66" fmla="*/ 1099 h 10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0" h="1099">
                  <a:moveTo>
                    <a:pt x="957" y="0"/>
                  </a:moveTo>
                  <a:lnTo>
                    <a:pt x="183" y="0"/>
                  </a:lnTo>
                  <a:lnTo>
                    <a:pt x="112" y="15"/>
                  </a:lnTo>
                  <a:lnTo>
                    <a:pt x="54" y="54"/>
                  </a:lnTo>
                  <a:lnTo>
                    <a:pt x="14" y="112"/>
                  </a:lnTo>
                  <a:lnTo>
                    <a:pt x="0" y="183"/>
                  </a:lnTo>
                  <a:lnTo>
                    <a:pt x="0" y="916"/>
                  </a:lnTo>
                  <a:lnTo>
                    <a:pt x="14" y="987"/>
                  </a:lnTo>
                  <a:lnTo>
                    <a:pt x="54" y="1046"/>
                  </a:lnTo>
                  <a:lnTo>
                    <a:pt x="112" y="1085"/>
                  </a:lnTo>
                  <a:lnTo>
                    <a:pt x="183" y="1099"/>
                  </a:lnTo>
                  <a:lnTo>
                    <a:pt x="957" y="1099"/>
                  </a:lnTo>
                  <a:lnTo>
                    <a:pt x="1028" y="1085"/>
                  </a:lnTo>
                  <a:lnTo>
                    <a:pt x="1086" y="1046"/>
                  </a:lnTo>
                  <a:lnTo>
                    <a:pt x="1126" y="987"/>
                  </a:lnTo>
                  <a:lnTo>
                    <a:pt x="1140" y="916"/>
                  </a:lnTo>
                  <a:lnTo>
                    <a:pt x="1140" y="183"/>
                  </a:lnTo>
                  <a:lnTo>
                    <a:pt x="1126" y="112"/>
                  </a:lnTo>
                  <a:lnTo>
                    <a:pt x="1086" y="54"/>
                  </a:lnTo>
                  <a:lnTo>
                    <a:pt x="1028" y="15"/>
                  </a:lnTo>
                  <a:lnTo>
                    <a:pt x="957" y="0"/>
                  </a:lnTo>
                  <a:close/>
                </a:path>
              </a:pathLst>
            </a:custGeom>
            <a:solidFill>
              <a:srgbClr val="FFFF99"/>
            </a:solidFill>
            <a:ln w="9525">
              <a:noFill/>
              <a:round/>
              <a:headEnd/>
              <a:tailEnd/>
            </a:ln>
          </p:spPr>
          <p:txBody>
            <a:bodyPr/>
            <a:lstStyle/>
            <a:p>
              <a:endParaRPr lang="tr-TR"/>
            </a:p>
          </p:txBody>
        </p:sp>
        <p:sp>
          <p:nvSpPr>
            <p:cNvPr id="20495" name="Freeform 6"/>
            <p:cNvSpPr>
              <a:spLocks/>
            </p:cNvSpPr>
            <p:nvPr/>
          </p:nvSpPr>
          <p:spPr bwMode="auto">
            <a:xfrm>
              <a:off x="3568" y="2016"/>
              <a:ext cx="1140" cy="1099"/>
            </a:xfrm>
            <a:custGeom>
              <a:avLst/>
              <a:gdLst>
                <a:gd name="T0" fmla="*/ 183 w 1140"/>
                <a:gd name="T1" fmla="*/ 0 h 1099"/>
                <a:gd name="T2" fmla="*/ 112 w 1140"/>
                <a:gd name="T3" fmla="*/ 15 h 1099"/>
                <a:gd name="T4" fmla="*/ 54 w 1140"/>
                <a:gd name="T5" fmla="*/ 54 h 1099"/>
                <a:gd name="T6" fmla="*/ 14 w 1140"/>
                <a:gd name="T7" fmla="*/ 112 h 1099"/>
                <a:gd name="T8" fmla="*/ 0 w 1140"/>
                <a:gd name="T9" fmla="*/ 183 h 1099"/>
                <a:gd name="T10" fmla="*/ 0 w 1140"/>
                <a:gd name="T11" fmla="*/ 916 h 1099"/>
                <a:gd name="T12" fmla="*/ 14 w 1140"/>
                <a:gd name="T13" fmla="*/ 987 h 1099"/>
                <a:gd name="T14" fmla="*/ 54 w 1140"/>
                <a:gd name="T15" fmla="*/ 1046 h 1099"/>
                <a:gd name="T16" fmla="*/ 112 w 1140"/>
                <a:gd name="T17" fmla="*/ 1085 h 1099"/>
                <a:gd name="T18" fmla="*/ 183 w 1140"/>
                <a:gd name="T19" fmla="*/ 1099 h 1099"/>
                <a:gd name="T20" fmla="*/ 957 w 1140"/>
                <a:gd name="T21" fmla="*/ 1099 h 1099"/>
                <a:gd name="T22" fmla="*/ 1028 w 1140"/>
                <a:gd name="T23" fmla="*/ 1085 h 1099"/>
                <a:gd name="T24" fmla="*/ 1086 w 1140"/>
                <a:gd name="T25" fmla="*/ 1046 h 1099"/>
                <a:gd name="T26" fmla="*/ 1126 w 1140"/>
                <a:gd name="T27" fmla="*/ 987 h 1099"/>
                <a:gd name="T28" fmla="*/ 1140 w 1140"/>
                <a:gd name="T29" fmla="*/ 916 h 1099"/>
                <a:gd name="T30" fmla="*/ 1140 w 1140"/>
                <a:gd name="T31" fmla="*/ 183 h 1099"/>
                <a:gd name="T32" fmla="*/ 1126 w 1140"/>
                <a:gd name="T33" fmla="*/ 112 h 1099"/>
                <a:gd name="T34" fmla="*/ 1086 w 1140"/>
                <a:gd name="T35" fmla="*/ 54 h 1099"/>
                <a:gd name="T36" fmla="*/ 1028 w 1140"/>
                <a:gd name="T37" fmla="*/ 15 h 1099"/>
                <a:gd name="T38" fmla="*/ 957 w 1140"/>
                <a:gd name="T39" fmla="*/ 0 h 1099"/>
                <a:gd name="T40" fmla="*/ 183 w 1140"/>
                <a:gd name="T41" fmla="*/ 0 h 10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0"/>
                <a:gd name="T64" fmla="*/ 0 h 1099"/>
                <a:gd name="T65" fmla="*/ 1140 w 1140"/>
                <a:gd name="T66" fmla="*/ 1099 h 10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0" h="1099">
                  <a:moveTo>
                    <a:pt x="183" y="0"/>
                  </a:moveTo>
                  <a:lnTo>
                    <a:pt x="112" y="15"/>
                  </a:lnTo>
                  <a:lnTo>
                    <a:pt x="54" y="54"/>
                  </a:lnTo>
                  <a:lnTo>
                    <a:pt x="14" y="112"/>
                  </a:lnTo>
                  <a:lnTo>
                    <a:pt x="0" y="183"/>
                  </a:lnTo>
                  <a:lnTo>
                    <a:pt x="0" y="916"/>
                  </a:lnTo>
                  <a:lnTo>
                    <a:pt x="14" y="987"/>
                  </a:lnTo>
                  <a:lnTo>
                    <a:pt x="54" y="1046"/>
                  </a:lnTo>
                  <a:lnTo>
                    <a:pt x="112" y="1085"/>
                  </a:lnTo>
                  <a:lnTo>
                    <a:pt x="183" y="1099"/>
                  </a:lnTo>
                  <a:lnTo>
                    <a:pt x="957" y="1099"/>
                  </a:lnTo>
                  <a:lnTo>
                    <a:pt x="1028" y="1085"/>
                  </a:lnTo>
                  <a:lnTo>
                    <a:pt x="1086" y="1046"/>
                  </a:lnTo>
                  <a:lnTo>
                    <a:pt x="1126" y="987"/>
                  </a:lnTo>
                  <a:lnTo>
                    <a:pt x="1140" y="916"/>
                  </a:lnTo>
                  <a:lnTo>
                    <a:pt x="1140" y="183"/>
                  </a:lnTo>
                  <a:lnTo>
                    <a:pt x="1126" y="112"/>
                  </a:lnTo>
                  <a:lnTo>
                    <a:pt x="1086" y="54"/>
                  </a:lnTo>
                  <a:lnTo>
                    <a:pt x="1028" y="15"/>
                  </a:lnTo>
                  <a:lnTo>
                    <a:pt x="957" y="0"/>
                  </a:lnTo>
                  <a:lnTo>
                    <a:pt x="183" y="0"/>
                  </a:lnTo>
                  <a:close/>
                </a:path>
              </a:pathLst>
            </a:custGeom>
            <a:noFill/>
            <a:ln w="9525">
              <a:solidFill>
                <a:srgbClr val="000000"/>
              </a:solidFill>
              <a:round/>
              <a:headEnd/>
              <a:tailEnd/>
            </a:ln>
          </p:spPr>
          <p:txBody>
            <a:bodyPr/>
            <a:lstStyle/>
            <a:p>
              <a:endParaRPr lang="tr-TR"/>
            </a:p>
          </p:txBody>
        </p:sp>
        <p:sp>
          <p:nvSpPr>
            <p:cNvPr id="20496" name="Text Box 5"/>
            <p:cNvSpPr txBox="1">
              <a:spLocks noChangeArrowheads="1"/>
            </p:cNvSpPr>
            <p:nvPr/>
          </p:nvSpPr>
          <p:spPr bwMode="auto">
            <a:xfrm>
              <a:off x="268" y="2471"/>
              <a:ext cx="874"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İklim</a:t>
              </a:r>
              <a:endParaRPr lang="tr-TR" sz="3200"/>
            </a:p>
          </p:txBody>
        </p:sp>
        <p:sp>
          <p:nvSpPr>
            <p:cNvPr id="20497" name="Text Box 4"/>
            <p:cNvSpPr txBox="1">
              <a:spLocks noChangeArrowheads="1"/>
            </p:cNvSpPr>
            <p:nvPr/>
          </p:nvSpPr>
          <p:spPr bwMode="auto">
            <a:xfrm>
              <a:off x="1294" y="2164"/>
              <a:ext cx="967" cy="590"/>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endParaRPr lang="tr-TR" sz="1200">
                <a:solidFill>
                  <a:srgbClr val="FF0000"/>
                </a:solidFill>
                <a:cs typeface="Times New Roman" pitchFamily="18" charset="0"/>
              </a:endParaRPr>
            </a:p>
            <a:p>
              <a:r>
                <a:rPr lang="tr-TR" sz="3200">
                  <a:solidFill>
                    <a:srgbClr val="FF0000"/>
                  </a:solidFill>
                  <a:cs typeface="Times New Roman" pitchFamily="18" charset="0"/>
                </a:rPr>
                <a:t>Yeryüzü</a:t>
              </a:r>
              <a:endParaRPr lang="tr-TR" sz="3200"/>
            </a:p>
            <a:p>
              <a:pPr eaLnBrk="0" hangingPunct="0"/>
              <a:r>
                <a:rPr lang="tr-TR" sz="3200">
                  <a:solidFill>
                    <a:srgbClr val="FF0000"/>
                  </a:solidFill>
                  <a:cs typeface="Times New Roman" pitchFamily="18" charset="0"/>
                </a:rPr>
                <a:t>Şekilleri</a:t>
              </a:r>
              <a:endParaRPr lang="tr-TR" sz="3200"/>
            </a:p>
          </p:txBody>
        </p:sp>
        <p:sp>
          <p:nvSpPr>
            <p:cNvPr id="20498" name="Text Box 3"/>
            <p:cNvSpPr txBox="1">
              <a:spLocks noChangeArrowheads="1"/>
            </p:cNvSpPr>
            <p:nvPr/>
          </p:nvSpPr>
          <p:spPr bwMode="auto">
            <a:xfrm>
              <a:off x="2511" y="2142"/>
              <a:ext cx="850" cy="778"/>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r>
                <a:rPr lang="tr-TR" sz="3200">
                  <a:solidFill>
                    <a:srgbClr val="FF0000"/>
                  </a:solidFill>
                  <a:cs typeface="Times New Roman" pitchFamily="18" charset="0"/>
                </a:rPr>
                <a:t>Bitki</a:t>
              </a:r>
              <a:endParaRPr lang="tr-TR" sz="3200"/>
            </a:p>
            <a:p>
              <a:pPr eaLnBrk="0" hangingPunct="0"/>
              <a:r>
                <a:rPr lang="tr-TR" sz="3200">
                  <a:solidFill>
                    <a:srgbClr val="FF0000"/>
                  </a:solidFill>
                  <a:cs typeface="Times New Roman" pitchFamily="18" charset="0"/>
                </a:rPr>
                <a:t>Örtüsü</a:t>
              </a:r>
              <a:endParaRPr lang="tr-TR" sz="3200"/>
            </a:p>
          </p:txBody>
        </p:sp>
        <p:sp>
          <p:nvSpPr>
            <p:cNvPr id="20499" name="Text Box 2"/>
            <p:cNvSpPr txBox="1">
              <a:spLocks noChangeArrowheads="1"/>
            </p:cNvSpPr>
            <p:nvPr/>
          </p:nvSpPr>
          <p:spPr bwMode="auto">
            <a:xfrm>
              <a:off x="3651" y="2144"/>
              <a:ext cx="856" cy="816"/>
            </a:xfrm>
            <a:prstGeom prst="rect">
              <a:avLst/>
            </a:prstGeom>
            <a:noFill/>
            <a:ln w="9525">
              <a:noFill/>
              <a:miter lim="800000"/>
              <a:headEnd/>
              <a:tailEnd/>
            </a:ln>
          </p:spPr>
          <p:txBody>
            <a:bodyPr lIns="0" tIns="0" rIns="0" bIns="0"/>
            <a:lstStyle/>
            <a:p>
              <a:pPr algn="ctr"/>
              <a:endParaRPr lang="tr-TR" sz="1200">
                <a:solidFill>
                  <a:srgbClr val="FF0000"/>
                </a:solidFill>
                <a:cs typeface="Times New Roman" pitchFamily="18" charset="0"/>
              </a:endParaRPr>
            </a:p>
            <a:p>
              <a:pPr algn="ctr"/>
              <a:endParaRPr lang="tr-TR" sz="1200">
                <a:solidFill>
                  <a:srgbClr val="FF0000"/>
                </a:solidFill>
                <a:cs typeface="Times New Roman" pitchFamily="18" charset="0"/>
              </a:endParaRPr>
            </a:p>
            <a:p>
              <a:pPr algn="ctr"/>
              <a:r>
                <a:rPr lang="tr-TR" sz="3200">
                  <a:solidFill>
                    <a:srgbClr val="FF0000"/>
                  </a:solidFill>
                  <a:cs typeface="Times New Roman" pitchFamily="18" charset="0"/>
                </a:rPr>
                <a:t>Su</a:t>
              </a:r>
              <a:endParaRPr lang="tr-TR" sz="3200"/>
            </a:p>
            <a:p>
              <a:pPr algn="ctr" eaLnBrk="0" hangingPunct="0"/>
              <a:r>
                <a:rPr lang="tr-TR" sz="3200">
                  <a:solidFill>
                    <a:srgbClr val="FF0000"/>
                  </a:solidFill>
                  <a:cs typeface="Times New Roman" pitchFamily="18" charset="0"/>
                </a:rPr>
                <a:t>Kaynk.</a:t>
              </a:r>
              <a:endParaRPr lang="tr-TR" sz="3200"/>
            </a:p>
          </p:txBody>
        </p:sp>
      </p:grpSp>
      <p:sp>
        <p:nvSpPr>
          <p:cNvPr id="20482" name="Rectangle 4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sp>
        <p:nvSpPr>
          <p:cNvPr id="20483" name="Rectangle 46"/>
          <p:cNvSpPr>
            <a:spLocks noChangeArrowheads="1"/>
          </p:cNvSpPr>
          <p:nvPr/>
        </p:nvSpPr>
        <p:spPr bwMode="auto">
          <a:xfrm>
            <a:off x="1766888" y="458788"/>
            <a:ext cx="9144000" cy="0"/>
          </a:xfrm>
          <a:prstGeom prst="rect">
            <a:avLst/>
          </a:prstGeom>
          <a:noFill/>
          <a:ln w="9525">
            <a:noFill/>
            <a:miter lim="800000"/>
            <a:headEnd/>
            <a:tailEnd/>
          </a:ln>
        </p:spPr>
        <p:txBody>
          <a:bodyPr wrap="none" anchor="ctr">
            <a:spAutoFit/>
          </a:bodyPr>
          <a:lstStyle/>
          <a:p>
            <a:r>
              <a:rPr lang="tr-TR"/>
              <a:t/>
            </a:r>
            <a:br>
              <a:rPr lang="tr-TR"/>
            </a:br>
            <a:endParaRPr lang="tr-TR"/>
          </a:p>
        </p:txBody>
      </p:sp>
      <p:sp>
        <p:nvSpPr>
          <p:cNvPr id="20484" name="Rectangle 57"/>
          <p:cNvSpPr>
            <a:spLocks noChangeArrowheads="1"/>
          </p:cNvSpPr>
          <p:nvPr/>
        </p:nvSpPr>
        <p:spPr bwMode="auto">
          <a:xfrm>
            <a:off x="468313" y="227013"/>
            <a:ext cx="8351837" cy="2554287"/>
          </a:xfrm>
          <a:prstGeom prst="rect">
            <a:avLst/>
          </a:prstGeom>
          <a:noFill/>
          <a:ln w="9525">
            <a:noFill/>
            <a:miter lim="800000"/>
            <a:headEnd/>
            <a:tailEnd/>
          </a:ln>
        </p:spPr>
        <p:txBody>
          <a:bodyPr anchor="ctr">
            <a:spAutoFit/>
          </a:bodyPr>
          <a:lstStyle/>
          <a:p>
            <a:pPr>
              <a:tabLst>
                <a:tab pos="4911725" algn="l"/>
              </a:tabLst>
            </a:pPr>
            <a:endParaRPr lang="tr-TR" sz="3200">
              <a:solidFill>
                <a:srgbClr val="FF0000"/>
              </a:solidFill>
            </a:endParaRPr>
          </a:p>
          <a:p>
            <a:pPr eaLnBrk="0" hangingPunct="0">
              <a:tabLst>
                <a:tab pos="4911725" algn="l"/>
              </a:tabLst>
            </a:pPr>
            <a:r>
              <a:rPr lang="tr-TR" sz="3200">
                <a:solidFill>
                  <a:srgbClr val="FF0000"/>
                </a:solidFill>
              </a:rPr>
              <a:t>YERLEŞİM YERİ TERCİHİNİ ETKİLEYEN FAKTÖRLER</a:t>
            </a:r>
            <a:endParaRPr lang="tr-TR" sz="3200"/>
          </a:p>
          <a:p>
            <a:pPr eaLnBrk="0" hangingPunct="0">
              <a:tabLst>
                <a:tab pos="4911725" algn="l"/>
              </a:tabLst>
            </a:pPr>
            <a:endParaRPr lang="tr-TR" sz="3200" b="1">
              <a:solidFill>
                <a:srgbClr val="6F2F9F"/>
              </a:solidFill>
              <a:cs typeface="Times New Roman" pitchFamily="18" charset="0"/>
            </a:endParaRPr>
          </a:p>
          <a:p>
            <a:pPr eaLnBrk="0" hangingPunct="0">
              <a:tabLst>
                <a:tab pos="4911725" algn="l"/>
              </a:tabLst>
            </a:pPr>
            <a:r>
              <a:rPr lang="tr-TR" sz="3200" b="1">
                <a:solidFill>
                  <a:srgbClr val="6F2F9F"/>
                </a:solidFill>
                <a:cs typeface="Times New Roman" pitchFamily="18" charset="0"/>
              </a:rPr>
              <a:t>Doğal Faktörler</a:t>
            </a:r>
            <a:r>
              <a:rPr lang="tr-TR" sz="1200" b="1">
                <a:solidFill>
                  <a:srgbClr val="6F2F9F"/>
                </a:solidFill>
                <a:cs typeface="Times New Roman" pitchFamily="18" charset="0"/>
              </a:rPr>
              <a:t>	</a:t>
            </a:r>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7"/>
          <p:cNvGrpSpPr>
            <a:grpSpLocks/>
          </p:cNvGrpSpPr>
          <p:nvPr/>
        </p:nvGrpSpPr>
        <p:grpSpPr bwMode="auto">
          <a:xfrm>
            <a:off x="179388" y="1311275"/>
            <a:ext cx="8785225" cy="4259263"/>
            <a:chOff x="5056" y="1292"/>
            <a:chExt cx="6615" cy="1823"/>
          </a:xfrm>
        </p:grpSpPr>
        <p:sp>
          <p:nvSpPr>
            <p:cNvPr id="21507" name="AutoShape 40"/>
            <p:cNvSpPr>
              <a:spLocks/>
            </p:cNvSpPr>
            <p:nvPr/>
          </p:nvSpPr>
          <p:spPr bwMode="auto">
            <a:xfrm>
              <a:off x="5600" y="1312"/>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1508" name="Freeform 39"/>
            <p:cNvSpPr>
              <a:spLocks/>
            </p:cNvSpPr>
            <p:nvPr/>
          </p:nvSpPr>
          <p:spPr bwMode="auto">
            <a:xfrm>
              <a:off x="5064" y="2001"/>
              <a:ext cx="1068" cy="1114"/>
            </a:xfrm>
            <a:custGeom>
              <a:avLst/>
              <a:gdLst>
                <a:gd name="T0" fmla="*/ 890 w 1068"/>
                <a:gd name="T1" fmla="*/ 0 h 1114"/>
                <a:gd name="T2" fmla="*/ 178 w 1068"/>
                <a:gd name="T3" fmla="*/ 0 h 1114"/>
                <a:gd name="T4" fmla="*/ 109 w 1068"/>
                <a:gd name="T5" fmla="*/ 14 h 1114"/>
                <a:gd name="T6" fmla="*/ 52 w 1068"/>
                <a:gd name="T7" fmla="*/ 52 h 1114"/>
                <a:gd name="T8" fmla="*/ 14 w 1068"/>
                <a:gd name="T9" fmla="*/ 109 h 1114"/>
                <a:gd name="T10" fmla="*/ 0 w 1068"/>
                <a:gd name="T11" fmla="*/ 178 h 1114"/>
                <a:gd name="T12" fmla="*/ 0 w 1068"/>
                <a:gd name="T13" fmla="*/ 936 h 1114"/>
                <a:gd name="T14" fmla="*/ 14 w 1068"/>
                <a:gd name="T15" fmla="*/ 1006 h 1114"/>
                <a:gd name="T16" fmla="*/ 52 w 1068"/>
                <a:gd name="T17" fmla="*/ 1062 h 1114"/>
                <a:gd name="T18" fmla="*/ 109 w 1068"/>
                <a:gd name="T19" fmla="*/ 1100 h 1114"/>
                <a:gd name="T20" fmla="*/ 178 w 1068"/>
                <a:gd name="T21" fmla="*/ 1114 h 1114"/>
                <a:gd name="T22" fmla="*/ 890 w 1068"/>
                <a:gd name="T23" fmla="*/ 1114 h 1114"/>
                <a:gd name="T24" fmla="*/ 959 w 1068"/>
                <a:gd name="T25" fmla="*/ 1100 h 1114"/>
                <a:gd name="T26" fmla="*/ 1016 w 1068"/>
                <a:gd name="T27" fmla="*/ 1062 h 1114"/>
                <a:gd name="T28" fmla="*/ 1054 w 1068"/>
                <a:gd name="T29" fmla="*/ 1006 h 1114"/>
                <a:gd name="T30" fmla="*/ 1068 w 1068"/>
                <a:gd name="T31" fmla="*/ 936 h 1114"/>
                <a:gd name="T32" fmla="*/ 1068 w 1068"/>
                <a:gd name="T33" fmla="*/ 178 h 1114"/>
                <a:gd name="T34" fmla="*/ 1054 w 1068"/>
                <a:gd name="T35" fmla="*/ 109 h 1114"/>
                <a:gd name="T36" fmla="*/ 1016 w 1068"/>
                <a:gd name="T37" fmla="*/ 52 h 1114"/>
                <a:gd name="T38" fmla="*/ 959 w 1068"/>
                <a:gd name="T39" fmla="*/ 14 h 1114"/>
                <a:gd name="T40" fmla="*/ 890 w 1068"/>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8"/>
                <a:gd name="T64" fmla="*/ 0 h 1114"/>
                <a:gd name="T65" fmla="*/ 1068 w 1068"/>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8" h="1114">
                  <a:moveTo>
                    <a:pt x="890" y="0"/>
                  </a:moveTo>
                  <a:lnTo>
                    <a:pt x="178" y="0"/>
                  </a:lnTo>
                  <a:lnTo>
                    <a:pt x="109" y="14"/>
                  </a:lnTo>
                  <a:lnTo>
                    <a:pt x="52" y="52"/>
                  </a:lnTo>
                  <a:lnTo>
                    <a:pt x="14" y="109"/>
                  </a:lnTo>
                  <a:lnTo>
                    <a:pt x="0" y="178"/>
                  </a:lnTo>
                  <a:lnTo>
                    <a:pt x="0" y="936"/>
                  </a:lnTo>
                  <a:lnTo>
                    <a:pt x="14" y="1006"/>
                  </a:lnTo>
                  <a:lnTo>
                    <a:pt x="52" y="1062"/>
                  </a:lnTo>
                  <a:lnTo>
                    <a:pt x="109" y="1100"/>
                  </a:lnTo>
                  <a:lnTo>
                    <a:pt x="178" y="1114"/>
                  </a:lnTo>
                  <a:lnTo>
                    <a:pt x="890" y="1114"/>
                  </a:lnTo>
                  <a:lnTo>
                    <a:pt x="959" y="1100"/>
                  </a:lnTo>
                  <a:lnTo>
                    <a:pt x="1016" y="1062"/>
                  </a:lnTo>
                  <a:lnTo>
                    <a:pt x="1054" y="1006"/>
                  </a:lnTo>
                  <a:lnTo>
                    <a:pt x="1068" y="936"/>
                  </a:lnTo>
                  <a:lnTo>
                    <a:pt x="1068" y="178"/>
                  </a:lnTo>
                  <a:lnTo>
                    <a:pt x="1054" y="109"/>
                  </a:lnTo>
                  <a:lnTo>
                    <a:pt x="1016" y="52"/>
                  </a:lnTo>
                  <a:lnTo>
                    <a:pt x="959" y="14"/>
                  </a:lnTo>
                  <a:lnTo>
                    <a:pt x="890" y="0"/>
                  </a:lnTo>
                  <a:close/>
                </a:path>
              </a:pathLst>
            </a:custGeom>
            <a:solidFill>
              <a:srgbClr val="CCEBFF"/>
            </a:solidFill>
            <a:ln w="9525">
              <a:noFill/>
              <a:round/>
              <a:headEnd/>
              <a:tailEnd/>
            </a:ln>
          </p:spPr>
          <p:txBody>
            <a:bodyPr/>
            <a:lstStyle/>
            <a:p>
              <a:endParaRPr lang="tr-TR"/>
            </a:p>
          </p:txBody>
        </p:sp>
        <p:sp>
          <p:nvSpPr>
            <p:cNvPr id="21509" name="Freeform 38"/>
            <p:cNvSpPr>
              <a:spLocks/>
            </p:cNvSpPr>
            <p:nvPr/>
          </p:nvSpPr>
          <p:spPr bwMode="auto">
            <a:xfrm>
              <a:off x="5064" y="2001"/>
              <a:ext cx="1068" cy="1114"/>
            </a:xfrm>
            <a:custGeom>
              <a:avLst/>
              <a:gdLst>
                <a:gd name="T0" fmla="*/ 178 w 1068"/>
                <a:gd name="T1" fmla="*/ 0 h 1114"/>
                <a:gd name="T2" fmla="*/ 109 w 1068"/>
                <a:gd name="T3" fmla="*/ 14 h 1114"/>
                <a:gd name="T4" fmla="*/ 52 w 1068"/>
                <a:gd name="T5" fmla="*/ 52 h 1114"/>
                <a:gd name="T6" fmla="*/ 14 w 1068"/>
                <a:gd name="T7" fmla="*/ 109 h 1114"/>
                <a:gd name="T8" fmla="*/ 0 w 1068"/>
                <a:gd name="T9" fmla="*/ 178 h 1114"/>
                <a:gd name="T10" fmla="*/ 0 w 1068"/>
                <a:gd name="T11" fmla="*/ 936 h 1114"/>
                <a:gd name="T12" fmla="*/ 14 w 1068"/>
                <a:gd name="T13" fmla="*/ 1006 h 1114"/>
                <a:gd name="T14" fmla="*/ 52 w 1068"/>
                <a:gd name="T15" fmla="*/ 1062 h 1114"/>
                <a:gd name="T16" fmla="*/ 109 w 1068"/>
                <a:gd name="T17" fmla="*/ 1100 h 1114"/>
                <a:gd name="T18" fmla="*/ 178 w 1068"/>
                <a:gd name="T19" fmla="*/ 1114 h 1114"/>
                <a:gd name="T20" fmla="*/ 890 w 1068"/>
                <a:gd name="T21" fmla="*/ 1114 h 1114"/>
                <a:gd name="T22" fmla="*/ 959 w 1068"/>
                <a:gd name="T23" fmla="*/ 1100 h 1114"/>
                <a:gd name="T24" fmla="*/ 1016 w 1068"/>
                <a:gd name="T25" fmla="*/ 1062 h 1114"/>
                <a:gd name="T26" fmla="*/ 1054 w 1068"/>
                <a:gd name="T27" fmla="*/ 1006 h 1114"/>
                <a:gd name="T28" fmla="*/ 1068 w 1068"/>
                <a:gd name="T29" fmla="*/ 936 h 1114"/>
                <a:gd name="T30" fmla="*/ 1068 w 1068"/>
                <a:gd name="T31" fmla="*/ 178 h 1114"/>
                <a:gd name="T32" fmla="*/ 1054 w 1068"/>
                <a:gd name="T33" fmla="*/ 109 h 1114"/>
                <a:gd name="T34" fmla="*/ 1016 w 1068"/>
                <a:gd name="T35" fmla="*/ 52 h 1114"/>
                <a:gd name="T36" fmla="*/ 959 w 1068"/>
                <a:gd name="T37" fmla="*/ 14 h 1114"/>
                <a:gd name="T38" fmla="*/ 890 w 1068"/>
                <a:gd name="T39" fmla="*/ 0 h 1114"/>
                <a:gd name="T40" fmla="*/ 178 w 1068"/>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8"/>
                <a:gd name="T64" fmla="*/ 0 h 1114"/>
                <a:gd name="T65" fmla="*/ 1068 w 1068"/>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8" h="1114">
                  <a:moveTo>
                    <a:pt x="178" y="0"/>
                  </a:moveTo>
                  <a:lnTo>
                    <a:pt x="109" y="14"/>
                  </a:lnTo>
                  <a:lnTo>
                    <a:pt x="52" y="52"/>
                  </a:lnTo>
                  <a:lnTo>
                    <a:pt x="14" y="109"/>
                  </a:lnTo>
                  <a:lnTo>
                    <a:pt x="0" y="178"/>
                  </a:lnTo>
                  <a:lnTo>
                    <a:pt x="0" y="936"/>
                  </a:lnTo>
                  <a:lnTo>
                    <a:pt x="14" y="1006"/>
                  </a:lnTo>
                  <a:lnTo>
                    <a:pt x="52" y="1062"/>
                  </a:lnTo>
                  <a:lnTo>
                    <a:pt x="109" y="1100"/>
                  </a:lnTo>
                  <a:lnTo>
                    <a:pt x="178" y="1114"/>
                  </a:lnTo>
                  <a:lnTo>
                    <a:pt x="890" y="1114"/>
                  </a:lnTo>
                  <a:lnTo>
                    <a:pt x="959" y="1100"/>
                  </a:lnTo>
                  <a:lnTo>
                    <a:pt x="1016" y="1062"/>
                  </a:lnTo>
                  <a:lnTo>
                    <a:pt x="1054" y="1006"/>
                  </a:lnTo>
                  <a:lnTo>
                    <a:pt x="1068" y="936"/>
                  </a:lnTo>
                  <a:lnTo>
                    <a:pt x="1068" y="178"/>
                  </a:lnTo>
                  <a:lnTo>
                    <a:pt x="1054" y="109"/>
                  </a:lnTo>
                  <a:lnTo>
                    <a:pt x="1016" y="52"/>
                  </a:lnTo>
                  <a:lnTo>
                    <a:pt x="959" y="14"/>
                  </a:lnTo>
                  <a:lnTo>
                    <a:pt x="890" y="0"/>
                  </a:lnTo>
                  <a:lnTo>
                    <a:pt x="178" y="0"/>
                  </a:lnTo>
                  <a:close/>
                </a:path>
              </a:pathLst>
            </a:custGeom>
            <a:noFill/>
            <a:ln w="9525">
              <a:solidFill>
                <a:srgbClr val="000000"/>
              </a:solidFill>
              <a:round/>
              <a:headEnd/>
              <a:tailEnd/>
            </a:ln>
          </p:spPr>
          <p:txBody>
            <a:bodyPr/>
            <a:lstStyle/>
            <a:p>
              <a:endParaRPr lang="tr-TR"/>
            </a:p>
          </p:txBody>
        </p:sp>
        <p:sp>
          <p:nvSpPr>
            <p:cNvPr id="21510" name="AutoShape 37"/>
            <p:cNvSpPr>
              <a:spLocks/>
            </p:cNvSpPr>
            <p:nvPr/>
          </p:nvSpPr>
          <p:spPr bwMode="auto">
            <a:xfrm>
              <a:off x="6602" y="1324"/>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510 h 630"/>
                <a:gd name="T14" fmla="*/ 40 w 120"/>
                <a:gd name="T15" fmla="*/ 510 h 630"/>
                <a:gd name="T16" fmla="*/ 40 w 120"/>
                <a:gd name="T17" fmla="*/ 530 h 630"/>
                <a:gd name="T18" fmla="*/ 80 w 120"/>
                <a:gd name="T19" fmla="*/ 530 h 630"/>
                <a:gd name="T20" fmla="*/ 80 w 120"/>
                <a:gd name="T21" fmla="*/ 510 h 630"/>
                <a:gd name="T22" fmla="*/ 120 w 120"/>
                <a:gd name="T23" fmla="*/ 510 h 630"/>
                <a:gd name="T24" fmla="*/ 80 w 120"/>
                <a:gd name="T25" fmla="*/ 510 h 630"/>
                <a:gd name="T26" fmla="*/ 80 w 120"/>
                <a:gd name="T27" fmla="*/ 530 h 630"/>
                <a:gd name="T28" fmla="*/ 40 w 120"/>
                <a:gd name="T29" fmla="*/ 530 h 630"/>
                <a:gd name="T30" fmla="*/ 110 w 120"/>
                <a:gd name="T31" fmla="*/ 530 h 630"/>
                <a:gd name="T32" fmla="*/ 120 w 120"/>
                <a:gd name="T33" fmla="*/ 510 h 630"/>
                <a:gd name="T34" fmla="*/ 79 w 120"/>
                <a:gd name="T35" fmla="*/ 0 h 630"/>
                <a:gd name="T36" fmla="*/ 39 w 120"/>
                <a:gd name="T37" fmla="*/ 0 h 630"/>
                <a:gd name="T38" fmla="*/ 40 w 120"/>
                <a:gd name="T39" fmla="*/ 510 h 630"/>
                <a:gd name="T40" fmla="*/ 80 w 120"/>
                <a:gd name="T41" fmla="*/ 510 h 630"/>
                <a:gd name="T42" fmla="*/ 79 w 120"/>
                <a:gd name="T43" fmla="*/ 0 h 6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630"/>
                <a:gd name="T68" fmla="*/ 120 w 120"/>
                <a:gd name="T69" fmla="*/ 630 h 6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630">
                  <a:moveTo>
                    <a:pt x="40" y="510"/>
                  </a:moveTo>
                  <a:lnTo>
                    <a:pt x="0" y="510"/>
                  </a:lnTo>
                  <a:lnTo>
                    <a:pt x="60" y="630"/>
                  </a:lnTo>
                  <a:lnTo>
                    <a:pt x="110" y="530"/>
                  </a:lnTo>
                  <a:lnTo>
                    <a:pt x="40" y="530"/>
                  </a:lnTo>
                  <a:lnTo>
                    <a:pt x="40" y="510"/>
                  </a:lnTo>
                  <a:close/>
                  <a:moveTo>
                    <a:pt x="80" y="510"/>
                  </a:moveTo>
                  <a:lnTo>
                    <a:pt x="40" y="510"/>
                  </a:lnTo>
                  <a:lnTo>
                    <a:pt x="40" y="530"/>
                  </a:lnTo>
                  <a:lnTo>
                    <a:pt x="80" y="530"/>
                  </a:lnTo>
                  <a:lnTo>
                    <a:pt x="80" y="510"/>
                  </a:lnTo>
                  <a:close/>
                  <a:moveTo>
                    <a:pt x="120" y="510"/>
                  </a:moveTo>
                  <a:lnTo>
                    <a:pt x="80" y="510"/>
                  </a:lnTo>
                  <a:lnTo>
                    <a:pt x="80" y="530"/>
                  </a:lnTo>
                  <a:lnTo>
                    <a:pt x="40" y="530"/>
                  </a:lnTo>
                  <a:lnTo>
                    <a:pt x="110" y="530"/>
                  </a:lnTo>
                  <a:lnTo>
                    <a:pt x="120" y="510"/>
                  </a:lnTo>
                  <a:close/>
                  <a:moveTo>
                    <a:pt x="79" y="0"/>
                  </a:moveTo>
                  <a:lnTo>
                    <a:pt x="39" y="0"/>
                  </a:lnTo>
                  <a:lnTo>
                    <a:pt x="40" y="510"/>
                  </a:lnTo>
                  <a:lnTo>
                    <a:pt x="80" y="510"/>
                  </a:lnTo>
                  <a:lnTo>
                    <a:pt x="79" y="0"/>
                  </a:lnTo>
                  <a:close/>
                </a:path>
              </a:pathLst>
            </a:custGeom>
            <a:solidFill>
              <a:srgbClr val="CC0099"/>
            </a:solidFill>
            <a:ln w="9525">
              <a:noFill/>
              <a:round/>
              <a:headEnd/>
              <a:tailEnd/>
            </a:ln>
          </p:spPr>
          <p:txBody>
            <a:bodyPr/>
            <a:lstStyle/>
            <a:p>
              <a:endParaRPr lang="tr-TR"/>
            </a:p>
          </p:txBody>
        </p:sp>
        <p:sp>
          <p:nvSpPr>
            <p:cNvPr id="21511" name="Freeform 36"/>
            <p:cNvSpPr>
              <a:spLocks/>
            </p:cNvSpPr>
            <p:nvPr/>
          </p:nvSpPr>
          <p:spPr bwMode="auto">
            <a:xfrm>
              <a:off x="6137" y="2001"/>
              <a:ext cx="1037" cy="1114"/>
            </a:xfrm>
            <a:custGeom>
              <a:avLst/>
              <a:gdLst>
                <a:gd name="T0" fmla="*/ 864 w 1037"/>
                <a:gd name="T1" fmla="*/ 0 h 1114"/>
                <a:gd name="T2" fmla="*/ 173 w 1037"/>
                <a:gd name="T3" fmla="*/ 0 h 1114"/>
                <a:gd name="T4" fmla="*/ 106 w 1037"/>
                <a:gd name="T5" fmla="*/ 14 h 1114"/>
                <a:gd name="T6" fmla="*/ 51 w 1037"/>
                <a:gd name="T7" fmla="*/ 51 h 1114"/>
                <a:gd name="T8" fmla="*/ 14 w 1037"/>
                <a:gd name="T9" fmla="*/ 106 h 1114"/>
                <a:gd name="T10" fmla="*/ 0 w 1037"/>
                <a:gd name="T11" fmla="*/ 173 h 1114"/>
                <a:gd name="T12" fmla="*/ 0 w 1037"/>
                <a:gd name="T13" fmla="*/ 941 h 1114"/>
                <a:gd name="T14" fmla="*/ 14 w 1037"/>
                <a:gd name="T15" fmla="*/ 1009 h 1114"/>
                <a:gd name="T16" fmla="*/ 51 w 1037"/>
                <a:gd name="T17" fmla="*/ 1064 h 1114"/>
                <a:gd name="T18" fmla="*/ 106 w 1037"/>
                <a:gd name="T19" fmla="*/ 1101 h 1114"/>
                <a:gd name="T20" fmla="*/ 173 w 1037"/>
                <a:gd name="T21" fmla="*/ 1114 h 1114"/>
                <a:gd name="T22" fmla="*/ 864 w 1037"/>
                <a:gd name="T23" fmla="*/ 1114 h 1114"/>
                <a:gd name="T24" fmla="*/ 931 w 1037"/>
                <a:gd name="T25" fmla="*/ 1101 h 1114"/>
                <a:gd name="T26" fmla="*/ 986 w 1037"/>
                <a:gd name="T27" fmla="*/ 1064 h 1114"/>
                <a:gd name="T28" fmla="*/ 1023 w 1037"/>
                <a:gd name="T29" fmla="*/ 1009 h 1114"/>
                <a:gd name="T30" fmla="*/ 1037 w 1037"/>
                <a:gd name="T31" fmla="*/ 941 h 1114"/>
                <a:gd name="T32" fmla="*/ 1037 w 1037"/>
                <a:gd name="T33" fmla="*/ 173 h 1114"/>
                <a:gd name="T34" fmla="*/ 1023 w 1037"/>
                <a:gd name="T35" fmla="*/ 106 h 1114"/>
                <a:gd name="T36" fmla="*/ 986 w 1037"/>
                <a:gd name="T37" fmla="*/ 51 h 1114"/>
                <a:gd name="T38" fmla="*/ 931 w 1037"/>
                <a:gd name="T39" fmla="*/ 14 h 1114"/>
                <a:gd name="T40" fmla="*/ 864 w 1037"/>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114"/>
                <a:gd name="T65" fmla="*/ 1037 w 1037"/>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114">
                  <a:moveTo>
                    <a:pt x="864" y="0"/>
                  </a:moveTo>
                  <a:lnTo>
                    <a:pt x="173" y="0"/>
                  </a:lnTo>
                  <a:lnTo>
                    <a:pt x="106" y="14"/>
                  </a:lnTo>
                  <a:lnTo>
                    <a:pt x="51" y="51"/>
                  </a:lnTo>
                  <a:lnTo>
                    <a:pt x="14" y="106"/>
                  </a:lnTo>
                  <a:lnTo>
                    <a:pt x="0" y="173"/>
                  </a:lnTo>
                  <a:lnTo>
                    <a:pt x="0" y="941"/>
                  </a:lnTo>
                  <a:lnTo>
                    <a:pt x="14" y="1009"/>
                  </a:lnTo>
                  <a:lnTo>
                    <a:pt x="51" y="1064"/>
                  </a:lnTo>
                  <a:lnTo>
                    <a:pt x="106" y="1101"/>
                  </a:lnTo>
                  <a:lnTo>
                    <a:pt x="173" y="1114"/>
                  </a:lnTo>
                  <a:lnTo>
                    <a:pt x="864" y="1114"/>
                  </a:lnTo>
                  <a:lnTo>
                    <a:pt x="931" y="1101"/>
                  </a:lnTo>
                  <a:lnTo>
                    <a:pt x="986" y="1064"/>
                  </a:lnTo>
                  <a:lnTo>
                    <a:pt x="1023" y="1009"/>
                  </a:lnTo>
                  <a:lnTo>
                    <a:pt x="1037" y="941"/>
                  </a:lnTo>
                  <a:lnTo>
                    <a:pt x="1037" y="173"/>
                  </a:lnTo>
                  <a:lnTo>
                    <a:pt x="1023" y="106"/>
                  </a:lnTo>
                  <a:lnTo>
                    <a:pt x="986" y="51"/>
                  </a:lnTo>
                  <a:lnTo>
                    <a:pt x="931" y="14"/>
                  </a:lnTo>
                  <a:lnTo>
                    <a:pt x="864" y="0"/>
                  </a:lnTo>
                  <a:close/>
                </a:path>
              </a:pathLst>
            </a:custGeom>
            <a:solidFill>
              <a:srgbClr val="CCFF99"/>
            </a:solidFill>
            <a:ln w="9525">
              <a:noFill/>
              <a:round/>
              <a:headEnd/>
              <a:tailEnd/>
            </a:ln>
          </p:spPr>
          <p:txBody>
            <a:bodyPr/>
            <a:lstStyle/>
            <a:p>
              <a:endParaRPr lang="tr-TR"/>
            </a:p>
          </p:txBody>
        </p:sp>
        <p:sp>
          <p:nvSpPr>
            <p:cNvPr id="21512" name="Freeform 35"/>
            <p:cNvSpPr>
              <a:spLocks/>
            </p:cNvSpPr>
            <p:nvPr/>
          </p:nvSpPr>
          <p:spPr bwMode="auto">
            <a:xfrm>
              <a:off x="6137" y="2001"/>
              <a:ext cx="1037" cy="1114"/>
            </a:xfrm>
            <a:custGeom>
              <a:avLst/>
              <a:gdLst>
                <a:gd name="T0" fmla="*/ 173 w 1037"/>
                <a:gd name="T1" fmla="*/ 0 h 1114"/>
                <a:gd name="T2" fmla="*/ 106 w 1037"/>
                <a:gd name="T3" fmla="*/ 14 h 1114"/>
                <a:gd name="T4" fmla="*/ 51 w 1037"/>
                <a:gd name="T5" fmla="*/ 51 h 1114"/>
                <a:gd name="T6" fmla="*/ 14 w 1037"/>
                <a:gd name="T7" fmla="*/ 106 h 1114"/>
                <a:gd name="T8" fmla="*/ 0 w 1037"/>
                <a:gd name="T9" fmla="*/ 173 h 1114"/>
                <a:gd name="T10" fmla="*/ 0 w 1037"/>
                <a:gd name="T11" fmla="*/ 941 h 1114"/>
                <a:gd name="T12" fmla="*/ 14 w 1037"/>
                <a:gd name="T13" fmla="*/ 1009 h 1114"/>
                <a:gd name="T14" fmla="*/ 51 w 1037"/>
                <a:gd name="T15" fmla="*/ 1064 h 1114"/>
                <a:gd name="T16" fmla="*/ 106 w 1037"/>
                <a:gd name="T17" fmla="*/ 1101 h 1114"/>
                <a:gd name="T18" fmla="*/ 173 w 1037"/>
                <a:gd name="T19" fmla="*/ 1114 h 1114"/>
                <a:gd name="T20" fmla="*/ 864 w 1037"/>
                <a:gd name="T21" fmla="*/ 1114 h 1114"/>
                <a:gd name="T22" fmla="*/ 931 w 1037"/>
                <a:gd name="T23" fmla="*/ 1101 h 1114"/>
                <a:gd name="T24" fmla="*/ 986 w 1037"/>
                <a:gd name="T25" fmla="*/ 1064 h 1114"/>
                <a:gd name="T26" fmla="*/ 1023 w 1037"/>
                <a:gd name="T27" fmla="*/ 1009 h 1114"/>
                <a:gd name="T28" fmla="*/ 1037 w 1037"/>
                <a:gd name="T29" fmla="*/ 941 h 1114"/>
                <a:gd name="T30" fmla="*/ 1037 w 1037"/>
                <a:gd name="T31" fmla="*/ 173 h 1114"/>
                <a:gd name="T32" fmla="*/ 1023 w 1037"/>
                <a:gd name="T33" fmla="*/ 106 h 1114"/>
                <a:gd name="T34" fmla="*/ 986 w 1037"/>
                <a:gd name="T35" fmla="*/ 51 h 1114"/>
                <a:gd name="T36" fmla="*/ 931 w 1037"/>
                <a:gd name="T37" fmla="*/ 14 h 1114"/>
                <a:gd name="T38" fmla="*/ 864 w 1037"/>
                <a:gd name="T39" fmla="*/ 0 h 1114"/>
                <a:gd name="T40" fmla="*/ 173 w 1037"/>
                <a:gd name="T41" fmla="*/ 0 h 1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114"/>
                <a:gd name="T65" fmla="*/ 1037 w 1037"/>
                <a:gd name="T66" fmla="*/ 1114 h 1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114">
                  <a:moveTo>
                    <a:pt x="173" y="0"/>
                  </a:moveTo>
                  <a:lnTo>
                    <a:pt x="106" y="14"/>
                  </a:lnTo>
                  <a:lnTo>
                    <a:pt x="51" y="51"/>
                  </a:lnTo>
                  <a:lnTo>
                    <a:pt x="14" y="106"/>
                  </a:lnTo>
                  <a:lnTo>
                    <a:pt x="0" y="173"/>
                  </a:lnTo>
                  <a:lnTo>
                    <a:pt x="0" y="941"/>
                  </a:lnTo>
                  <a:lnTo>
                    <a:pt x="14" y="1009"/>
                  </a:lnTo>
                  <a:lnTo>
                    <a:pt x="51" y="1064"/>
                  </a:lnTo>
                  <a:lnTo>
                    <a:pt x="106" y="1101"/>
                  </a:lnTo>
                  <a:lnTo>
                    <a:pt x="173" y="1114"/>
                  </a:lnTo>
                  <a:lnTo>
                    <a:pt x="864" y="1114"/>
                  </a:lnTo>
                  <a:lnTo>
                    <a:pt x="931" y="1101"/>
                  </a:lnTo>
                  <a:lnTo>
                    <a:pt x="986" y="1064"/>
                  </a:lnTo>
                  <a:lnTo>
                    <a:pt x="1023" y="1009"/>
                  </a:lnTo>
                  <a:lnTo>
                    <a:pt x="1037" y="941"/>
                  </a:lnTo>
                  <a:lnTo>
                    <a:pt x="1037" y="173"/>
                  </a:lnTo>
                  <a:lnTo>
                    <a:pt x="1023" y="106"/>
                  </a:lnTo>
                  <a:lnTo>
                    <a:pt x="986" y="51"/>
                  </a:lnTo>
                  <a:lnTo>
                    <a:pt x="931" y="14"/>
                  </a:lnTo>
                  <a:lnTo>
                    <a:pt x="864" y="0"/>
                  </a:lnTo>
                  <a:lnTo>
                    <a:pt x="173" y="0"/>
                  </a:lnTo>
                  <a:close/>
                </a:path>
              </a:pathLst>
            </a:custGeom>
            <a:noFill/>
            <a:ln w="9525">
              <a:solidFill>
                <a:srgbClr val="000000"/>
              </a:solidFill>
              <a:round/>
              <a:headEnd/>
              <a:tailEnd/>
            </a:ln>
          </p:spPr>
          <p:txBody>
            <a:bodyPr/>
            <a:lstStyle/>
            <a:p>
              <a:endParaRPr lang="tr-TR"/>
            </a:p>
          </p:txBody>
        </p:sp>
        <p:sp>
          <p:nvSpPr>
            <p:cNvPr id="21513" name="AutoShape 34"/>
            <p:cNvSpPr>
              <a:spLocks/>
            </p:cNvSpPr>
            <p:nvPr/>
          </p:nvSpPr>
          <p:spPr bwMode="auto">
            <a:xfrm>
              <a:off x="7658" y="1324"/>
              <a:ext cx="120" cy="630"/>
            </a:xfrm>
            <a:custGeom>
              <a:avLst/>
              <a:gdLst>
                <a:gd name="T0" fmla="*/ 40 w 120"/>
                <a:gd name="T1" fmla="*/ 510 h 630"/>
                <a:gd name="T2" fmla="*/ 0 w 120"/>
                <a:gd name="T3" fmla="*/ 510 h 630"/>
                <a:gd name="T4" fmla="*/ 60 w 120"/>
                <a:gd name="T5" fmla="*/ 630 h 630"/>
                <a:gd name="T6" fmla="*/ 110 w 120"/>
                <a:gd name="T7" fmla="*/ 530 h 630"/>
                <a:gd name="T8" fmla="*/ 40 w 120"/>
                <a:gd name="T9" fmla="*/ 530 h 630"/>
                <a:gd name="T10" fmla="*/ 40 w 120"/>
                <a:gd name="T11" fmla="*/ 510 h 630"/>
                <a:gd name="T12" fmla="*/ 80 w 120"/>
                <a:gd name="T13" fmla="*/ 0 h 630"/>
                <a:gd name="T14" fmla="*/ 40 w 120"/>
                <a:gd name="T15" fmla="*/ 0 h 630"/>
                <a:gd name="T16" fmla="*/ 40 w 120"/>
                <a:gd name="T17" fmla="*/ 530 h 630"/>
                <a:gd name="T18" fmla="*/ 80 w 120"/>
                <a:gd name="T19" fmla="*/ 530 h 630"/>
                <a:gd name="T20" fmla="*/ 80 w 120"/>
                <a:gd name="T21" fmla="*/ 0 h 630"/>
                <a:gd name="T22" fmla="*/ 120 w 120"/>
                <a:gd name="T23" fmla="*/ 510 h 630"/>
                <a:gd name="T24" fmla="*/ 80 w 120"/>
                <a:gd name="T25" fmla="*/ 510 h 630"/>
                <a:gd name="T26" fmla="*/ 80 w 120"/>
                <a:gd name="T27" fmla="*/ 530 h 630"/>
                <a:gd name="T28" fmla="*/ 110 w 120"/>
                <a:gd name="T29" fmla="*/ 530 h 630"/>
                <a:gd name="T30" fmla="*/ 120 w 120"/>
                <a:gd name="T31" fmla="*/ 510 h 6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630"/>
                <a:gd name="T50" fmla="*/ 120 w 120"/>
                <a:gd name="T51" fmla="*/ 630 h 6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630">
                  <a:moveTo>
                    <a:pt x="40" y="510"/>
                  </a:moveTo>
                  <a:lnTo>
                    <a:pt x="0" y="510"/>
                  </a:lnTo>
                  <a:lnTo>
                    <a:pt x="60" y="630"/>
                  </a:lnTo>
                  <a:lnTo>
                    <a:pt x="110" y="530"/>
                  </a:lnTo>
                  <a:lnTo>
                    <a:pt x="40" y="530"/>
                  </a:lnTo>
                  <a:lnTo>
                    <a:pt x="40" y="510"/>
                  </a:lnTo>
                  <a:close/>
                  <a:moveTo>
                    <a:pt x="80" y="0"/>
                  </a:moveTo>
                  <a:lnTo>
                    <a:pt x="40" y="0"/>
                  </a:lnTo>
                  <a:lnTo>
                    <a:pt x="40" y="530"/>
                  </a:lnTo>
                  <a:lnTo>
                    <a:pt x="80" y="530"/>
                  </a:lnTo>
                  <a:lnTo>
                    <a:pt x="80" y="0"/>
                  </a:lnTo>
                  <a:close/>
                  <a:moveTo>
                    <a:pt x="120" y="510"/>
                  </a:moveTo>
                  <a:lnTo>
                    <a:pt x="80" y="510"/>
                  </a:lnTo>
                  <a:lnTo>
                    <a:pt x="80" y="530"/>
                  </a:lnTo>
                  <a:lnTo>
                    <a:pt x="110" y="530"/>
                  </a:lnTo>
                  <a:lnTo>
                    <a:pt x="120" y="510"/>
                  </a:lnTo>
                  <a:close/>
                </a:path>
              </a:pathLst>
            </a:custGeom>
            <a:solidFill>
              <a:srgbClr val="CC0099"/>
            </a:solidFill>
            <a:ln w="9525">
              <a:noFill/>
              <a:round/>
              <a:headEnd/>
              <a:tailEnd/>
            </a:ln>
          </p:spPr>
          <p:txBody>
            <a:bodyPr/>
            <a:lstStyle/>
            <a:p>
              <a:endParaRPr lang="tr-TR"/>
            </a:p>
          </p:txBody>
        </p:sp>
        <p:sp>
          <p:nvSpPr>
            <p:cNvPr id="21514" name="Freeform 33"/>
            <p:cNvSpPr>
              <a:spLocks/>
            </p:cNvSpPr>
            <p:nvPr/>
          </p:nvSpPr>
          <p:spPr bwMode="auto">
            <a:xfrm>
              <a:off x="7175" y="1986"/>
              <a:ext cx="1142" cy="1129"/>
            </a:xfrm>
            <a:custGeom>
              <a:avLst/>
              <a:gdLst>
                <a:gd name="T0" fmla="*/ 954 w 1142"/>
                <a:gd name="T1" fmla="*/ 0 h 1129"/>
                <a:gd name="T2" fmla="*/ 188 w 1142"/>
                <a:gd name="T3" fmla="*/ 0 h 1129"/>
                <a:gd name="T4" fmla="*/ 115 w 1142"/>
                <a:gd name="T5" fmla="*/ 15 h 1129"/>
                <a:gd name="T6" fmla="*/ 55 w 1142"/>
                <a:gd name="T7" fmla="*/ 55 h 1129"/>
                <a:gd name="T8" fmla="*/ 15 w 1142"/>
                <a:gd name="T9" fmla="*/ 115 h 1129"/>
                <a:gd name="T10" fmla="*/ 0 w 1142"/>
                <a:gd name="T11" fmla="*/ 188 h 1129"/>
                <a:gd name="T12" fmla="*/ 0 w 1142"/>
                <a:gd name="T13" fmla="*/ 941 h 1129"/>
                <a:gd name="T14" fmla="*/ 15 w 1142"/>
                <a:gd name="T15" fmla="*/ 1014 h 1129"/>
                <a:gd name="T16" fmla="*/ 55 w 1142"/>
                <a:gd name="T17" fmla="*/ 1074 h 1129"/>
                <a:gd name="T18" fmla="*/ 115 w 1142"/>
                <a:gd name="T19" fmla="*/ 1114 h 1129"/>
                <a:gd name="T20" fmla="*/ 188 w 1142"/>
                <a:gd name="T21" fmla="*/ 1129 h 1129"/>
                <a:gd name="T22" fmla="*/ 954 w 1142"/>
                <a:gd name="T23" fmla="*/ 1129 h 1129"/>
                <a:gd name="T24" fmla="*/ 1027 w 1142"/>
                <a:gd name="T25" fmla="*/ 1114 h 1129"/>
                <a:gd name="T26" fmla="*/ 1087 w 1142"/>
                <a:gd name="T27" fmla="*/ 1074 h 1129"/>
                <a:gd name="T28" fmla="*/ 1127 w 1142"/>
                <a:gd name="T29" fmla="*/ 1014 h 1129"/>
                <a:gd name="T30" fmla="*/ 1142 w 1142"/>
                <a:gd name="T31" fmla="*/ 941 h 1129"/>
                <a:gd name="T32" fmla="*/ 1142 w 1142"/>
                <a:gd name="T33" fmla="*/ 188 h 1129"/>
                <a:gd name="T34" fmla="*/ 1127 w 1142"/>
                <a:gd name="T35" fmla="*/ 115 h 1129"/>
                <a:gd name="T36" fmla="*/ 1087 w 1142"/>
                <a:gd name="T37" fmla="*/ 55 h 1129"/>
                <a:gd name="T38" fmla="*/ 1027 w 1142"/>
                <a:gd name="T39" fmla="*/ 15 h 1129"/>
                <a:gd name="T40" fmla="*/ 954 w 114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129"/>
                <a:gd name="T65" fmla="*/ 1142 w 114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129">
                  <a:moveTo>
                    <a:pt x="954" y="0"/>
                  </a:moveTo>
                  <a:lnTo>
                    <a:pt x="188" y="0"/>
                  </a:lnTo>
                  <a:lnTo>
                    <a:pt x="115" y="15"/>
                  </a:lnTo>
                  <a:lnTo>
                    <a:pt x="55" y="55"/>
                  </a:lnTo>
                  <a:lnTo>
                    <a:pt x="15" y="115"/>
                  </a:lnTo>
                  <a:lnTo>
                    <a:pt x="0" y="188"/>
                  </a:lnTo>
                  <a:lnTo>
                    <a:pt x="0" y="941"/>
                  </a:lnTo>
                  <a:lnTo>
                    <a:pt x="15" y="1014"/>
                  </a:lnTo>
                  <a:lnTo>
                    <a:pt x="55" y="1074"/>
                  </a:lnTo>
                  <a:lnTo>
                    <a:pt x="115" y="1114"/>
                  </a:lnTo>
                  <a:lnTo>
                    <a:pt x="188" y="1129"/>
                  </a:lnTo>
                  <a:lnTo>
                    <a:pt x="954" y="1129"/>
                  </a:lnTo>
                  <a:lnTo>
                    <a:pt x="1027" y="1114"/>
                  </a:lnTo>
                  <a:lnTo>
                    <a:pt x="1087" y="1074"/>
                  </a:lnTo>
                  <a:lnTo>
                    <a:pt x="1127" y="1014"/>
                  </a:lnTo>
                  <a:lnTo>
                    <a:pt x="1142" y="941"/>
                  </a:lnTo>
                  <a:lnTo>
                    <a:pt x="1142" y="188"/>
                  </a:lnTo>
                  <a:lnTo>
                    <a:pt x="1127" y="115"/>
                  </a:lnTo>
                  <a:lnTo>
                    <a:pt x="1087" y="55"/>
                  </a:lnTo>
                  <a:lnTo>
                    <a:pt x="1027" y="15"/>
                  </a:lnTo>
                  <a:lnTo>
                    <a:pt x="954" y="0"/>
                  </a:lnTo>
                  <a:close/>
                </a:path>
              </a:pathLst>
            </a:custGeom>
            <a:solidFill>
              <a:srgbClr val="FF99CC"/>
            </a:solidFill>
            <a:ln w="9525">
              <a:noFill/>
              <a:round/>
              <a:headEnd/>
              <a:tailEnd/>
            </a:ln>
          </p:spPr>
          <p:txBody>
            <a:bodyPr/>
            <a:lstStyle/>
            <a:p>
              <a:endParaRPr lang="tr-TR"/>
            </a:p>
          </p:txBody>
        </p:sp>
        <p:sp>
          <p:nvSpPr>
            <p:cNvPr id="21515" name="Freeform 32"/>
            <p:cNvSpPr>
              <a:spLocks/>
            </p:cNvSpPr>
            <p:nvPr/>
          </p:nvSpPr>
          <p:spPr bwMode="auto">
            <a:xfrm>
              <a:off x="7175" y="1986"/>
              <a:ext cx="1142" cy="1129"/>
            </a:xfrm>
            <a:custGeom>
              <a:avLst/>
              <a:gdLst>
                <a:gd name="T0" fmla="*/ 188 w 1142"/>
                <a:gd name="T1" fmla="*/ 0 h 1129"/>
                <a:gd name="T2" fmla="*/ 115 w 1142"/>
                <a:gd name="T3" fmla="*/ 15 h 1129"/>
                <a:gd name="T4" fmla="*/ 55 w 1142"/>
                <a:gd name="T5" fmla="*/ 55 h 1129"/>
                <a:gd name="T6" fmla="*/ 15 w 1142"/>
                <a:gd name="T7" fmla="*/ 115 h 1129"/>
                <a:gd name="T8" fmla="*/ 0 w 1142"/>
                <a:gd name="T9" fmla="*/ 188 h 1129"/>
                <a:gd name="T10" fmla="*/ 0 w 1142"/>
                <a:gd name="T11" fmla="*/ 941 h 1129"/>
                <a:gd name="T12" fmla="*/ 15 w 1142"/>
                <a:gd name="T13" fmla="*/ 1014 h 1129"/>
                <a:gd name="T14" fmla="*/ 55 w 1142"/>
                <a:gd name="T15" fmla="*/ 1074 h 1129"/>
                <a:gd name="T16" fmla="*/ 115 w 1142"/>
                <a:gd name="T17" fmla="*/ 1114 h 1129"/>
                <a:gd name="T18" fmla="*/ 188 w 1142"/>
                <a:gd name="T19" fmla="*/ 1129 h 1129"/>
                <a:gd name="T20" fmla="*/ 954 w 1142"/>
                <a:gd name="T21" fmla="*/ 1129 h 1129"/>
                <a:gd name="T22" fmla="*/ 1027 w 1142"/>
                <a:gd name="T23" fmla="*/ 1114 h 1129"/>
                <a:gd name="T24" fmla="*/ 1087 w 1142"/>
                <a:gd name="T25" fmla="*/ 1074 h 1129"/>
                <a:gd name="T26" fmla="*/ 1127 w 1142"/>
                <a:gd name="T27" fmla="*/ 1014 h 1129"/>
                <a:gd name="T28" fmla="*/ 1142 w 1142"/>
                <a:gd name="T29" fmla="*/ 941 h 1129"/>
                <a:gd name="T30" fmla="*/ 1142 w 1142"/>
                <a:gd name="T31" fmla="*/ 188 h 1129"/>
                <a:gd name="T32" fmla="*/ 1127 w 1142"/>
                <a:gd name="T33" fmla="*/ 115 h 1129"/>
                <a:gd name="T34" fmla="*/ 1087 w 1142"/>
                <a:gd name="T35" fmla="*/ 55 h 1129"/>
                <a:gd name="T36" fmla="*/ 1027 w 1142"/>
                <a:gd name="T37" fmla="*/ 15 h 1129"/>
                <a:gd name="T38" fmla="*/ 954 w 1142"/>
                <a:gd name="T39" fmla="*/ 0 h 1129"/>
                <a:gd name="T40" fmla="*/ 188 w 114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129"/>
                <a:gd name="T65" fmla="*/ 1142 w 114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129">
                  <a:moveTo>
                    <a:pt x="188" y="0"/>
                  </a:moveTo>
                  <a:lnTo>
                    <a:pt x="115" y="15"/>
                  </a:lnTo>
                  <a:lnTo>
                    <a:pt x="55" y="55"/>
                  </a:lnTo>
                  <a:lnTo>
                    <a:pt x="15" y="115"/>
                  </a:lnTo>
                  <a:lnTo>
                    <a:pt x="0" y="188"/>
                  </a:lnTo>
                  <a:lnTo>
                    <a:pt x="0" y="941"/>
                  </a:lnTo>
                  <a:lnTo>
                    <a:pt x="15" y="1014"/>
                  </a:lnTo>
                  <a:lnTo>
                    <a:pt x="55" y="1074"/>
                  </a:lnTo>
                  <a:lnTo>
                    <a:pt x="115" y="1114"/>
                  </a:lnTo>
                  <a:lnTo>
                    <a:pt x="188" y="1129"/>
                  </a:lnTo>
                  <a:lnTo>
                    <a:pt x="954" y="1129"/>
                  </a:lnTo>
                  <a:lnTo>
                    <a:pt x="1027" y="1114"/>
                  </a:lnTo>
                  <a:lnTo>
                    <a:pt x="1087" y="1074"/>
                  </a:lnTo>
                  <a:lnTo>
                    <a:pt x="1127" y="1014"/>
                  </a:lnTo>
                  <a:lnTo>
                    <a:pt x="1142" y="941"/>
                  </a:lnTo>
                  <a:lnTo>
                    <a:pt x="1142" y="188"/>
                  </a:lnTo>
                  <a:lnTo>
                    <a:pt x="1127" y="115"/>
                  </a:lnTo>
                  <a:lnTo>
                    <a:pt x="1087" y="55"/>
                  </a:lnTo>
                  <a:lnTo>
                    <a:pt x="1027" y="15"/>
                  </a:lnTo>
                  <a:lnTo>
                    <a:pt x="954" y="0"/>
                  </a:lnTo>
                  <a:lnTo>
                    <a:pt x="188" y="0"/>
                  </a:lnTo>
                  <a:close/>
                </a:path>
              </a:pathLst>
            </a:custGeom>
            <a:noFill/>
            <a:ln w="9525">
              <a:solidFill>
                <a:srgbClr val="000000"/>
              </a:solidFill>
              <a:round/>
              <a:headEnd/>
              <a:tailEnd/>
            </a:ln>
          </p:spPr>
          <p:txBody>
            <a:bodyPr/>
            <a:lstStyle/>
            <a:p>
              <a:endParaRPr lang="tr-TR"/>
            </a:p>
          </p:txBody>
        </p:sp>
        <p:sp>
          <p:nvSpPr>
            <p:cNvPr id="21516" name="Freeform 31"/>
            <p:cNvSpPr>
              <a:spLocks/>
            </p:cNvSpPr>
            <p:nvPr/>
          </p:nvSpPr>
          <p:spPr bwMode="auto">
            <a:xfrm>
              <a:off x="8318" y="1986"/>
              <a:ext cx="1112" cy="1129"/>
            </a:xfrm>
            <a:custGeom>
              <a:avLst/>
              <a:gdLst>
                <a:gd name="T0" fmla="*/ 927 w 1112"/>
                <a:gd name="T1" fmla="*/ 0 h 1129"/>
                <a:gd name="T2" fmla="*/ 185 w 1112"/>
                <a:gd name="T3" fmla="*/ 0 h 1129"/>
                <a:gd name="T4" fmla="*/ 113 w 1112"/>
                <a:gd name="T5" fmla="*/ 15 h 1129"/>
                <a:gd name="T6" fmla="*/ 54 w 1112"/>
                <a:gd name="T7" fmla="*/ 55 h 1129"/>
                <a:gd name="T8" fmla="*/ 15 w 1112"/>
                <a:gd name="T9" fmla="*/ 113 h 1129"/>
                <a:gd name="T10" fmla="*/ 0 w 1112"/>
                <a:gd name="T11" fmla="*/ 186 h 1129"/>
                <a:gd name="T12" fmla="*/ 0 w 1112"/>
                <a:gd name="T13" fmla="*/ 944 h 1129"/>
                <a:gd name="T14" fmla="*/ 15 w 1112"/>
                <a:gd name="T15" fmla="*/ 1016 h 1129"/>
                <a:gd name="T16" fmla="*/ 54 w 1112"/>
                <a:gd name="T17" fmla="*/ 1075 h 1129"/>
                <a:gd name="T18" fmla="*/ 113 w 1112"/>
                <a:gd name="T19" fmla="*/ 1115 h 1129"/>
                <a:gd name="T20" fmla="*/ 185 w 1112"/>
                <a:gd name="T21" fmla="*/ 1129 h 1129"/>
                <a:gd name="T22" fmla="*/ 927 w 1112"/>
                <a:gd name="T23" fmla="*/ 1129 h 1129"/>
                <a:gd name="T24" fmla="*/ 999 w 1112"/>
                <a:gd name="T25" fmla="*/ 1115 h 1129"/>
                <a:gd name="T26" fmla="*/ 1058 w 1112"/>
                <a:gd name="T27" fmla="*/ 1075 h 1129"/>
                <a:gd name="T28" fmla="*/ 1097 w 1112"/>
                <a:gd name="T29" fmla="*/ 1016 h 1129"/>
                <a:gd name="T30" fmla="*/ 1112 w 1112"/>
                <a:gd name="T31" fmla="*/ 944 h 1129"/>
                <a:gd name="T32" fmla="*/ 1112 w 1112"/>
                <a:gd name="T33" fmla="*/ 186 h 1129"/>
                <a:gd name="T34" fmla="*/ 1097 w 1112"/>
                <a:gd name="T35" fmla="*/ 113 h 1129"/>
                <a:gd name="T36" fmla="*/ 1058 w 1112"/>
                <a:gd name="T37" fmla="*/ 55 h 1129"/>
                <a:gd name="T38" fmla="*/ 999 w 1112"/>
                <a:gd name="T39" fmla="*/ 15 h 1129"/>
                <a:gd name="T40" fmla="*/ 927 w 111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29"/>
                <a:gd name="T65" fmla="*/ 1112 w 111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29">
                  <a:moveTo>
                    <a:pt x="927" y="0"/>
                  </a:moveTo>
                  <a:lnTo>
                    <a:pt x="185" y="0"/>
                  </a:lnTo>
                  <a:lnTo>
                    <a:pt x="113" y="15"/>
                  </a:lnTo>
                  <a:lnTo>
                    <a:pt x="54" y="55"/>
                  </a:lnTo>
                  <a:lnTo>
                    <a:pt x="15" y="113"/>
                  </a:lnTo>
                  <a:lnTo>
                    <a:pt x="0" y="186"/>
                  </a:lnTo>
                  <a:lnTo>
                    <a:pt x="0" y="944"/>
                  </a:lnTo>
                  <a:lnTo>
                    <a:pt x="15" y="1016"/>
                  </a:lnTo>
                  <a:lnTo>
                    <a:pt x="54" y="1075"/>
                  </a:lnTo>
                  <a:lnTo>
                    <a:pt x="113" y="1115"/>
                  </a:lnTo>
                  <a:lnTo>
                    <a:pt x="185" y="1129"/>
                  </a:lnTo>
                  <a:lnTo>
                    <a:pt x="927" y="1129"/>
                  </a:lnTo>
                  <a:lnTo>
                    <a:pt x="999" y="1115"/>
                  </a:lnTo>
                  <a:lnTo>
                    <a:pt x="1058" y="1075"/>
                  </a:lnTo>
                  <a:lnTo>
                    <a:pt x="1097" y="1016"/>
                  </a:lnTo>
                  <a:lnTo>
                    <a:pt x="1112" y="944"/>
                  </a:lnTo>
                  <a:lnTo>
                    <a:pt x="1112" y="186"/>
                  </a:lnTo>
                  <a:lnTo>
                    <a:pt x="1097" y="113"/>
                  </a:lnTo>
                  <a:lnTo>
                    <a:pt x="1058" y="55"/>
                  </a:lnTo>
                  <a:lnTo>
                    <a:pt x="999" y="15"/>
                  </a:lnTo>
                  <a:lnTo>
                    <a:pt x="927" y="0"/>
                  </a:lnTo>
                  <a:close/>
                </a:path>
              </a:pathLst>
            </a:custGeom>
            <a:solidFill>
              <a:srgbClr val="FFFF99"/>
            </a:solidFill>
            <a:ln w="9525">
              <a:noFill/>
              <a:round/>
              <a:headEnd/>
              <a:tailEnd/>
            </a:ln>
          </p:spPr>
          <p:txBody>
            <a:bodyPr/>
            <a:lstStyle/>
            <a:p>
              <a:endParaRPr lang="tr-TR"/>
            </a:p>
          </p:txBody>
        </p:sp>
        <p:sp>
          <p:nvSpPr>
            <p:cNvPr id="21517" name="Freeform 30"/>
            <p:cNvSpPr>
              <a:spLocks/>
            </p:cNvSpPr>
            <p:nvPr/>
          </p:nvSpPr>
          <p:spPr bwMode="auto">
            <a:xfrm>
              <a:off x="8318" y="1986"/>
              <a:ext cx="1112" cy="1129"/>
            </a:xfrm>
            <a:custGeom>
              <a:avLst/>
              <a:gdLst>
                <a:gd name="T0" fmla="*/ 185 w 1112"/>
                <a:gd name="T1" fmla="*/ 0 h 1129"/>
                <a:gd name="T2" fmla="*/ 113 w 1112"/>
                <a:gd name="T3" fmla="*/ 15 h 1129"/>
                <a:gd name="T4" fmla="*/ 54 w 1112"/>
                <a:gd name="T5" fmla="*/ 55 h 1129"/>
                <a:gd name="T6" fmla="*/ 15 w 1112"/>
                <a:gd name="T7" fmla="*/ 113 h 1129"/>
                <a:gd name="T8" fmla="*/ 0 w 1112"/>
                <a:gd name="T9" fmla="*/ 186 h 1129"/>
                <a:gd name="T10" fmla="*/ 0 w 1112"/>
                <a:gd name="T11" fmla="*/ 944 h 1129"/>
                <a:gd name="T12" fmla="*/ 15 w 1112"/>
                <a:gd name="T13" fmla="*/ 1016 h 1129"/>
                <a:gd name="T14" fmla="*/ 54 w 1112"/>
                <a:gd name="T15" fmla="*/ 1075 h 1129"/>
                <a:gd name="T16" fmla="*/ 113 w 1112"/>
                <a:gd name="T17" fmla="*/ 1115 h 1129"/>
                <a:gd name="T18" fmla="*/ 185 w 1112"/>
                <a:gd name="T19" fmla="*/ 1129 h 1129"/>
                <a:gd name="T20" fmla="*/ 927 w 1112"/>
                <a:gd name="T21" fmla="*/ 1129 h 1129"/>
                <a:gd name="T22" fmla="*/ 999 w 1112"/>
                <a:gd name="T23" fmla="*/ 1115 h 1129"/>
                <a:gd name="T24" fmla="*/ 1058 w 1112"/>
                <a:gd name="T25" fmla="*/ 1075 h 1129"/>
                <a:gd name="T26" fmla="*/ 1097 w 1112"/>
                <a:gd name="T27" fmla="*/ 1016 h 1129"/>
                <a:gd name="T28" fmla="*/ 1112 w 1112"/>
                <a:gd name="T29" fmla="*/ 944 h 1129"/>
                <a:gd name="T30" fmla="*/ 1112 w 1112"/>
                <a:gd name="T31" fmla="*/ 186 h 1129"/>
                <a:gd name="T32" fmla="*/ 1097 w 1112"/>
                <a:gd name="T33" fmla="*/ 113 h 1129"/>
                <a:gd name="T34" fmla="*/ 1058 w 1112"/>
                <a:gd name="T35" fmla="*/ 55 h 1129"/>
                <a:gd name="T36" fmla="*/ 999 w 1112"/>
                <a:gd name="T37" fmla="*/ 15 h 1129"/>
                <a:gd name="T38" fmla="*/ 927 w 1112"/>
                <a:gd name="T39" fmla="*/ 0 h 1129"/>
                <a:gd name="T40" fmla="*/ 185 w 1112"/>
                <a:gd name="T41" fmla="*/ 0 h 1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29"/>
                <a:gd name="T65" fmla="*/ 1112 w 1112"/>
                <a:gd name="T66" fmla="*/ 1129 h 1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29">
                  <a:moveTo>
                    <a:pt x="185" y="0"/>
                  </a:moveTo>
                  <a:lnTo>
                    <a:pt x="113" y="15"/>
                  </a:lnTo>
                  <a:lnTo>
                    <a:pt x="54" y="55"/>
                  </a:lnTo>
                  <a:lnTo>
                    <a:pt x="15" y="113"/>
                  </a:lnTo>
                  <a:lnTo>
                    <a:pt x="0" y="186"/>
                  </a:lnTo>
                  <a:lnTo>
                    <a:pt x="0" y="944"/>
                  </a:lnTo>
                  <a:lnTo>
                    <a:pt x="15" y="1016"/>
                  </a:lnTo>
                  <a:lnTo>
                    <a:pt x="54" y="1075"/>
                  </a:lnTo>
                  <a:lnTo>
                    <a:pt x="113" y="1115"/>
                  </a:lnTo>
                  <a:lnTo>
                    <a:pt x="185" y="1129"/>
                  </a:lnTo>
                  <a:lnTo>
                    <a:pt x="927" y="1129"/>
                  </a:lnTo>
                  <a:lnTo>
                    <a:pt x="999" y="1115"/>
                  </a:lnTo>
                  <a:lnTo>
                    <a:pt x="1058" y="1075"/>
                  </a:lnTo>
                  <a:lnTo>
                    <a:pt x="1097" y="1016"/>
                  </a:lnTo>
                  <a:lnTo>
                    <a:pt x="1112" y="944"/>
                  </a:lnTo>
                  <a:lnTo>
                    <a:pt x="1112" y="186"/>
                  </a:lnTo>
                  <a:lnTo>
                    <a:pt x="1097" y="113"/>
                  </a:lnTo>
                  <a:lnTo>
                    <a:pt x="1058" y="55"/>
                  </a:lnTo>
                  <a:lnTo>
                    <a:pt x="999" y="15"/>
                  </a:lnTo>
                  <a:lnTo>
                    <a:pt x="927" y="0"/>
                  </a:lnTo>
                  <a:lnTo>
                    <a:pt x="185" y="0"/>
                  </a:lnTo>
                  <a:close/>
                </a:path>
              </a:pathLst>
            </a:custGeom>
            <a:noFill/>
            <a:ln w="9525">
              <a:solidFill>
                <a:srgbClr val="000000"/>
              </a:solidFill>
              <a:round/>
              <a:headEnd/>
              <a:tailEnd/>
            </a:ln>
          </p:spPr>
          <p:txBody>
            <a:bodyPr/>
            <a:lstStyle/>
            <a:p>
              <a:endParaRPr lang="tr-TR"/>
            </a:p>
          </p:txBody>
        </p:sp>
        <p:sp>
          <p:nvSpPr>
            <p:cNvPr id="21518" name="Line 29"/>
            <p:cNvSpPr>
              <a:spLocks noChangeShapeType="1"/>
            </p:cNvSpPr>
            <p:nvPr/>
          </p:nvSpPr>
          <p:spPr bwMode="auto">
            <a:xfrm>
              <a:off x="5628" y="1292"/>
              <a:ext cx="5508" cy="32"/>
            </a:xfrm>
            <a:prstGeom prst="line">
              <a:avLst/>
            </a:prstGeom>
            <a:noFill/>
            <a:ln w="25400">
              <a:solidFill>
                <a:srgbClr val="00AFEF"/>
              </a:solidFill>
              <a:round/>
              <a:headEnd/>
              <a:tailEnd/>
            </a:ln>
          </p:spPr>
          <p:txBody>
            <a:bodyPr/>
            <a:lstStyle/>
            <a:p>
              <a:endParaRPr lang="tr-TR"/>
            </a:p>
          </p:txBody>
        </p:sp>
        <p:sp>
          <p:nvSpPr>
            <p:cNvPr id="21519" name="AutoShape 28"/>
            <p:cNvSpPr>
              <a:spLocks/>
            </p:cNvSpPr>
            <p:nvPr/>
          </p:nvSpPr>
          <p:spPr bwMode="auto">
            <a:xfrm>
              <a:off x="8825" y="1292"/>
              <a:ext cx="2357" cy="642"/>
            </a:xfrm>
            <a:custGeom>
              <a:avLst/>
              <a:gdLst>
                <a:gd name="T0" fmla="*/ 120 w 2357"/>
                <a:gd name="T1" fmla="*/ 510 h 642"/>
                <a:gd name="T2" fmla="*/ 80 w 2357"/>
                <a:gd name="T3" fmla="*/ 510 h 642"/>
                <a:gd name="T4" fmla="*/ 80 w 2357"/>
                <a:gd name="T5" fmla="*/ 0 h 642"/>
                <a:gd name="T6" fmla="*/ 40 w 2357"/>
                <a:gd name="T7" fmla="*/ 0 h 642"/>
                <a:gd name="T8" fmla="*/ 40 w 2357"/>
                <a:gd name="T9" fmla="*/ 510 h 642"/>
                <a:gd name="T10" fmla="*/ 0 w 2357"/>
                <a:gd name="T11" fmla="*/ 510 h 642"/>
                <a:gd name="T12" fmla="*/ 60 w 2357"/>
                <a:gd name="T13" fmla="*/ 630 h 642"/>
                <a:gd name="T14" fmla="*/ 110 w 2357"/>
                <a:gd name="T15" fmla="*/ 530 h 642"/>
                <a:gd name="T16" fmla="*/ 120 w 2357"/>
                <a:gd name="T17" fmla="*/ 510 h 642"/>
                <a:gd name="T18" fmla="*/ 1217 w 2357"/>
                <a:gd name="T19" fmla="*/ 512 h 642"/>
                <a:gd name="T20" fmla="*/ 1177 w 2357"/>
                <a:gd name="T21" fmla="*/ 512 h 642"/>
                <a:gd name="T22" fmla="*/ 1177 w 2357"/>
                <a:gd name="T23" fmla="*/ 2 h 642"/>
                <a:gd name="T24" fmla="*/ 1137 w 2357"/>
                <a:gd name="T25" fmla="*/ 2 h 642"/>
                <a:gd name="T26" fmla="*/ 1137 w 2357"/>
                <a:gd name="T27" fmla="*/ 512 h 642"/>
                <a:gd name="T28" fmla="*/ 1097 w 2357"/>
                <a:gd name="T29" fmla="*/ 512 h 642"/>
                <a:gd name="T30" fmla="*/ 1157 w 2357"/>
                <a:gd name="T31" fmla="*/ 632 h 642"/>
                <a:gd name="T32" fmla="*/ 1207 w 2357"/>
                <a:gd name="T33" fmla="*/ 532 h 642"/>
                <a:gd name="T34" fmla="*/ 1217 w 2357"/>
                <a:gd name="T35" fmla="*/ 512 h 642"/>
                <a:gd name="T36" fmla="*/ 2357 w 2357"/>
                <a:gd name="T37" fmla="*/ 522 h 642"/>
                <a:gd name="T38" fmla="*/ 2317 w 2357"/>
                <a:gd name="T39" fmla="*/ 522 h 642"/>
                <a:gd name="T40" fmla="*/ 2317 w 2357"/>
                <a:gd name="T41" fmla="*/ 12 h 642"/>
                <a:gd name="T42" fmla="*/ 2277 w 2357"/>
                <a:gd name="T43" fmla="*/ 12 h 642"/>
                <a:gd name="T44" fmla="*/ 2277 w 2357"/>
                <a:gd name="T45" fmla="*/ 522 h 642"/>
                <a:gd name="T46" fmla="*/ 2237 w 2357"/>
                <a:gd name="T47" fmla="*/ 522 h 642"/>
                <a:gd name="T48" fmla="*/ 2297 w 2357"/>
                <a:gd name="T49" fmla="*/ 642 h 642"/>
                <a:gd name="T50" fmla="*/ 2347 w 2357"/>
                <a:gd name="T51" fmla="*/ 542 h 642"/>
                <a:gd name="T52" fmla="*/ 2357 w 2357"/>
                <a:gd name="T53" fmla="*/ 522 h 6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57"/>
                <a:gd name="T82" fmla="*/ 0 h 642"/>
                <a:gd name="T83" fmla="*/ 2357 w 2357"/>
                <a:gd name="T84" fmla="*/ 642 h 6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57" h="642">
                  <a:moveTo>
                    <a:pt x="120" y="510"/>
                  </a:moveTo>
                  <a:lnTo>
                    <a:pt x="80" y="510"/>
                  </a:lnTo>
                  <a:lnTo>
                    <a:pt x="80" y="0"/>
                  </a:lnTo>
                  <a:lnTo>
                    <a:pt x="40" y="0"/>
                  </a:lnTo>
                  <a:lnTo>
                    <a:pt x="40" y="510"/>
                  </a:lnTo>
                  <a:lnTo>
                    <a:pt x="0" y="510"/>
                  </a:lnTo>
                  <a:lnTo>
                    <a:pt x="60" y="630"/>
                  </a:lnTo>
                  <a:lnTo>
                    <a:pt x="110" y="530"/>
                  </a:lnTo>
                  <a:lnTo>
                    <a:pt x="120" y="510"/>
                  </a:lnTo>
                  <a:moveTo>
                    <a:pt x="1217" y="512"/>
                  </a:moveTo>
                  <a:lnTo>
                    <a:pt x="1177" y="512"/>
                  </a:lnTo>
                  <a:lnTo>
                    <a:pt x="1177" y="2"/>
                  </a:lnTo>
                  <a:lnTo>
                    <a:pt x="1137" y="2"/>
                  </a:lnTo>
                  <a:lnTo>
                    <a:pt x="1137" y="512"/>
                  </a:lnTo>
                  <a:lnTo>
                    <a:pt x="1097" y="512"/>
                  </a:lnTo>
                  <a:lnTo>
                    <a:pt x="1157" y="632"/>
                  </a:lnTo>
                  <a:lnTo>
                    <a:pt x="1207" y="532"/>
                  </a:lnTo>
                  <a:lnTo>
                    <a:pt x="1217" y="512"/>
                  </a:lnTo>
                  <a:moveTo>
                    <a:pt x="2357" y="522"/>
                  </a:moveTo>
                  <a:lnTo>
                    <a:pt x="2317" y="522"/>
                  </a:lnTo>
                  <a:lnTo>
                    <a:pt x="2317" y="12"/>
                  </a:lnTo>
                  <a:lnTo>
                    <a:pt x="2277" y="12"/>
                  </a:lnTo>
                  <a:lnTo>
                    <a:pt x="2277" y="522"/>
                  </a:lnTo>
                  <a:lnTo>
                    <a:pt x="2237" y="522"/>
                  </a:lnTo>
                  <a:lnTo>
                    <a:pt x="2297" y="642"/>
                  </a:lnTo>
                  <a:lnTo>
                    <a:pt x="2347" y="542"/>
                  </a:lnTo>
                  <a:lnTo>
                    <a:pt x="2357" y="522"/>
                  </a:lnTo>
                </a:path>
              </a:pathLst>
            </a:custGeom>
            <a:solidFill>
              <a:srgbClr val="CC0099"/>
            </a:solidFill>
            <a:ln w="9525">
              <a:noFill/>
              <a:round/>
              <a:headEnd/>
              <a:tailEnd/>
            </a:ln>
          </p:spPr>
          <p:txBody>
            <a:bodyPr/>
            <a:lstStyle/>
            <a:p>
              <a:endParaRPr lang="tr-TR"/>
            </a:p>
          </p:txBody>
        </p:sp>
        <p:sp>
          <p:nvSpPr>
            <p:cNvPr id="21520" name="Freeform 27"/>
            <p:cNvSpPr>
              <a:spLocks/>
            </p:cNvSpPr>
            <p:nvPr/>
          </p:nvSpPr>
          <p:spPr bwMode="auto">
            <a:xfrm>
              <a:off x="9439" y="1971"/>
              <a:ext cx="1112" cy="1144"/>
            </a:xfrm>
            <a:custGeom>
              <a:avLst/>
              <a:gdLst>
                <a:gd name="T0" fmla="*/ 927 w 1112"/>
                <a:gd name="T1" fmla="*/ 0 h 1144"/>
                <a:gd name="T2" fmla="*/ 185 w 1112"/>
                <a:gd name="T3" fmla="*/ 0 h 1144"/>
                <a:gd name="T4" fmla="*/ 113 w 1112"/>
                <a:gd name="T5" fmla="*/ 15 h 1144"/>
                <a:gd name="T6" fmla="*/ 54 w 1112"/>
                <a:gd name="T7" fmla="*/ 55 h 1144"/>
                <a:gd name="T8" fmla="*/ 15 w 1112"/>
                <a:gd name="T9" fmla="*/ 113 h 1144"/>
                <a:gd name="T10" fmla="*/ 0 w 1112"/>
                <a:gd name="T11" fmla="*/ 186 h 1144"/>
                <a:gd name="T12" fmla="*/ 0 w 1112"/>
                <a:gd name="T13" fmla="*/ 959 h 1144"/>
                <a:gd name="T14" fmla="*/ 15 w 1112"/>
                <a:gd name="T15" fmla="*/ 1031 h 1144"/>
                <a:gd name="T16" fmla="*/ 54 w 1112"/>
                <a:gd name="T17" fmla="*/ 1090 h 1144"/>
                <a:gd name="T18" fmla="*/ 113 w 1112"/>
                <a:gd name="T19" fmla="*/ 1130 h 1144"/>
                <a:gd name="T20" fmla="*/ 185 w 1112"/>
                <a:gd name="T21" fmla="*/ 1144 h 1144"/>
                <a:gd name="T22" fmla="*/ 927 w 1112"/>
                <a:gd name="T23" fmla="*/ 1144 h 1144"/>
                <a:gd name="T24" fmla="*/ 999 w 1112"/>
                <a:gd name="T25" fmla="*/ 1130 h 1144"/>
                <a:gd name="T26" fmla="*/ 1058 w 1112"/>
                <a:gd name="T27" fmla="*/ 1090 h 1144"/>
                <a:gd name="T28" fmla="*/ 1097 w 1112"/>
                <a:gd name="T29" fmla="*/ 1031 h 1144"/>
                <a:gd name="T30" fmla="*/ 1112 w 1112"/>
                <a:gd name="T31" fmla="*/ 959 h 1144"/>
                <a:gd name="T32" fmla="*/ 1112 w 1112"/>
                <a:gd name="T33" fmla="*/ 186 h 1144"/>
                <a:gd name="T34" fmla="*/ 1097 w 1112"/>
                <a:gd name="T35" fmla="*/ 113 h 1144"/>
                <a:gd name="T36" fmla="*/ 1058 w 1112"/>
                <a:gd name="T37" fmla="*/ 55 h 1144"/>
                <a:gd name="T38" fmla="*/ 999 w 1112"/>
                <a:gd name="T39" fmla="*/ 15 h 1144"/>
                <a:gd name="T40" fmla="*/ 927 w 1112"/>
                <a:gd name="T41" fmla="*/ 0 h 1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44"/>
                <a:gd name="T65" fmla="*/ 1112 w 1112"/>
                <a:gd name="T66" fmla="*/ 1144 h 1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44">
                  <a:moveTo>
                    <a:pt x="927" y="0"/>
                  </a:moveTo>
                  <a:lnTo>
                    <a:pt x="185" y="0"/>
                  </a:lnTo>
                  <a:lnTo>
                    <a:pt x="113" y="15"/>
                  </a:lnTo>
                  <a:lnTo>
                    <a:pt x="54" y="55"/>
                  </a:lnTo>
                  <a:lnTo>
                    <a:pt x="15" y="113"/>
                  </a:lnTo>
                  <a:lnTo>
                    <a:pt x="0" y="186"/>
                  </a:lnTo>
                  <a:lnTo>
                    <a:pt x="0" y="959"/>
                  </a:lnTo>
                  <a:lnTo>
                    <a:pt x="15" y="1031"/>
                  </a:lnTo>
                  <a:lnTo>
                    <a:pt x="54" y="1090"/>
                  </a:lnTo>
                  <a:lnTo>
                    <a:pt x="113" y="1130"/>
                  </a:lnTo>
                  <a:lnTo>
                    <a:pt x="185" y="1144"/>
                  </a:lnTo>
                  <a:lnTo>
                    <a:pt x="927" y="1144"/>
                  </a:lnTo>
                  <a:lnTo>
                    <a:pt x="999" y="1130"/>
                  </a:lnTo>
                  <a:lnTo>
                    <a:pt x="1058" y="1090"/>
                  </a:lnTo>
                  <a:lnTo>
                    <a:pt x="1097" y="1031"/>
                  </a:lnTo>
                  <a:lnTo>
                    <a:pt x="1112" y="959"/>
                  </a:lnTo>
                  <a:lnTo>
                    <a:pt x="1112" y="186"/>
                  </a:lnTo>
                  <a:lnTo>
                    <a:pt x="1097" y="113"/>
                  </a:lnTo>
                  <a:lnTo>
                    <a:pt x="1058" y="55"/>
                  </a:lnTo>
                  <a:lnTo>
                    <a:pt x="999" y="15"/>
                  </a:lnTo>
                  <a:lnTo>
                    <a:pt x="927" y="0"/>
                  </a:lnTo>
                  <a:close/>
                </a:path>
              </a:pathLst>
            </a:custGeom>
            <a:solidFill>
              <a:srgbClr val="D99493"/>
            </a:solidFill>
            <a:ln w="9525">
              <a:noFill/>
              <a:round/>
              <a:headEnd/>
              <a:tailEnd/>
            </a:ln>
          </p:spPr>
          <p:txBody>
            <a:bodyPr/>
            <a:lstStyle/>
            <a:p>
              <a:endParaRPr lang="tr-TR"/>
            </a:p>
          </p:txBody>
        </p:sp>
        <p:sp>
          <p:nvSpPr>
            <p:cNvPr id="21521" name="Freeform 26"/>
            <p:cNvSpPr>
              <a:spLocks/>
            </p:cNvSpPr>
            <p:nvPr/>
          </p:nvSpPr>
          <p:spPr bwMode="auto">
            <a:xfrm>
              <a:off x="9439" y="1971"/>
              <a:ext cx="1112" cy="1144"/>
            </a:xfrm>
            <a:custGeom>
              <a:avLst/>
              <a:gdLst>
                <a:gd name="T0" fmla="*/ 185 w 1112"/>
                <a:gd name="T1" fmla="*/ 0 h 1144"/>
                <a:gd name="T2" fmla="*/ 113 w 1112"/>
                <a:gd name="T3" fmla="*/ 15 h 1144"/>
                <a:gd name="T4" fmla="*/ 54 w 1112"/>
                <a:gd name="T5" fmla="*/ 55 h 1144"/>
                <a:gd name="T6" fmla="*/ 15 w 1112"/>
                <a:gd name="T7" fmla="*/ 113 h 1144"/>
                <a:gd name="T8" fmla="*/ 0 w 1112"/>
                <a:gd name="T9" fmla="*/ 186 h 1144"/>
                <a:gd name="T10" fmla="*/ 0 w 1112"/>
                <a:gd name="T11" fmla="*/ 959 h 1144"/>
                <a:gd name="T12" fmla="*/ 15 w 1112"/>
                <a:gd name="T13" fmla="*/ 1031 h 1144"/>
                <a:gd name="T14" fmla="*/ 54 w 1112"/>
                <a:gd name="T15" fmla="*/ 1090 h 1144"/>
                <a:gd name="T16" fmla="*/ 113 w 1112"/>
                <a:gd name="T17" fmla="*/ 1130 h 1144"/>
                <a:gd name="T18" fmla="*/ 185 w 1112"/>
                <a:gd name="T19" fmla="*/ 1144 h 1144"/>
                <a:gd name="T20" fmla="*/ 927 w 1112"/>
                <a:gd name="T21" fmla="*/ 1144 h 1144"/>
                <a:gd name="T22" fmla="*/ 999 w 1112"/>
                <a:gd name="T23" fmla="*/ 1130 h 1144"/>
                <a:gd name="T24" fmla="*/ 1058 w 1112"/>
                <a:gd name="T25" fmla="*/ 1090 h 1144"/>
                <a:gd name="T26" fmla="*/ 1097 w 1112"/>
                <a:gd name="T27" fmla="*/ 1031 h 1144"/>
                <a:gd name="T28" fmla="*/ 1112 w 1112"/>
                <a:gd name="T29" fmla="*/ 959 h 1144"/>
                <a:gd name="T30" fmla="*/ 1112 w 1112"/>
                <a:gd name="T31" fmla="*/ 186 h 1144"/>
                <a:gd name="T32" fmla="*/ 1097 w 1112"/>
                <a:gd name="T33" fmla="*/ 113 h 1144"/>
                <a:gd name="T34" fmla="*/ 1058 w 1112"/>
                <a:gd name="T35" fmla="*/ 55 h 1144"/>
                <a:gd name="T36" fmla="*/ 999 w 1112"/>
                <a:gd name="T37" fmla="*/ 15 h 1144"/>
                <a:gd name="T38" fmla="*/ 927 w 1112"/>
                <a:gd name="T39" fmla="*/ 0 h 1144"/>
                <a:gd name="T40" fmla="*/ 185 w 1112"/>
                <a:gd name="T41" fmla="*/ 0 h 1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144"/>
                <a:gd name="T65" fmla="*/ 1112 w 1112"/>
                <a:gd name="T66" fmla="*/ 1144 h 1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144">
                  <a:moveTo>
                    <a:pt x="185" y="0"/>
                  </a:moveTo>
                  <a:lnTo>
                    <a:pt x="113" y="15"/>
                  </a:lnTo>
                  <a:lnTo>
                    <a:pt x="54" y="55"/>
                  </a:lnTo>
                  <a:lnTo>
                    <a:pt x="15" y="113"/>
                  </a:lnTo>
                  <a:lnTo>
                    <a:pt x="0" y="186"/>
                  </a:lnTo>
                  <a:lnTo>
                    <a:pt x="0" y="959"/>
                  </a:lnTo>
                  <a:lnTo>
                    <a:pt x="15" y="1031"/>
                  </a:lnTo>
                  <a:lnTo>
                    <a:pt x="54" y="1090"/>
                  </a:lnTo>
                  <a:lnTo>
                    <a:pt x="113" y="1130"/>
                  </a:lnTo>
                  <a:lnTo>
                    <a:pt x="185" y="1144"/>
                  </a:lnTo>
                  <a:lnTo>
                    <a:pt x="927" y="1144"/>
                  </a:lnTo>
                  <a:lnTo>
                    <a:pt x="999" y="1130"/>
                  </a:lnTo>
                  <a:lnTo>
                    <a:pt x="1058" y="1090"/>
                  </a:lnTo>
                  <a:lnTo>
                    <a:pt x="1097" y="1031"/>
                  </a:lnTo>
                  <a:lnTo>
                    <a:pt x="1112" y="959"/>
                  </a:lnTo>
                  <a:lnTo>
                    <a:pt x="1112" y="186"/>
                  </a:lnTo>
                  <a:lnTo>
                    <a:pt x="1097" y="113"/>
                  </a:lnTo>
                  <a:lnTo>
                    <a:pt x="1058" y="55"/>
                  </a:lnTo>
                  <a:lnTo>
                    <a:pt x="999" y="15"/>
                  </a:lnTo>
                  <a:lnTo>
                    <a:pt x="927" y="0"/>
                  </a:lnTo>
                  <a:lnTo>
                    <a:pt x="185" y="0"/>
                  </a:lnTo>
                  <a:close/>
                </a:path>
              </a:pathLst>
            </a:custGeom>
            <a:noFill/>
            <a:ln w="9525">
              <a:solidFill>
                <a:srgbClr val="000000"/>
              </a:solidFill>
              <a:round/>
              <a:headEnd/>
              <a:tailEnd/>
            </a:ln>
          </p:spPr>
          <p:txBody>
            <a:bodyPr/>
            <a:lstStyle/>
            <a:p>
              <a:endParaRPr lang="tr-TR"/>
            </a:p>
          </p:txBody>
        </p:sp>
        <p:sp>
          <p:nvSpPr>
            <p:cNvPr id="21522" name="Freeform 25"/>
            <p:cNvSpPr>
              <a:spLocks/>
            </p:cNvSpPr>
            <p:nvPr/>
          </p:nvSpPr>
          <p:spPr bwMode="auto">
            <a:xfrm>
              <a:off x="10554" y="1954"/>
              <a:ext cx="1110" cy="1161"/>
            </a:xfrm>
            <a:custGeom>
              <a:avLst/>
              <a:gdLst>
                <a:gd name="T0" fmla="*/ 925 w 1110"/>
                <a:gd name="T1" fmla="*/ 0 h 1161"/>
                <a:gd name="T2" fmla="*/ 185 w 1110"/>
                <a:gd name="T3" fmla="*/ 0 h 1161"/>
                <a:gd name="T4" fmla="*/ 113 w 1110"/>
                <a:gd name="T5" fmla="*/ 15 h 1161"/>
                <a:gd name="T6" fmla="*/ 54 w 1110"/>
                <a:gd name="T7" fmla="*/ 54 h 1161"/>
                <a:gd name="T8" fmla="*/ 15 w 1110"/>
                <a:gd name="T9" fmla="*/ 113 h 1161"/>
                <a:gd name="T10" fmla="*/ 0 w 1110"/>
                <a:gd name="T11" fmla="*/ 185 h 1161"/>
                <a:gd name="T12" fmla="*/ 0 w 1110"/>
                <a:gd name="T13" fmla="*/ 976 h 1161"/>
                <a:gd name="T14" fmla="*/ 15 w 1110"/>
                <a:gd name="T15" fmla="*/ 1048 h 1161"/>
                <a:gd name="T16" fmla="*/ 54 w 1110"/>
                <a:gd name="T17" fmla="*/ 1107 h 1161"/>
                <a:gd name="T18" fmla="*/ 113 w 1110"/>
                <a:gd name="T19" fmla="*/ 1147 h 1161"/>
                <a:gd name="T20" fmla="*/ 185 w 1110"/>
                <a:gd name="T21" fmla="*/ 1161 h 1161"/>
                <a:gd name="T22" fmla="*/ 925 w 1110"/>
                <a:gd name="T23" fmla="*/ 1161 h 1161"/>
                <a:gd name="T24" fmla="*/ 997 w 1110"/>
                <a:gd name="T25" fmla="*/ 1147 h 1161"/>
                <a:gd name="T26" fmla="*/ 1056 w 1110"/>
                <a:gd name="T27" fmla="*/ 1107 h 1161"/>
                <a:gd name="T28" fmla="*/ 1095 w 1110"/>
                <a:gd name="T29" fmla="*/ 1048 h 1161"/>
                <a:gd name="T30" fmla="*/ 1110 w 1110"/>
                <a:gd name="T31" fmla="*/ 976 h 1161"/>
                <a:gd name="T32" fmla="*/ 1110 w 1110"/>
                <a:gd name="T33" fmla="*/ 185 h 1161"/>
                <a:gd name="T34" fmla="*/ 1095 w 1110"/>
                <a:gd name="T35" fmla="*/ 113 h 1161"/>
                <a:gd name="T36" fmla="*/ 1056 w 1110"/>
                <a:gd name="T37" fmla="*/ 54 h 1161"/>
                <a:gd name="T38" fmla="*/ 997 w 1110"/>
                <a:gd name="T39" fmla="*/ 15 h 1161"/>
                <a:gd name="T40" fmla="*/ 925 w 1110"/>
                <a:gd name="T41" fmla="*/ 0 h 1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0"/>
                <a:gd name="T64" fmla="*/ 0 h 1161"/>
                <a:gd name="T65" fmla="*/ 1110 w 1110"/>
                <a:gd name="T66" fmla="*/ 1161 h 1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0" h="1161">
                  <a:moveTo>
                    <a:pt x="925" y="0"/>
                  </a:moveTo>
                  <a:lnTo>
                    <a:pt x="185" y="0"/>
                  </a:lnTo>
                  <a:lnTo>
                    <a:pt x="113" y="15"/>
                  </a:lnTo>
                  <a:lnTo>
                    <a:pt x="54" y="54"/>
                  </a:lnTo>
                  <a:lnTo>
                    <a:pt x="15" y="113"/>
                  </a:lnTo>
                  <a:lnTo>
                    <a:pt x="0" y="185"/>
                  </a:lnTo>
                  <a:lnTo>
                    <a:pt x="0" y="976"/>
                  </a:lnTo>
                  <a:lnTo>
                    <a:pt x="15" y="1048"/>
                  </a:lnTo>
                  <a:lnTo>
                    <a:pt x="54" y="1107"/>
                  </a:lnTo>
                  <a:lnTo>
                    <a:pt x="113" y="1147"/>
                  </a:lnTo>
                  <a:lnTo>
                    <a:pt x="185" y="1161"/>
                  </a:lnTo>
                  <a:lnTo>
                    <a:pt x="925" y="1161"/>
                  </a:lnTo>
                  <a:lnTo>
                    <a:pt x="997" y="1147"/>
                  </a:lnTo>
                  <a:lnTo>
                    <a:pt x="1056" y="1107"/>
                  </a:lnTo>
                  <a:lnTo>
                    <a:pt x="1095" y="1048"/>
                  </a:lnTo>
                  <a:lnTo>
                    <a:pt x="1110" y="976"/>
                  </a:lnTo>
                  <a:lnTo>
                    <a:pt x="1110" y="185"/>
                  </a:lnTo>
                  <a:lnTo>
                    <a:pt x="1095" y="113"/>
                  </a:lnTo>
                  <a:lnTo>
                    <a:pt x="1056" y="54"/>
                  </a:lnTo>
                  <a:lnTo>
                    <a:pt x="997" y="15"/>
                  </a:lnTo>
                  <a:lnTo>
                    <a:pt x="925" y="0"/>
                  </a:lnTo>
                  <a:close/>
                </a:path>
              </a:pathLst>
            </a:custGeom>
            <a:solidFill>
              <a:srgbClr val="CCFF99"/>
            </a:solidFill>
            <a:ln w="9525">
              <a:noFill/>
              <a:round/>
              <a:headEnd/>
              <a:tailEnd/>
            </a:ln>
          </p:spPr>
          <p:txBody>
            <a:bodyPr/>
            <a:lstStyle/>
            <a:p>
              <a:endParaRPr lang="tr-TR"/>
            </a:p>
          </p:txBody>
        </p:sp>
        <p:sp>
          <p:nvSpPr>
            <p:cNvPr id="21523" name="Freeform 24"/>
            <p:cNvSpPr>
              <a:spLocks/>
            </p:cNvSpPr>
            <p:nvPr/>
          </p:nvSpPr>
          <p:spPr bwMode="auto">
            <a:xfrm>
              <a:off x="10554" y="1954"/>
              <a:ext cx="1110" cy="1161"/>
            </a:xfrm>
            <a:custGeom>
              <a:avLst/>
              <a:gdLst>
                <a:gd name="T0" fmla="*/ 185 w 1110"/>
                <a:gd name="T1" fmla="*/ 0 h 1161"/>
                <a:gd name="T2" fmla="*/ 113 w 1110"/>
                <a:gd name="T3" fmla="*/ 15 h 1161"/>
                <a:gd name="T4" fmla="*/ 54 w 1110"/>
                <a:gd name="T5" fmla="*/ 54 h 1161"/>
                <a:gd name="T6" fmla="*/ 15 w 1110"/>
                <a:gd name="T7" fmla="*/ 113 h 1161"/>
                <a:gd name="T8" fmla="*/ 0 w 1110"/>
                <a:gd name="T9" fmla="*/ 185 h 1161"/>
                <a:gd name="T10" fmla="*/ 0 w 1110"/>
                <a:gd name="T11" fmla="*/ 976 h 1161"/>
                <a:gd name="T12" fmla="*/ 15 w 1110"/>
                <a:gd name="T13" fmla="*/ 1048 h 1161"/>
                <a:gd name="T14" fmla="*/ 54 w 1110"/>
                <a:gd name="T15" fmla="*/ 1107 h 1161"/>
                <a:gd name="T16" fmla="*/ 113 w 1110"/>
                <a:gd name="T17" fmla="*/ 1147 h 1161"/>
                <a:gd name="T18" fmla="*/ 185 w 1110"/>
                <a:gd name="T19" fmla="*/ 1161 h 1161"/>
                <a:gd name="T20" fmla="*/ 925 w 1110"/>
                <a:gd name="T21" fmla="*/ 1161 h 1161"/>
                <a:gd name="T22" fmla="*/ 997 w 1110"/>
                <a:gd name="T23" fmla="*/ 1147 h 1161"/>
                <a:gd name="T24" fmla="*/ 1056 w 1110"/>
                <a:gd name="T25" fmla="*/ 1107 h 1161"/>
                <a:gd name="T26" fmla="*/ 1095 w 1110"/>
                <a:gd name="T27" fmla="*/ 1048 h 1161"/>
                <a:gd name="T28" fmla="*/ 1110 w 1110"/>
                <a:gd name="T29" fmla="*/ 976 h 1161"/>
                <a:gd name="T30" fmla="*/ 1110 w 1110"/>
                <a:gd name="T31" fmla="*/ 185 h 1161"/>
                <a:gd name="T32" fmla="*/ 1095 w 1110"/>
                <a:gd name="T33" fmla="*/ 113 h 1161"/>
                <a:gd name="T34" fmla="*/ 1056 w 1110"/>
                <a:gd name="T35" fmla="*/ 54 h 1161"/>
                <a:gd name="T36" fmla="*/ 997 w 1110"/>
                <a:gd name="T37" fmla="*/ 15 h 1161"/>
                <a:gd name="T38" fmla="*/ 925 w 1110"/>
                <a:gd name="T39" fmla="*/ 0 h 1161"/>
                <a:gd name="T40" fmla="*/ 185 w 1110"/>
                <a:gd name="T41" fmla="*/ 0 h 1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0"/>
                <a:gd name="T64" fmla="*/ 0 h 1161"/>
                <a:gd name="T65" fmla="*/ 1110 w 1110"/>
                <a:gd name="T66" fmla="*/ 1161 h 1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0" h="1161">
                  <a:moveTo>
                    <a:pt x="185" y="0"/>
                  </a:moveTo>
                  <a:lnTo>
                    <a:pt x="113" y="15"/>
                  </a:lnTo>
                  <a:lnTo>
                    <a:pt x="54" y="54"/>
                  </a:lnTo>
                  <a:lnTo>
                    <a:pt x="15" y="113"/>
                  </a:lnTo>
                  <a:lnTo>
                    <a:pt x="0" y="185"/>
                  </a:lnTo>
                  <a:lnTo>
                    <a:pt x="0" y="976"/>
                  </a:lnTo>
                  <a:lnTo>
                    <a:pt x="15" y="1048"/>
                  </a:lnTo>
                  <a:lnTo>
                    <a:pt x="54" y="1107"/>
                  </a:lnTo>
                  <a:lnTo>
                    <a:pt x="113" y="1147"/>
                  </a:lnTo>
                  <a:lnTo>
                    <a:pt x="185" y="1161"/>
                  </a:lnTo>
                  <a:lnTo>
                    <a:pt x="925" y="1161"/>
                  </a:lnTo>
                  <a:lnTo>
                    <a:pt x="997" y="1147"/>
                  </a:lnTo>
                  <a:lnTo>
                    <a:pt x="1056" y="1107"/>
                  </a:lnTo>
                  <a:lnTo>
                    <a:pt x="1095" y="1048"/>
                  </a:lnTo>
                  <a:lnTo>
                    <a:pt x="1110" y="976"/>
                  </a:lnTo>
                  <a:lnTo>
                    <a:pt x="1110" y="185"/>
                  </a:lnTo>
                  <a:lnTo>
                    <a:pt x="1095" y="113"/>
                  </a:lnTo>
                  <a:lnTo>
                    <a:pt x="1056" y="54"/>
                  </a:lnTo>
                  <a:lnTo>
                    <a:pt x="997" y="15"/>
                  </a:lnTo>
                  <a:lnTo>
                    <a:pt x="925" y="0"/>
                  </a:lnTo>
                  <a:lnTo>
                    <a:pt x="185" y="0"/>
                  </a:lnTo>
                  <a:close/>
                </a:path>
              </a:pathLst>
            </a:custGeom>
            <a:noFill/>
            <a:ln w="9525">
              <a:solidFill>
                <a:srgbClr val="000000"/>
              </a:solidFill>
              <a:round/>
              <a:headEnd/>
              <a:tailEnd/>
            </a:ln>
          </p:spPr>
          <p:txBody>
            <a:bodyPr/>
            <a:lstStyle/>
            <a:p>
              <a:endParaRPr lang="tr-TR"/>
            </a:p>
          </p:txBody>
        </p:sp>
        <p:sp>
          <p:nvSpPr>
            <p:cNvPr id="21524" name="Text Box 23"/>
            <p:cNvSpPr txBox="1">
              <a:spLocks noChangeArrowheads="1"/>
            </p:cNvSpPr>
            <p:nvPr/>
          </p:nvSpPr>
          <p:spPr bwMode="auto">
            <a:xfrm>
              <a:off x="5056" y="2447"/>
              <a:ext cx="1084"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Sanayi</a:t>
              </a:r>
              <a:endParaRPr lang="tr-TR" sz="3200"/>
            </a:p>
          </p:txBody>
        </p:sp>
        <p:sp>
          <p:nvSpPr>
            <p:cNvPr id="21525" name="Text Box 22"/>
            <p:cNvSpPr txBox="1">
              <a:spLocks noChangeArrowheads="1"/>
            </p:cNvSpPr>
            <p:nvPr/>
          </p:nvSpPr>
          <p:spPr bwMode="auto">
            <a:xfrm>
              <a:off x="6140" y="2449"/>
              <a:ext cx="1030"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Tarım</a:t>
              </a:r>
              <a:endParaRPr lang="tr-TR" sz="3200"/>
            </a:p>
          </p:txBody>
        </p:sp>
        <p:sp>
          <p:nvSpPr>
            <p:cNvPr id="21526" name="Text Box 21"/>
            <p:cNvSpPr txBox="1">
              <a:spLocks noChangeArrowheads="1"/>
            </p:cNvSpPr>
            <p:nvPr/>
          </p:nvSpPr>
          <p:spPr bwMode="auto">
            <a:xfrm>
              <a:off x="7171" y="2435"/>
              <a:ext cx="1139"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Turizm</a:t>
              </a:r>
              <a:endParaRPr lang="tr-TR" sz="3200"/>
            </a:p>
          </p:txBody>
        </p:sp>
        <p:sp>
          <p:nvSpPr>
            <p:cNvPr id="21527" name="Text Box 20"/>
            <p:cNvSpPr txBox="1">
              <a:spLocks noChangeArrowheads="1"/>
            </p:cNvSpPr>
            <p:nvPr/>
          </p:nvSpPr>
          <p:spPr bwMode="auto">
            <a:xfrm>
              <a:off x="8364" y="2435"/>
              <a:ext cx="1030"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Ulaşım</a:t>
              </a:r>
              <a:endParaRPr lang="tr-TR" sz="3200"/>
            </a:p>
          </p:txBody>
        </p:sp>
        <p:sp>
          <p:nvSpPr>
            <p:cNvPr id="21528" name="Text Box 19"/>
            <p:cNvSpPr txBox="1">
              <a:spLocks noChangeArrowheads="1"/>
            </p:cNvSpPr>
            <p:nvPr/>
          </p:nvSpPr>
          <p:spPr bwMode="auto">
            <a:xfrm>
              <a:off x="9448" y="2099"/>
              <a:ext cx="1084" cy="588"/>
            </a:xfrm>
            <a:prstGeom prst="rect">
              <a:avLst/>
            </a:prstGeom>
            <a:noFill/>
            <a:ln w="9525">
              <a:noFill/>
              <a:miter lim="800000"/>
              <a:headEnd/>
              <a:tailEnd/>
            </a:ln>
          </p:spPr>
          <p:txBody>
            <a:bodyPr lIns="0" tIns="0" rIns="0" bIns="0"/>
            <a:lstStyle/>
            <a:p>
              <a:pPr algn="ctr"/>
              <a:endParaRPr lang="tr-TR" sz="3200">
                <a:solidFill>
                  <a:srgbClr val="FF0000"/>
                </a:solidFill>
                <a:cs typeface="Times New Roman" pitchFamily="18" charset="0"/>
              </a:endParaRPr>
            </a:p>
            <a:p>
              <a:pPr algn="ctr"/>
              <a:r>
                <a:rPr lang="tr-TR" sz="3200">
                  <a:solidFill>
                    <a:srgbClr val="FF0000"/>
                  </a:solidFill>
                  <a:cs typeface="Times New Roman" pitchFamily="18" charset="0"/>
                </a:rPr>
                <a:t>Maden</a:t>
              </a:r>
              <a:endParaRPr lang="tr-TR" sz="3200"/>
            </a:p>
            <a:p>
              <a:pPr algn="ctr" eaLnBrk="0" hangingPunct="0"/>
              <a:r>
                <a:rPr lang="tr-TR" sz="3200">
                  <a:solidFill>
                    <a:srgbClr val="FF0000"/>
                  </a:solidFill>
                  <a:cs typeface="Times New Roman" pitchFamily="18" charset="0"/>
                </a:rPr>
                <a:t>cilik</a:t>
              </a:r>
              <a:endParaRPr lang="tr-TR" sz="3200"/>
            </a:p>
          </p:txBody>
        </p:sp>
        <p:sp>
          <p:nvSpPr>
            <p:cNvPr id="21529" name="Text Box 18"/>
            <p:cNvSpPr txBox="1">
              <a:spLocks noChangeArrowheads="1"/>
            </p:cNvSpPr>
            <p:nvPr/>
          </p:nvSpPr>
          <p:spPr bwMode="auto">
            <a:xfrm>
              <a:off x="10587" y="2089"/>
              <a:ext cx="1084" cy="818"/>
            </a:xfrm>
            <a:prstGeom prst="rect">
              <a:avLst/>
            </a:prstGeom>
            <a:noFill/>
            <a:ln w="9525">
              <a:noFill/>
              <a:miter lim="800000"/>
              <a:headEnd/>
              <a:tailEnd/>
            </a:ln>
          </p:spPr>
          <p:txBody>
            <a:bodyPr lIns="0" tIns="0" rIns="0" bIns="0"/>
            <a:lstStyle/>
            <a:p>
              <a:endParaRPr lang="tr-TR" sz="3200">
                <a:solidFill>
                  <a:srgbClr val="FF0000"/>
                </a:solidFill>
                <a:cs typeface="Times New Roman" pitchFamily="18" charset="0"/>
              </a:endParaRPr>
            </a:p>
            <a:p>
              <a:endParaRPr lang="tr-TR" sz="3200">
                <a:solidFill>
                  <a:srgbClr val="FF0000"/>
                </a:solidFill>
                <a:cs typeface="Times New Roman" pitchFamily="18" charset="0"/>
              </a:endParaRPr>
            </a:p>
            <a:p>
              <a:r>
                <a:rPr lang="tr-TR" sz="3200">
                  <a:solidFill>
                    <a:srgbClr val="FF0000"/>
                  </a:solidFill>
                  <a:cs typeface="Times New Roman" pitchFamily="18" charset="0"/>
                </a:rPr>
                <a:t>Ticaret</a:t>
              </a:r>
              <a:endParaRPr lang="tr-TR" sz="3200"/>
            </a:p>
          </p:txBody>
        </p:sp>
      </p:grpSp>
      <p:sp>
        <p:nvSpPr>
          <p:cNvPr id="21506" name="25 Dikdörtgen"/>
          <p:cNvSpPr>
            <a:spLocks noChangeArrowheads="1"/>
          </p:cNvSpPr>
          <p:nvPr/>
        </p:nvSpPr>
        <p:spPr bwMode="auto">
          <a:xfrm>
            <a:off x="2627313" y="476250"/>
            <a:ext cx="4537075" cy="585788"/>
          </a:xfrm>
          <a:prstGeom prst="rect">
            <a:avLst/>
          </a:prstGeom>
          <a:noFill/>
          <a:ln w="9525">
            <a:noFill/>
            <a:miter lim="800000"/>
            <a:headEnd/>
            <a:tailEnd/>
          </a:ln>
        </p:spPr>
        <p:txBody>
          <a:bodyPr>
            <a:spAutoFit/>
          </a:bodyPr>
          <a:lstStyle/>
          <a:p>
            <a:r>
              <a:rPr lang="tr-TR" sz="3200" b="1">
                <a:solidFill>
                  <a:srgbClr val="6F2F9F"/>
                </a:solidFill>
                <a:cs typeface="Times New Roman" pitchFamily="18" charset="0"/>
              </a:rPr>
              <a:t>Beşeri Faktörler</a:t>
            </a:r>
            <a:endParaRPr lang="tr-TR" sz="320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07950" y="398463"/>
            <a:ext cx="8785225" cy="3540125"/>
          </a:xfrm>
          <a:prstGeom prst="rect">
            <a:avLst/>
          </a:prstGeom>
          <a:noFill/>
          <a:ln w="9525">
            <a:noFill/>
            <a:miter lim="800000"/>
            <a:headEnd/>
            <a:tailEnd/>
          </a:ln>
        </p:spPr>
        <p:txBody>
          <a:bodyPr anchor="ctr">
            <a:spAutoFit/>
          </a:bodyPr>
          <a:lstStyle/>
          <a:p>
            <a:pPr indent="457200" algn="just"/>
            <a:r>
              <a:rPr lang="tr-TR" sz="3200">
                <a:cs typeface="Times New Roman" pitchFamily="18" charset="0"/>
              </a:rPr>
              <a:t>İnsanların yeni ekonomik faaliyet alanları keşfetmesi sosyal ve ekonomik hayatı değiştirmiştir. </a:t>
            </a:r>
            <a:r>
              <a:rPr lang="tr-TR" sz="3200" b="1">
                <a:solidFill>
                  <a:srgbClr val="6F2F9F"/>
                </a:solidFill>
                <a:cs typeface="Times New Roman" pitchFamily="18" charset="0"/>
              </a:rPr>
              <a:t>Sanayileşme </a:t>
            </a:r>
            <a:r>
              <a:rPr lang="tr-TR" sz="3200">
                <a:cs typeface="Times New Roman" pitchFamily="18" charset="0"/>
              </a:rPr>
              <a:t>ile kentlere talep artmış ve yeni beşerî faktörler ortaya çıkmıştır. Örneğin </a:t>
            </a:r>
            <a:r>
              <a:rPr lang="tr-TR" sz="3200" b="1">
                <a:solidFill>
                  <a:srgbClr val="6F2F9F"/>
                </a:solidFill>
                <a:cs typeface="Times New Roman" pitchFamily="18" charset="0"/>
              </a:rPr>
              <a:t>eğitim, altyapı, sağlık, turizm, ulaşım </a:t>
            </a:r>
            <a:r>
              <a:rPr lang="tr-TR" sz="3200">
                <a:cs typeface="Times New Roman" pitchFamily="18" charset="0"/>
              </a:rPr>
              <a:t>gibi faktörler göz önünde bulundurulmaya başlanmıştır.</a:t>
            </a:r>
            <a:endParaRPr lang="tr-TR" sz="3200"/>
          </a:p>
        </p:txBody>
      </p:sp>
      <p:pic>
        <p:nvPicPr>
          <p:cNvPr id="22530" name="Picture 2" descr="https://i.ytimg.com/vi/3NIEqhIeF80/maxresdefault.jpg"/>
          <p:cNvPicPr>
            <a:picLocks noChangeAspect="1" noChangeArrowheads="1"/>
          </p:cNvPicPr>
          <p:nvPr/>
        </p:nvPicPr>
        <p:blipFill>
          <a:blip r:embed="rId2" cstate="print"/>
          <a:srcRect/>
          <a:stretch>
            <a:fillRect/>
          </a:stretch>
        </p:blipFill>
        <p:spPr bwMode="auto">
          <a:xfrm>
            <a:off x="2627313" y="3429000"/>
            <a:ext cx="6337300" cy="33289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1353</Words>
  <PresentationFormat>Ekran Gösterisi (4:3)</PresentationFormat>
  <Paragraphs>230</Paragraphs>
  <Slides>47</Slides>
  <Notes>2</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Ofis Teması</vt:lpstr>
      <vt:lpstr>3. ÖĞRENME ALANI: İNSANLAR, YERLER ve ÇEVRELER</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EROL OKUTAN</vt:lpstr>
    </vt:vector>
  </TitlesOfParts>
  <Manager>https://www.HangiSoru.com</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dc:creator>
  <cp:keywords>https:/www.HangiSoru.com</cp:keywords>
  <dc:description>https://www.HangiSoru.com</dc:description>
  <cp:lastModifiedBy>Öğretmenler Odası</cp:lastModifiedBy>
  <cp:revision>3</cp:revision>
  <dcterms:created xsi:type="dcterms:W3CDTF">2019-09-13T23:14:41Z</dcterms:created>
  <dcterms:modified xsi:type="dcterms:W3CDTF">2019-10-18T06:22:22Z</dcterms:modified>
  <cp:category>https://www.HangiSoru.com</cp:category>
</cp:coreProperties>
</file>