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56" r:id="rId2"/>
    <p:sldId id="262" r:id="rId3"/>
    <p:sldId id="257" r:id="rId4"/>
    <p:sldId id="258" r:id="rId5"/>
    <p:sldId id="259" r:id="rId6"/>
    <p:sldId id="260" r:id="rId7"/>
    <p:sldId id="261"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40" autoAdjust="0"/>
  </p:normalViewPr>
  <p:slideViewPr>
    <p:cSldViewPr>
      <p:cViewPr>
        <p:scale>
          <a:sx n="82" d="100"/>
          <a:sy n="82" d="100"/>
        </p:scale>
        <p:origin x="-2454" y="-7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4334CB-65A1-4E93-8482-DE5D12D99F74}" type="datetimeFigureOut">
              <a:rPr lang="tr-TR" smtClean="0"/>
              <a:t>05.03.2018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C02E21-1461-4839-BCEF-03BE8109522A}" type="slidenum">
              <a:rPr lang="tr-TR" smtClean="0"/>
              <a:t>‹#›</a:t>
            </a:fld>
            <a:endParaRPr lang="tr-TR"/>
          </a:p>
        </p:txBody>
      </p:sp>
    </p:spTree>
    <p:extLst>
      <p:ext uri="{BB962C8B-B14F-4D97-AF65-F5344CB8AC3E}">
        <p14:creationId xmlns:p14="http://schemas.microsoft.com/office/powerpoint/2010/main" val="2975845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E337B-C75D-4632-AD5E-99C2D43F6EBD}" type="datetimeFigureOut">
              <a:rPr lang="tr-TR" smtClean="0"/>
              <a:pPr/>
              <a:t>05.03.2018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6D8C8-2465-40CF-B569-425AC281E40A}" type="slidenum">
              <a:rPr lang="tr-TR" smtClean="0"/>
              <a:pPr/>
              <a:t>‹#›</a:t>
            </a:fld>
            <a:endParaRPr lang="tr-TR"/>
          </a:p>
        </p:txBody>
      </p:sp>
    </p:spTree>
    <p:extLst>
      <p:ext uri="{BB962C8B-B14F-4D97-AF65-F5344CB8AC3E}">
        <p14:creationId xmlns:p14="http://schemas.microsoft.com/office/powerpoint/2010/main" val="173987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SRĞTPSKU*IO</a:t>
            </a:r>
          </a:p>
          <a:p>
            <a:endParaRPr lang="tr-TR" dirty="0"/>
          </a:p>
        </p:txBody>
      </p:sp>
      <p:sp>
        <p:nvSpPr>
          <p:cNvPr id="4" name="Slayt Numarası Yer Tutucusu 3"/>
          <p:cNvSpPr>
            <a:spLocks noGrp="1"/>
          </p:cNvSpPr>
          <p:nvPr>
            <p:ph type="sldNum" sz="quarter" idx="10"/>
          </p:nvPr>
        </p:nvSpPr>
        <p:spPr/>
        <p:txBody>
          <a:bodyPr/>
          <a:lstStyle/>
          <a:p>
            <a:fld id="{9106D8C8-2465-40CF-B569-425AC281E40A}" type="slidenum">
              <a:rPr lang="tr-TR" smtClean="0"/>
              <a:pPr/>
              <a:t>2</a:t>
            </a:fld>
            <a:endParaRPr lang="tr-TR"/>
          </a:p>
        </p:txBody>
      </p:sp>
    </p:spTree>
    <p:extLst>
      <p:ext uri="{BB962C8B-B14F-4D97-AF65-F5344CB8AC3E}">
        <p14:creationId xmlns:p14="http://schemas.microsoft.com/office/powerpoint/2010/main" val="390124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21092-015E-49C5-ABE3-51327A503D22}" type="slidenum">
              <a:rPr lang="tr-TR" smtClean="0"/>
              <a:pPr/>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4AE21092-015E-49C5-ABE3-51327A503D22}"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E21092-015E-49C5-ABE3-51327A503D2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21092-015E-49C5-ABE3-51327A503D22}" type="slidenum">
              <a:rPr lang="tr-TR" smtClean="0"/>
              <a:pPr/>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19D55852-9CEE-47E7-8338-B215C511BEE0}" type="datetimeFigureOut">
              <a:rPr lang="tr-TR" smtClean="0"/>
              <a:pPr/>
              <a:t>05.03.2018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E21092-015E-49C5-ABE3-51327A503D22}" type="slidenum">
              <a:rPr lang="tr-TR" smtClean="0"/>
              <a:pPr/>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9D55852-9CEE-47E7-8338-B215C511BEE0}" type="datetimeFigureOut">
              <a:rPr lang="tr-TR" smtClean="0"/>
              <a:pPr/>
              <a:t>05.03.2018</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AE21092-015E-49C5-ABE3-51327A503D22}"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latin typeface="Blackadder ITC" pitchFamily="82" charset="0"/>
              </a:rPr>
              <a:t>KURŞUN</a:t>
            </a:r>
            <a:endParaRPr lang="tr-TR" dirty="0">
              <a:latin typeface="Blackadder ITC" pitchFamily="82" charset="0"/>
            </a:endParaRPr>
          </a:p>
        </p:txBody>
      </p:sp>
      <p:sp>
        <p:nvSpPr>
          <p:cNvPr id="3" name="Alt Başlık 2"/>
          <p:cNvSpPr>
            <a:spLocks noGrp="1"/>
          </p:cNvSpPr>
          <p:nvPr>
            <p:ph type="subTitle" idx="1"/>
          </p:nvPr>
        </p:nvSpPr>
        <p:spPr/>
        <p:txBody>
          <a:bodyPr>
            <a:normAutofit fontScale="92500" lnSpcReduction="10000"/>
          </a:bodyPr>
          <a:lstStyle/>
          <a:p>
            <a:r>
              <a:rPr lang="tr-TR" dirty="0" smtClean="0">
                <a:latin typeface="Brush Script MT" pitchFamily="66" charset="0"/>
              </a:rPr>
              <a:t>SAMET DAŞKIN </a:t>
            </a:r>
          </a:p>
          <a:p>
            <a:r>
              <a:rPr lang="tr-TR" dirty="0" smtClean="0">
                <a:latin typeface="Brush Script MT" pitchFamily="66" charset="0"/>
              </a:rPr>
              <a:t>7/E    </a:t>
            </a:r>
          </a:p>
          <a:p>
            <a:r>
              <a:rPr lang="tr-TR" dirty="0" smtClean="0">
                <a:latin typeface="Brush Script MT" pitchFamily="66" charset="0"/>
              </a:rPr>
              <a:t>736</a:t>
            </a:r>
            <a:endParaRPr lang="tr-TR" dirty="0">
              <a:latin typeface="Brush Script MT" pitchFamily="66" charset="0"/>
            </a:endParaRPr>
          </a:p>
        </p:txBody>
      </p:sp>
    </p:spTree>
    <p:extLst>
      <p:ext uri="{BB962C8B-B14F-4D97-AF65-F5344CB8AC3E}">
        <p14:creationId xmlns:p14="http://schemas.microsoft.com/office/powerpoint/2010/main" val="3015363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250"/>
            <a:ext cx="104775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345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KURŞUN NEDİR?</a:t>
            </a:r>
            <a:endParaRPr lang="tr-TR" dirty="0"/>
          </a:p>
        </p:txBody>
      </p:sp>
      <p:sp>
        <p:nvSpPr>
          <p:cNvPr id="3" name="İçerik Yer Tutucusu 2"/>
          <p:cNvSpPr>
            <a:spLocks noGrp="1"/>
          </p:cNvSpPr>
          <p:nvPr>
            <p:ph idx="1"/>
          </p:nvPr>
        </p:nvSpPr>
        <p:spPr/>
        <p:txBody>
          <a:bodyPr>
            <a:normAutofit fontScale="92500" lnSpcReduction="10000"/>
          </a:bodyPr>
          <a:lstStyle/>
          <a:p>
            <a:r>
              <a:rPr lang="tr-TR" dirty="0"/>
              <a:t>Kurşun; Periyodik çizelgenin IV A grubunda yer alır. Mavimsi beyaz renkte yumuşak bir elementtir. Dövülerek kolayca şekil alabilir.</a:t>
            </a:r>
          </a:p>
          <a:p>
            <a:endParaRPr lang="tr-TR" dirty="0"/>
          </a:p>
          <a:p>
            <a:r>
              <a:rPr lang="tr-TR" dirty="0"/>
              <a:t>Kurşun bilinen en eski madenlerden biridir. Mezopotamya, İran ve Mısır’da yapılan kazılarda İÖ 6.-7. binyıla tarihlenen kurşundan yapılmış çeşitli eşyalar bulundu. Türkiye’de de Çatalhöyük kazalarında İÖ 6500’e tarihlenen kurşun boncuklar ele geçti. Eski Mısır’ da kurşun, başka madenlerin yanında </a:t>
            </a:r>
            <a:r>
              <a:rPr lang="tr-TR" dirty="0" err="1"/>
              <a:t>keramik</a:t>
            </a:r>
            <a:r>
              <a:rPr lang="tr-TR" dirty="0"/>
              <a:t> kapların sırlanmasında, lehimde ve süs eşyalarının yapımında kullanıldı. Romalılar kurşundan özellikle su taşıma tesislerinde yararlandılar. İlk ve ortaçağda çeşitli savaş gereçlerinde de kurşun kullanıldı. Mancınıklar ve sapanlar için dökülmüş kurşun gülleler ve kurşun mermiler gibi. Ortaçağda kurşun mimarlıkta da kullanılmaya başlandı.</a:t>
            </a:r>
          </a:p>
        </p:txBody>
      </p:sp>
    </p:spTree>
    <p:extLst>
      <p:ext uri="{BB962C8B-B14F-4D97-AF65-F5344CB8AC3E}">
        <p14:creationId xmlns:p14="http://schemas.microsoft.com/office/powerpoint/2010/main" val="234945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91068" y="1628800"/>
            <a:ext cx="4229404" cy="4680520"/>
          </a:xfrm>
        </p:spPr>
        <p:txBody>
          <a:bodyPr>
            <a:normAutofit/>
          </a:bodyPr>
          <a:lstStyle/>
          <a:p>
            <a:r>
              <a:rPr lang="tr-TR" b="1" i="1" u="sng" dirty="0">
                <a:effectLst>
                  <a:outerShdw blurRad="38100" dist="38100" dir="2700000" algn="tl">
                    <a:srgbClr val="000000">
                      <a:alpha val="43137"/>
                    </a:srgbClr>
                  </a:outerShdw>
                </a:effectLst>
              </a:rPr>
              <a:t>Sembolü: Pb</a:t>
            </a:r>
          </a:p>
          <a:p>
            <a:r>
              <a:rPr lang="tr-TR" b="1" i="1" u="sng" dirty="0">
                <a:effectLst>
                  <a:outerShdw blurRad="38100" dist="38100" dir="2700000" algn="tl">
                    <a:srgbClr val="000000">
                      <a:alpha val="43137"/>
                    </a:srgbClr>
                  </a:outerShdw>
                </a:effectLst>
              </a:rPr>
              <a:t>Atom Numarası: 82</a:t>
            </a:r>
          </a:p>
          <a:p>
            <a:r>
              <a:rPr lang="tr-TR" b="1" i="1" u="sng" dirty="0">
                <a:effectLst>
                  <a:outerShdw blurRad="38100" dist="38100" dir="2700000" algn="tl">
                    <a:srgbClr val="000000">
                      <a:alpha val="43137"/>
                    </a:srgbClr>
                  </a:outerShdw>
                </a:effectLst>
              </a:rPr>
              <a:t>Atom Ağırlığı: 207.19</a:t>
            </a:r>
          </a:p>
          <a:p>
            <a:r>
              <a:rPr lang="tr-TR" b="1" i="1" u="sng" dirty="0" err="1">
                <a:effectLst>
                  <a:outerShdw blurRad="38100" dist="38100" dir="2700000" algn="tl">
                    <a:srgbClr val="000000">
                      <a:alpha val="43137"/>
                    </a:srgbClr>
                  </a:outerShdw>
                </a:effectLst>
              </a:rPr>
              <a:t>Elemet</a:t>
            </a:r>
            <a:r>
              <a:rPr lang="tr-TR" b="1" i="1" u="sng" dirty="0">
                <a:effectLst>
                  <a:outerShdw blurRad="38100" dist="38100" dir="2700000" algn="tl">
                    <a:srgbClr val="000000">
                      <a:alpha val="43137"/>
                    </a:srgbClr>
                  </a:outerShdw>
                </a:effectLst>
              </a:rPr>
              <a:t> serisi: Metal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427355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88024" y="3748761"/>
            <a:ext cx="4572000" cy="830997"/>
          </a:xfrm>
          <a:prstGeom prst="rect">
            <a:avLst/>
          </a:prstGeom>
        </p:spPr>
        <p:txBody>
          <a:bodyPr>
            <a:spAutoFit/>
          </a:bodyPr>
          <a:lstStyle/>
          <a:p>
            <a:r>
              <a:rPr lang="tr-TR" sz="2400" b="1" i="1" u="sng" dirty="0" smtClean="0">
                <a:effectLst>
                  <a:outerShdw blurRad="38100" dist="38100" dir="2700000" algn="tl">
                    <a:srgbClr val="000000">
                      <a:alpha val="43137"/>
                    </a:srgbClr>
                  </a:outerShdw>
                </a:effectLst>
              </a:rPr>
              <a:t>Maddenin Hali: Katı</a:t>
            </a:r>
          </a:p>
          <a:p>
            <a:r>
              <a:rPr lang="tr-TR" sz="2400" b="1" i="1" u="sng" dirty="0" smtClean="0">
                <a:effectLst>
                  <a:outerShdw blurRad="38100" dist="38100" dir="2700000" algn="tl">
                    <a:srgbClr val="000000">
                      <a:alpha val="43137"/>
                    </a:srgbClr>
                  </a:outerShdw>
                </a:effectLst>
              </a:rPr>
              <a:t>Görünümü: gri</a:t>
            </a:r>
            <a:endParaRPr lang="tr-TR" sz="24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9834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FİZİKSEL  ÖZELLİKLER?</a:t>
            </a:r>
            <a:endParaRPr lang="tr-TR" dirty="0"/>
          </a:p>
        </p:txBody>
      </p:sp>
      <p:sp>
        <p:nvSpPr>
          <p:cNvPr id="3" name="İçerik Yer Tutucusu 2"/>
          <p:cNvSpPr>
            <a:spLocks noGrp="1"/>
          </p:cNvSpPr>
          <p:nvPr>
            <p:ph idx="1"/>
          </p:nvPr>
        </p:nvSpPr>
        <p:spPr/>
        <p:txBody>
          <a:bodyPr>
            <a:normAutofit/>
          </a:bodyPr>
          <a:lstStyle/>
          <a:p>
            <a:r>
              <a:rPr lang="tr-TR" dirty="0"/>
              <a:t>Saf kurşun, kolayca, tırnakla çizilebilen ve bıçakla kesilebilen, mavimsi gri bir metaldir. Kesildiği anda canlı bir metal parlaklığı vardır; havada, bir Pb20 kurşun </a:t>
            </a:r>
            <a:r>
              <a:rPr lang="tr-TR" dirty="0" err="1"/>
              <a:t>hemioksit</a:t>
            </a:r>
            <a:r>
              <a:rPr lang="tr-TR" dirty="0"/>
              <a:t> ve hidrokar­bonat tabakasıyla kaplandığından ka­rarır. Kâğıt üstünde gri bir iz bırakır. Son derece yumuşak olan kurşun en az tel haline gelebilen metal olmakla birlikte, soğukta dövülgendir ve </a:t>
            </a:r>
            <a:r>
              <a:rPr lang="tr-TR" dirty="0" err="1"/>
              <a:t>telleşebilir</a:t>
            </a:r>
            <a:r>
              <a:rPr lang="tr-TR" dirty="0"/>
              <a:t>. Çok yoğun bir maddedir (11 340 kg/m3). Normal basınç altında, 327°C’ta </a:t>
            </a:r>
            <a:r>
              <a:rPr lang="tr-TR" dirty="0" smtClean="0"/>
              <a:t>erir </a:t>
            </a:r>
            <a:r>
              <a:rPr lang="tr-TR" dirty="0"/>
              <a:t>ve 1755°C’ta kaynar. Kurşun, X ve Y ışınlarım soğurduğu için, bu ışınlardan korunmada kulla­nılır. Sulu ortamda çözünmez, sülfat ve karbonattan oluşan koruyucu bir tabakayla örtülür; hava ve su aşındırmasına dayanıklı olduğu için su yollarının yapımında kullanılır.</a:t>
            </a:r>
          </a:p>
        </p:txBody>
      </p:sp>
    </p:spTree>
    <p:extLst>
      <p:ext uri="{BB962C8B-B14F-4D97-AF65-F5344CB8AC3E}">
        <p14:creationId xmlns:p14="http://schemas.microsoft.com/office/powerpoint/2010/main" val="2286188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KİMYASAL ÖZELLİKLER ?</a:t>
            </a:r>
            <a:endParaRPr lang="tr-TR" dirty="0"/>
          </a:p>
        </p:txBody>
      </p:sp>
      <p:sp>
        <p:nvSpPr>
          <p:cNvPr id="3" name="İçerik Yer Tutucusu 2"/>
          <p:cNvSpPr>
            <a:spLocks noGrp="1"/>
          </p:cNvSpPr>
          <p:nvPr>
            <p:ph idx="1"/>
          </p:nvPr>
        </p:nvSpPr>
        <p:spPr/>
        <p:txBody>
          <a:bodyPr>
            <a:noAutofit/>
          </a:bodyPr>
          <a:lstStyle/>
          <a:p>
            <a:pPr fontAlgn="base"/>
            <a:r>
              <a:rPr lang="tr-TR" sz="1400" dirty="0"/>
              <a:t>Kurşun, bileşiklerinde, II ve IV yükseltgenme derecelerinde bulunur; so­nuncusu kararsızdır ve buna denk dü­şen bileşikler dolayısıyla </a:t>
            </a:r>
            <a:r>
              <a:rPr lang="tr-TR" sz="1400" dirty="0" err="1"/>
              <a:t>yükseltgendirler.PbO</a:t>
            </a:r>
            <a:r>
              <a:rPr lang="tr-TR" sz="1400" dirty="0"/>
              <a:t> kurşun monoksit iki çeşittir. Sarı toz halindeki masiko ve kırmızı pullar halindeki mürdesenk. Bunları hazırlamak için kurşun, havada, ma­siko söz konusu olduğunda ergimeye erişmeden, oldukça yüksek sıcaklıkla­ra kadar ısıtılır. Mürdesenk, soğuma­sı ne kadar yavaş olursa, o kadar kır­mızı bir renk </a:t>
            </a:r>
            <a:r>
              <a:rPr lang="tr-TR" sz="1400" dirty="0" err="1"/>
              <a:t>alır.PbsOı</a:t>
            </a:r>
            <a:r>
              <a:rPr lang="tr-TR" sz="1400" dirty="0"/>
              <a:t> </a:t>
            </a:r>
            <a:r>
              <a:rPr lang="tr-TR" sz="1400" dirty="0" err="1"/>
              <a:t>sülyen</a:t>
            </a:r>
            <a:r>
              <a:rPr lang="tr-TR" sz="1400" dirty="0"/>
              <a:t> havalı ortamda, dö­ner alevli izabe fırınlarında masikonun uzun süre 400°C’a doğru ısıtılma­sıyla hazırlanır. </a:t>
            </a:r>
            <a:r>
              <a:rPr lang="tr-TR" sz="1400" dirty="0" err="1"/>
              <a:t>Sülyen</a:t>
            </a:r>
            <a:r>
              <a:rPr lang="tr-TR" sz="1400" dirty="0"/>
              <a:t>, kompleks bir oksit yapısındadır. Boyaların hazır­lanmasında, demiri aşınmadan koru­mak için pigment olarak </a:t>
            </a:r>
            <a:r>
              <a:rPr lang="tr-TR" sz="1400" dirty="0" err="1"/>
              <a:t>kullanılır.kurşun</a:t>
            </a:r>
            <a:r>
              <a:rPr lang="tr-TR" sz="1400" dirty="0"/>
              <a:t> dioksit nitrik asidin </a:t>
            </a:r>
            <a:r>
              <a:rPr lang="tr-TR" sz="1400" dirty="0" err="1"/>
              <a:t>sülyene</a:t>
            </a:r>
            <a:r>
              <a:rPr lang="tr-TR" sz="1400" dirty="0"/>
              <a:t> etkisinden oluşur; </a:t>
            </a:r>
            <a:r>
              <a:rPr lang="tr-TR" sz="1400" dirty="0" err="1"/>
              <a:t>paüayıcılar</a:t>
            </a:r>
            <a:r>
              <a:rPr lang="tr-TR" sz="1400" dirty="0"/>
              <a:t> için kapsül fitillerinin bileşimine giren bir </a:t>
            </a:r>
            <a:r>
              <a:rPr lang="tr-TR" sz="1400" dirty="0" err="1"/>
              <a:t>yükseltgendir</a:t>
            </a:r>
            <a:r>
              <a:rPr lang="tr-TR" sz="1400" dirty="0"/>
              <a:t>.</a:t>
            </a:r>
          </a:p>
          <a:p>
            <a:pPr fontAlgn="base"/>
            <a:r>
              <a:rPr lang="tr-TR" sz="1400" dirty="0"/>
              <a:t>Kurşun klordan kolayca etkilenir; soğuk suda az çözünen, ama sıcak su­da çözünen bir madde olan kurşun klorürü ( PbCl</a:t>
            </a:r>
            <a:r>
              <a:rPr lang="tr-TR" sz="1400" baseline="-25000" dirty="0"/>
              <a:t>2</a:t>
            </a:r>
            <a:r>
              <a:rPr lang="tr-TR" sz="1400" dirty="0"/>
              <a:t>) verir. Kurşun oksit­lerle birleşerek, boya </a:t>
            </a:r>
            <a:r>
              <a:rPr lang="tr-TR" sz="1400" dirty="0" err="1"/>
              <a:t>yapımmda</a:t>
            </a:r>
            <a:r>
              <a:rPr lang="tr-TR" sz="1400" dirty="0"/>
              <a:t> kullanılan </a:t>
            </a:r>
            <a:r>
              <a:rPr lang="tr-TR" sz="1400" dirty="0" err="1"/>
              <a:t>oksiklorürleri</a:t>
            </a:r>
            <a:r>
              <a:rPr lang="tr-TR" sz="1400" dirty="0"/>
              <a:t> verir. PbCl</a:t>
            </a:r>
            <a:r>
              <a:rPr lang="tr-TR" sz="1400" baseline="-25000" dirty="0"/>
              <a:t>6</a:t>
            </a:r>
            <a:r>
              <a:rPr lang="tr-TR" sz="1400" dirty="0"/>
              <a:t>(NH</a:t>
            </a:r>
            <a:r>
              <a:rPr lang="tr-TR" sz="1400" baseline="-25000" dirty="0"/>
              <a:t>4</a:t>
            </a:r>
            <a:r>
              <a:rPr lang="tr-TR" sz="1400" dirty="0"/>
              <a:t>)</a:t>
            </a:r>
            <a:r>
              <a:rPr lang="tr-TR" sz="1400" baseline="-25000" dirty="0"/>
              <a:t>2</a:t>
            </a:r>
            <a:r>
              <a:rPr lang="tr-TR" sz="1400" dirty="0"/>
              <a:t> ve PbCl</a:t>
            </a:r>
            <a:r>
              <a:rPr lang="tr-TR" sz="1400" baseline="-25000" dirty="0"/>
              <a:t>4</a:t>
            </a:r>
            <a:r>
              <a:rPr lang="tr-TR" sz="1400" dirty="0"/>
              <a:t>(NH</a:t>
            </a:r>
            <a:r>
              <a:rPr lang="tr-TR" sz="1400" baseline="-25000" dirty="0"/>
              <a:t>4</a:t>
            </a:r>
            <a:r>
              <a:rPr lang="tr-TR" sz="1400" dirty="0"/>
              <a:t>)</a:t>
            </a:r>
            <a:r>
              <a:rPr lang="tr-TR" sz="1400" baseline="-25000" dirty="0"/>
              <a:t>2</a:t>
            </a:r>
            <a:r>
              <a:rPr lang="tr-TR" sz="1400" dirty="0"/>
              <a:t> gibi kompleks amonyum </a:t>
            </a:r>
            <a:r>
              <a:rPr lang="tr-TR" sz="1400" dirty="0" err="1"/>
              <a:t>halojenürleri</a:t>
            </a:r>
            <a:r>
              <a:rPr lang="tr-TR" sz="1400" dirty="0"/>
              <a:t> bi­linmektedir.</a:t>
            </a:r>
          </a:p>
          <a:p>
            <a:pPr fontAlgn="base"/>
            <a:r>
              <a:rPr lang="tr-TR" sz="1400" dirty="0"/>
              <a:t>Kurşun (II) </a:t>
            </a:r>
            <a:r>
              <a:rPr lang="tr-TR" sz="1400" dirty="0" err="1"/>
              <a:t>oksoasitlerin</a:t>
            </a:r>
            <a:r>
              <a:rPr lang="tr-TR" sz="1400" dirty="0"/>
              <a:t> tuzlan az çözünürler. Bu da kurşunun, sülfürik asidin hazırlandığı “kurşun </a:t>
            </a:r>
            <a:r>
              <a:rPr lang="tr-TR" sz="1400" dirty="0" err="1"/>
              <a:t>odalar”da</a:t>
            </a:r>
            <a:r>
              <a:rPr lang="tr-TR" sz="1400" dirty="0"/>
              <a:t> ve kurşunlu denen akümülatör plakalarındaki kullanımını açıklar. IV yükseltgenme derecesinde kararlı olan tek </a:t>
            </a:r>
            <a:r>
              <a:rPr lang="tr-TR" sz="1400" dirty="0" err="1"/>
              <a:t>oksoasit</a:t>
            </a:r>
            <a:r>
              <a:rPr lang="tr-TR" sz="1400" dirty="0"/>
              <a:t> tuzu, Pb(CH</a:t>
            </a:r>
            <a:r>
              <a:rPr lang="tr-TR" sz="1400" baseline="-25000" dirty="0"/>
              <a:t>3</a:t>
            </a:r>
            <a:r>
              <a:rPr lang="tr-TR" sz="1400" dirty="0"/>
              <a:t> COO)„ </a:t>
            </a:r>
            <a:r>
              <a:rPr lang="tr-TR" sz="1400" dirty="0" err="1"/>
              <a:t>tetrasetattır</a:t>
            </a:r>
            <a:r>
              <a:rPr lang="tr-TR" sz="1400" dirty="0"/>
              <a:t>. PbC0</a:t>
            </a:r>
            <a:r>
              <a:rPr lang="tr-TR" sz="1400" baseline="-25000" dirty="0"/>
              <a:t>3</a:t>
            </a:r>
            <a:r>
              <a:rPr lang="tr-TR" sz="1400" dirty="0"/>
              <a:t> kurşun karbonat (</a:t>
            </a:r>
            <a:r>
              <a:rPr lang="tr-TR" sz="1400" dirty="0" err="1"/>
              <a:t>serüz</a:t>
            </a:r>
            <a:r>
              <a:rPr lang="tr-TR" sz="1400" dirty="0"/>
              <a:t>, kurşun beyazı), </a:t>
            </a:r>
            <a:r>
              <a:rPr lang="tr-TR" sz="1400" dirty="0" err="1"/>
              <a:t>PbCrO</a:t>
            </a:r>
            <a:r>
              <a:rPr lang="tr-TR" sz="1400" dirty="0"/>
              <a:t>* kur­şun </a:t>
            </a:r>
            <a:r>
              <a:rPr lang="tr-TR" sz="1400" dirty="0" err="1"/>
              <a:t>kromat</a:t>
            </a:r>
            <a:r>
              <a:rPr lang="tr-TR" sz="1400" dirty="0"/>
              <a:t> (krom sarısı) yüksek oran­da örtücü güce sahip boyalarda pig­ment olarak kullanılmaktadır.</a:t>
            </a:r>
            <a:br>
              <a:rPr lang="tr-TR" sz="1400" dirty="0"/>
            </a:br>
            <a:r>
              <a:rPr lang="tr-TR" sz="1400" dirty="0"/>
              <a:t>Ergimiş kurşun silikatlar, kolayca ergiyebilen camsı maddelerdir.</a:t>
            </a:r>
          </a:p>
          <a:p>
            <a:pPr fontAlgn="base"/>
            <a:r>
              <a:rPr lang="tr-TR" sz="1400" dirty="0" err="1"/>
              <a:t>Organokurşun</a:t>
            </a:r>
            <a:r>
              <a:rPr lang="tr-TR" sz="1400" dirty="0"/>
              <a:t> bileşikleri, genellik­le, ısıya karşı kararsızdırlar; bunun­la birlikte, patlamalı motorlarda, pat­lama önleyici olarak kullanılan Pb(C</a:t>
            </a:r>
            <a:r>
              <a:rPr lang="tr-TR" sz="1400" baseline="-25000" dirty="0"/>
              <a:t>2</a:t>
            </a:r>
            <a:r>
              <a:rPr lang="tr-TR" sz="1400" dirty="0"/>
              <a:t>H</a:t>
            </a:r>
            <a:r>
              <a:rPr lang="tr-TR" sz="1400" baseline="-25000" dirty="0"/>
              <a:t>5</a:t>
            </a:r>
            <a:r>
              <a:rPr lang="tr-TR" sz="1400" dirty="0"/>
              <a:t>)„ kurşun </a:t>
            </a:r>
            <a:r>
              <a:rPr lang="tr-TR" sz="1400" dirty="0" err="1"/>
              <a:t>tetraetiller</a:t>
            </a:r>
            <a:r>
              <a:rPr lang="tr-TR" sz="1400" dirty="0"/>
              <a:t> ve Pb (CH</a:t>
            </a:r>
            <a:r>
              <a:rPr lang="tr-TR" sz="1400" baseline="-25000" dirty="0"/>
              <a:t>3</a:t>
            </a:r>
            <a:r>
              <a:rPr lang="tr-TR" sz="1400" dirty="0"/>
              <a:t>) </a:t>
            </a:r>
            <a:r>
              <a:rPr lang="tr-TR" sz="1400" baseline="-25000" dirty="0"/>
              <a:t>4</a:t>
            </a:r>
            <a:r>
              <a:rPr lang="tr-TR" sz="1400" dirty="0"/>
              <a:t> </a:t>
            </a:r>
            <a:r>
              <a:rPr lang="tr-TR" sz="1400" dirty="0" err="1"/>
              <a:t>tetrametiller</a:t>
            </a:r>
            <a:r>
              <a:rPr lang="tr-TR" sz="1400" dirty="0"/>
              <a:t> gibi </a:t>
            </a:r>
            <a:r>
              <a:rPr lang="tr-TR" sz="1400" dirty="0" err="1"/>
              <a:t>organometal</a:t>
            </a:r>
            <a:r>
              <a:rPr lang="tr-TR" sz="1400" dirty="0"/>
              <a:t> </a:t>
            </a:r>
            <a:r>
              <a:rPr lang="tr-TR" sz="1400" dirty="0" err="1"/>
              <a:t>büeşiklerinin</a:t>
            </a:r>
            <a:r>
              <a:rPr lang="tr-TR" sz="1400" dirty="0"/>
              <a:t> en </a:t>
            </a:r>
            <a:r>
              <a:rPr lang="tr-TR" sz="1400" dirty="0" err="1"/>
              <a:t>önemlüerini</a:t>
            </a:r>
            <a:r>
              <a:rPr lang="tr-TR" sz="1400" dirty="0"/>
              <a:t> içerir­ler.</a:t>
            </a:r>
          </a:p>
          <a:p>
            <a:endParaRPr lang="tr-TR" sz="1400" dirty="0"/>
          </a:p>
        </p:txBody>
      </p:sp>
    </p:spTree>
    <p:extLst>
      <p:ext uri="{BB962C8B-B14F-4D97-AF65-F5344CB8AC3E}">
        <p14:creationId xmlns:p14="http://schemas.microsoft.com/office/powerpoint/2010/main" val="34891801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KULLANIM ALANLARI?</a:t>
            </a:r>
            <a:endParaRPr lang="tr-TR" dirty="0"/>
          </a:p>
        </p:txBody>
      </p:sp>
      <p:sp>
        <p:nvSpPr>
          <p:cNvPr id="3" name="İçerik Yer Tutucusu 2"/>
          <p:cNvSpPr>
            <a:spLocks noGrp="1"/>
          </p:cNvSpPr>
          <p:nvPr>
            <p:ph idx="1"/>
          </p:nvPr>
        </p:nvSpPr>
        <p:spPr/>
        <p:txBody>
          <a:bodyPr/>
          <a:lstStyle/>
          <a:p>
            <a:pPr fontAlgn="b"/>
            <a:r>
              <a:rPr lang="tr-TR" b="1" dirty="0"/>
              <a:t>*Akü imalatında kullanılır.</a:t>
            </a:r>
            <a:endParaRPr lang="tr-TR" dirty="0"/>
          </a:p>
          <a:p>
            <a:pPr fontAlgn="b"/>
            <a:r>
              <a:rPr lang="tr-TR" b="1" dirty="0"/>
              <a:t>*Kablo imalatında kullanılır.</a:t>
            </a:r>
            <a:endParaRPr lang="tr-TR" dirty="0"/>
          </a:p>
          <a:p>
            <a:pPr fontAlgn="b"/>
            <a:r>
              <a:rPr lang="tr-TR" b="1" dirty="0"/>
              <a:t>*Mimaride kaplamada kullanılır.</a:t>
            </a:r>
            <a:endParaRPr lang="tr-TR" dirty="0"/>
          </a:p>
          <a:p>
            <a:pPr fontAlgn="b"/>
            <a:r>
              <a:rPr lang="tr-TR" b="1" dirty="0"/>
              <a:t>*Hadde ve diğer ürünlerde kullanılır.</a:t>
            </a:r>
            <a:endParaRPr lang="tr-TR" dirty="0"/>
          </a:p>
          <a:p>
            <a:pPr fontAlgn="b"/>
            <a:r>
              <a:rPr lang="tr-TR" b="1" dirty="0"/>
              <a:t>*Mühimmat </a:t>
            </a:r>
            <a:r>
              <a:rPr lang="tr-TR" b="1" dirty="0" err="1"/>
              <a:t>eldesinde</a:t>
            </a:r>
            <a:r>
              <a:rPr lang="tr-TR" b="1" dirty="0"/>
              <a:t> kullanılır.</a:t>
            </a:r>
            <a:endParaRPr lang="tr-TR" dirty="0"/>
          </a:p>
          <a:p>
            <a:pPr fontAlgn="b"/>
            <a:r>
              <a:rPr lang="tr-TR" b="1" dirty="0"/>
              <a:t>*Kimyasal endüstride kullanılır.</a:t>
            </a:r>
            <a:endParaRPr lang="tr-TR" dirty="0"/>
          </a:p>
          <a:p>
            <a:pPr fontAlgn="b"/>
            <a:r>
              <a:rPr lang="tr-TR" b="1" dirty="0"/>
              <a:t>*Alaşım oluşturmak için kullanılır.</a:t>
            </a:r>
            <a:endParaRPr lang="tr-TR" dirty="0"/>
          </a:p>
          <a:p>
            <a:pPr fontAlgn="b"/>
            <a:r>
              <a:rPr lang="tr-TR" b="1" dirty="0"/>
              <a:t>*Benzin katkısı olarak da kullanılır.</a:t>
            </a:r>
            <a:endParaRPr lang="tr-TR" dirty="0"/>
          </a:p>
          <a:p>
            <a:pPr fontAlgn="b"/>
            <a:r>
              <a:rPr lang="tr-TR" b="1" dirty="0"/>
              <a:t>*Makine üretiminde kullanılır.</a:t>
            </a:r>
            <a:endParaRPr lang="tr-TR" dirty="0"/>
          </a:p>
          <a:p>
            <a:pPr fontAlgn="b"/>
            <a:r>
              <a:rPr lang="tr-TR" b="1" dirty="0"/>
              <a:t>*Sanayi alanlarında kullanılır.</a:t>
            </a:r>
            <a:endParaRPr lang="tr-TR" dirty="0"/>
          </a:p>
          <a:p>
            <a:endParaRPr lang="tr-TR" dirty="0"/>
          </a:p>
        </p:txBody>
      </p:sp>
    </p:spTree>
    <p:extLst>
      <p:ext uri="{BB962C8B-B14F-4D97-AF65-F5344CB8AC3E}">
        <p14:creationId xmlns:p14="http://schemas.microsoft.com/office/powerpoint/2010/main" val="26246135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74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220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a:bodyPr>
          <a:lstStyle/>
          <a:p>
            <a:pPr marL="0" indent="0" algn="just">
              <a:buNone/>
            </a:pPr>
            <a:r>
              <a:rPr lang="tr-TR" sz="7200" dirty="0">
                <a:latin typeface="Blackadder ITC" pitchFamily="82" charset="0"/>
              </a:rPr>
              <a:t> </a:t>
            </a:r>
            <a:r>
              <a:rPr lang="tr-TR" sz="7200" b="1" i="1" u="sng" dirty="0" smtClean="0">
                <a:solidFill>
                  <a:srgbClr val="FFFF00"/>
                </a:solidFill>
                <a:latin typeface="Blackadder ITC" pitchFamily="82" charset="0"/>
              </a:rPr>
              <a:t>BENİ DİNLEDİGİNİZ İÇİN TEŞEKKÜRLER</a:t>
            </a:r>
            <a:endParaRPr lang="tr-TR" sz="7200" b="1" i="1" u="sng" dirty="0">
              <a:solidFill>
                <a:srgbClr val="FFFF00"/>
              </a:solidFill>
              <a:latin typeface="Blackadder ITC" pitchFamily="82" charset="0"/>
            </a:endParaRPr>
          </a:p>
        </p:txBody>
      </p:sp>
    </p:spTree>
    <p:extLst>
      <p:ext uri="{BB962C8B-B14F-4D97-AF65-F5344CB8AC3E}">
        <p14:creationId xmlns:p14="http://schemas.microsoft.com/office/powerpoint/2010/main" val="31515312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Thatch</Template>
  <TotalTime>61</TotalTime>
  <Words>492</Words>
  <Application>Microsoft Office PowerPoint</Application>
  <PresentationFormat>Ekran Gösterisi (4:3)</PresentationFormat>
  <Paragraphs>35</Paragraphs>
  <Slides>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Blackadder ITC</vt:lpstr>
      <vt:lpstr>Brush Script MT</vt:lpstr>
      <vt:lpstr>Calibri</vt:lpstr>
      <vt:lpstr>Tw Cen MT</vt:lpstr>
      <vt:lpstr>Hasır</vt:lpstr>
      <vt:lpstr>KURŞUN</vt:lpstr>
      <vt:lpstr>PowerPoint Sunusu</vt:lpstr>
      <vt:lpstr>KURŞUN NEDİR?</vt:lpstr>
      <vt:lpstr>PowerPoint Sunusu</vt:lpstr>
      <vt:lpstr>FİZİKSEL  ÖZELLİKLER?</vt:lpstr>
      <vt:lpstr>KİMYASAL ÖZELLİKLER ?</vt:lpstr>
      <vt:lpstr>KULLANIM ALANLARI?</vt:lpstr>
      <vt:lpstr>PowerPoint Sunusu</vt:lpstr>
      <vt:lpstr>PowerPoint Sunusu</vt:lpstr>
    </vt:vector>
  </TitlesOfParts>
  <Manager>www.sorubak.com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www.sorubak.com</dc:title>
  <dc:subject>www.sorubak.com</dc:subject>
  <dc:creator>www.sorubak.com</dc:creator>
  <cp:keywords>www.sorubak.com</cp:keywords>
  <dc:description>www.sorubak.com</dc:description>
  <cp:lastModifiedBy>ronaldinho424</cp:lastModifiedBy>
  <cp:revision>2</cp:revision>
  <dcterms:created xsi:type="dcterms:W3CDTF">2018-01-11T14:32:26Z</dcterms:created>
  <dcterms:modified xsi:type="dcterms:W3CDTF">2018-03-05T12:16:39Z</dcterms:modified>
  <cp:category>www.sorubak.com</cp:category>
</cp:coreProperties>
</file>