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1"/>
  </p:notesMasterIdLst>
  <p:handoutMasterIdLst>
    <p:handoutMasterId r:id="rId22"/>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5" r:id="rId19"/>
    <p:sldId id="276"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2" d="100"/>
          <a:sy n="72" d="100"/>
        </p:scale>
        <p:origin x="-2742" y="-91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671065D-4D70-45DB-8288-51E15AA49ADA}" type="datetimeFigureOut">
              <a:rPr lang="tr-TR" smtClean="0"/>
              <a:pPr/>
              <a:t>4.11.2017</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5F0DFC3-4AFB-46E0-A422-008A48718A04}"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D3F392-2927-4429-8648-532088EEACDC}" type="datetimeFigureOut">
              <a:rPr lang="tr-TR" smtClean="0"/>
              <a:pPr/>
              <a:t>4.11.2017</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80C943-FE31-4AD4-9185-C2A4263A6D61}" type="slidenum">
              <a:rPr lang="tr-TR" smtClean="0"/>
              <a:pPr/>
              <a:t>‹#›</a:t>
            </a:fld>
            <a:endParaRPr lang="tr-TR"/>
          </a:p>
        </p:txBody>
      </p:sp>
    </p:spTree>
    <p:extLst>
      <p:ext uri="{BB962C8B-B14F-4D97-AF65-F5344CB8AC3E}">
        <p14:creationId xmlns:p14="http://schemas.microsoft.com/office/powerpoint/2010/main" xmlns="" val="1791901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9B80C943-FE31-4AD4-9185-C2A4263A6D61}" type="slidenum">
              <a:rPr lang="tr-TR" smtClean="0"/>
              <a:pPr/>
              <a:t>19</a:t>
            </a:fld>
            <a:endParaRPr lang="tr-TR"/>
          </a:p>
        </p:txBody>
      </p:sp>
    </p:spTree>
    <p:extLst>
      <p:ext uri="{BB962C8B-B14F-4D97-AF65-F5344CB8AC3E}">
        <p14:creationId xmlns:p14="http://schemas.microsoft.com/office/powerpoint/2010/main" xmlns="" val="41195728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7 Dikdörtgen"/>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Başlık"/>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smtClean="0"/>
              <a:t>Asıl başlık stili için tıklatın</a:t>
            </a:r>
            <a:endParaRPr kumimoji="0"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31" name="30 Veri Yer Tutucusu"/>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D9F75050-0E15-4C5B-92B0-66D068882F1F}" type="datetimeFigureOut">
              <a:rPr lang="tr-TR" smtClean="0"/>
              <a:pPr/>
              <a:t>4.11.2017</a:t>
            </a:fld>
            <a:endParaRPr lang="tr-TR"/>
          </a:p>
        </p:txBody>
      </p:sp>
      <p:sp>
        <p:nvSpPr>
          <p:cNvPr id="18" name="17 Altbilgi Yer Tutucusu"/>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28 Slayt Numarası Yer Tutucusu"/>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4.11.2017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2"/>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242816" y="6557946"/>
            <a:ext cx="2002464" cy="226902"/>
          </a:xfrm>
        </p:spPr>
        <p:txBody>
          <a:bodyPr/>
          <a:lstStyle>
            <a:extLst/>
          </a:lstStyle>
          <a:p>
            <a:fld id="{D9F75050-0E15-4C5B-92B0-66D068882F1F}" type="datetimeFigureOut">
              <a:rPr lang="tr-TR" smtClean="0"/>
              <a:pPr/>
              <a:t>4.11.2017</a:t>
            </a:fld>
            <a:endParaRPr lang="tr-TR"/>
          </a:p>
        </p:txBody>
      </p:sp>
      <p:sp>
        <p:nvSpPr>
          <p:cNvPr id="5" name="4 Altbilgi Yer Tutucusu"/>
          <p:cNvSpPr>
            <a:spLocks noGrp="1"/>
          </p:cNvSpPr>
          <p:nvPr>
            <p:ph type="ftr" sz="quarter" idx="11"/>
          </p:nvPr>
        </p:nvSpPr>
        <p:spPr>
          <a:xfrm>
            <a:off x="457200" y="6556248"/>
            <a:ext cx="3657600" cy="228600"/>
          </a:xfrm>
        </p:spPr>
        <p:txBody>
          <a:bodyPr/>
          <a:lstStyle>
            <a:extLst/>
          </a:lstStyle>
          <a:p>
            <a:endParaRPr lang="tr-TR"/>
          </a:p>
        </p:txBody>
      </p:sp>
      <p:sp>
        <p:nvSpPr>
          <p:cNvPr id="6" name="5 Slayt Numarası Yer Tutucusu"/>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4.11.2017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D9F75050-0E15-4C5B-92B0-66D068882F1F}" type="datetimeFigureOut">
              <a:rPr lang="tr-TR" smtClean="0"/>
              <a:pPr/>
              <a:t>4.11.2017</a:t>
            </a:fld>
            <a:endParaRPr lang="tr-TR"/>
          </a:p>
        </p:txBody>
      </p:sp>
      <p:sp>
        <p:nvSpPr>
          <p:cNvPr id="5" name="4 Altbilgi Yer Tutucusu"/>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5 Slayt Numarası Yer Tutucusu"/>
          <p:cNvSpPr>
            <a:spLocks noGrp="1"/>
          </p:cNvSpPr>
          <p:nvPr>
            <p:ph type="sldNum" sz="quarter" idx="12"/>
          </p:nvPr>
        </p:nvSpPr>
        <p:spPr>
          <a:xfrm>
            <a:off x="6733952" y="6555112"/>
            <a:ext cx="588336" cy="228600"/>
          </a:xfrm>
        </p:spPr>
        <p:txBody>
          <a:bodyPr/>
          <a:lstStyle>
            <a:extLst/>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4.11.2017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4.11.2017</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D9F75050-0E15-4C5B-92B0-66D068882F1F}" type="datetimeFigureOut">
              <a:rPr lang="tr-TR" smtClean="0"/>
              <a:pPr/>
              <a:t>4.11.2017</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solidFill>
                  <a:schemeClr val="tx2"/>
                </a:solidFill>
              </a:defRPr>
            </a:lvl1pPr>
            <a:extLst/>
          </a:lstStyle>
          <a:p>
            <a:fld id="{D9F75050-0E15-4C5B-92B0-66D068882F1F}" type="datetimeFigureOut">
              <a:rPr lang="tr-TR" smtClean="0"/>
              <a:pPr/>
              <a:t>4.11.2017</a:t>
            </a:fld>
            <a:endParaRPr lang="tr-TR"/>
          </a:p>
        </p:txBody>
      </p:sp>
      <p:sp>
        <p:nvSpPr>
          <p:cNvPr id="3" name="2 Altbilgi Yer Tutucusu"/>
          <p:cNvSpPr>
            <a:spLocks noGrp="1"/>
          </p:cNvSpPr>
          <p:nvPr>
            <p:ph type="ftr" sz="quarter" idx="11"/>
          </p:nvPr>
        </p:nvSpPr>
        <p:spPr/>
        <p:txBody>
          <a:bodyPr/>
          <a:lstStyle>
            <a:lvl1pPr>
              <a:defRPr>
                <a:solidFill>
                  <a:schemeClr val="tx2"/>
                </a:solidFill>
              </a:defRPr>
            </a:lvl1pPr>
            <a:extLst/>
          </a:lstStyle>
          <a:p>
            <a:endParaRPr lang="tr-TR"/>
          </a:p>
        </p:txBody>
      </p:sp>
      <p:sp>
        <p:nvSpPr>
          <p:cNvPr id="4" name="3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4.11.2017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7 Dikdörtgen"/>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smtClean="0"/>
              <a:t>Asıl başlık stili için tıklatın</a:t>
            </a:r>
            <a:endParaRPr kumimoji="0"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smtClean="0"/>
              <a:t>Asıl metin stillerini düzenlemek için tıklatın</a:t>
            </a:r>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4.11.2017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smtClean="0"/>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Başlık Yer Tutucusu"/>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tr-TR" smtClean="0"/>
              <a:t>Asıl başlık stili için tıklatın</a:t>
            </a:r>
            <a:endParaRPr kumimoji="0" lang="en-US"/>
          </a:p>
        </p:txBody>
      </p:sp>
      <p:sp>
        <p:nvSpPr>
          <p:cNvPr id="31" name="30 Metin Yer Tutucusu"/>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7" name="26 Veri Yer Tutucusu"/>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D9F75050-0E15-4C5B-92B0-66D068882F1F}" type="datetimeFigureOut">
              <a:rPr lang="tr-TR" smtClean="0"/>
              <a:pPr/>
              <a:t>4.11.2017</a:t>
            </a:fld>
            <a:endParaRPr lang="tr-TR"/>
          </a:p>
        </p:txBody>
      </p:sp>
      <p:sp>
        <p:nvSpPr>
          <p:cNvPr id="4" name="3 Altbilgi Yer Tutucusu"/>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15 Slayt Numarası Yer Tutucusu"/>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DİN KÜLTÜRÜ VE AHLAK BİLGİSİ</a:t>
            </a:r>
            <a:endParaRPr lang="tr-TR" dirty="0"/>
          </a:p>
        </p:txBody>
      </p:sp>
      <p:sp>
        <p:nvSpPr>
          <p:cNvPr id="3" name="2 Alt Başlık"/>
          <p:cNvSpPr>
            <a:spLocks noGrp="1"/>
          </p:cNvSpPr>
          <p:nvPr>
            <p:ph type="subTitle" idx="1"/>
          </p:nvPr>
        </p:nvSpPr>
        <p:spPr/>
        <p:txBody>
          <a:bodyPr>
            <a:normAutofit/>
          </a:bodyPr>
          <a:lstStyle/>
          <a:p>
            <a:r>
              <a:rPr lang="tr-TR" sz="2800" dirty="0" smtClean="0"/>
              <a:t>1.ÜNİTE</a:t>
            </a:r>
          </a:p>
          <a:p>
            <a:r>
              <a:rPr lang="tr-TR" sz="2800" dirty="0" smtClean="0"/>
              <a:t>KAZA VE KADER</a:t>
            </a:r>
            <a:endParaRPr lang="tr-TR" sz="2800"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EMEK VE RIZIK</a:t>
            </a:r>
            <a:endParaRPr lang="tr-TR" sz="2400" dirty="0"/>
          </a:p>
        </p:txBody>
      </p:sp>
      <p:sp>
        <p:nvSpPr>
          <p:cNvPr id="3" name="2 İçerik Yer Tutucusu"/>
          <p:cNvSpPr>
            <a:spLocks noGrp="1"/>
          </p:cNvSpPr>
          <p:nvPr>
            <p:ph idx="1"/>
          </p:nvPr>
        </p:nvSpPr>
        <p:spPr/>
        <p:txBody>
          <a:bodyPr>
            <a:normAutofit fontScale="92500"/>
          </a:bodyPr>
          <a:lstStyle/>
          <a:p>
            <a:r>
              <a:rPr lang="tr-TR" dirty="0" smtClean="0"/>
              <a:t>     Kendi emeğiyle çalışarak helal yoldan kazanmak ve bu vesile ile rızkını temin etmek dinimizde çok önemlidir. Dünya ve </a:t>
            </a:r>
            <a:r>
              <a:rPr lang="tr-TR" dirty="0" err="1" smtClean="0"/>
              <a:t>ahiret</a:t>
            </a:r>
            <a:r>
              <a:rPr lang="tr-TR" dirty="0" smtClean="0"/>
              <a:t> mutluluğuna erişmek için maddi ve manevi anlamda çaba harcamalıyız. </a:t>
            </a:r>
            <a:r>
              <a:rPr lang="tr-TR" b="1" dirty="0" smtClean="0"/>
              <a:t>"Gerçekten insan için kendi çalışmasının karşılığından başka bir şey yoktur."</a:t>
            </a:r>
            <a:r>
              <a:rPr lang="tr-TR" dirty="0" smtClean="0"/>
              <a:t> (</a:t>
            </a:r>
            <a:r>
              <a:rPr lang="tr-TR" dirty="0" err="1" smtClean="0"/>
              <a:t>Necm</a:t>
            </a:r>
            <a:r>
              <a:rPr lang="tr-TR" dirty="0" smtClean="0"/>
              <a:t> suresi, 39. ayet)</a:t>
            </a:r>
            <a:br>
              <a:rPr lang="tr-TR" dirty="0" smtClean="0"/>
            </a:br>
            <a:r>
              <a:rPr lang="tr-TR" dirty="0" smtClean="0"/>
              <a:t>     Peygamberlerin meslekleri:</a:t>
            </a:r>
            <a:br>
              <a:rPr lang="tr-TR" dirty="0" smtClean="0"/>
            </a:br>
            <a:r>
              <a:rPr lang="tr-TR" dirty="0" smtClean="0"/>
              <a:t>                Hz. Adem - çiftçilik</a:t>
            </a:r>
            <a:br>
              <a:rPr lang="tr-TR" dirty="0" smtClean="0"/>
            </a:br>
            <a:r>
              <a:rPr lang="tr-TR" dirty="0" smtClean="0"/>
              <a:t>                Hz. Musa - çobanlık</a:t>
            </a:r>
            <a:br>
              <a:rPr lang="tr-TR" dirty="0" smtClean="0"/>
            </a:br>
            <a:r>
              <a:rPr lang="tr-TR" dirty="0" smtClean="0"/>
              <a:t>                Hz. İdris - terzilik</a:t>
            </a:r>
            <a:br>
              <a:rPr lang="tr-TR" dirty="0" smtClean="0"/>
            </a:br>
            <a:r>
              <a:rPr lang="tr-TR" dirty="0" smtClean="0"/>
              <a:t>                Hz. Davut –demircilik</a:t>
            </a:r>
            <a:br>
              <a:rPr lang="tr-TR" dirty="0" smtClean="0"/>
            </a:br>
            <a:r>
              <a:rPr lang="tr-TR" dirty="0" smtClean="0"/>
              <a:t>                Hz. Muhammed-ticaret</a:t>
            </a:r>
            <a:endParaRPr lang="tr-TR" dirty="0"/>
          </a:p>
        </p:txBody>
      </p:sp>
    </p:spTree>
  </p:cSld>
  <p:clrMapOvr>
    <a:masterClrMapping/>
  </p:clrMapOvr>
  <p:transition>
    <p:blinds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Emek ve rIZIK</a:t>
            </a:r>
            <a:endParaRPr lang="tr-TR" sz="2400" dirty="0"/>
          </a:p>
        </p:txBody>
      </p:sp>
      <p:sp>
        <p:nvSpPr>
          <p:cNvPr id="3" name="2 İçerik Yer Tutucusu"/>
          <p:cNvSpPr>
            <a:spLocks noGrp="1"/>
          </p:cNvSpPr>
          <p:nvPr>
            <p:ph idx="1"/>
          </p:nvPr>
        </p:nvSpPr>
        <p:spPr/>
        <p:txBody>
          <a:bodyPr>
            <a:normAutofit lnSpcReduction="10000"/>
          </a:bodyPr>
          <a:lstStyle/>
          <a:p>
            <a:r>
              <a:rPr lang="tr-TR" dirty="0" smtClean="0"/>
              <a:t>     Dinimizde çalışmadan, emek harcamadan kötü yolla kazanç elde etmek (kumar, tefecilik vb) haram sayılmıştır. Dilencilik de bu şekildedir. </a:t>
            </a:r>
            <a:r>
              <a:rPr lang="tr-TR" b="1" dirty="0" smtClean="0"/>
              <a:t>"Sizden herhangi birinizin sırtına bir bağ odun yüklenip satması, dilenmesinden daha hayırlıdır."</a:t>
            </a:r>
            <a:r>
              <a:rPr lang="tr-TR" dirty="0" smtClean="0"/>
              <a:t> (hadis-i şerif)</a:t>
            </a:r>
            <a:br>
              <a:rPr lang="tr-TR" dirty="0" smtClean="0"/>
            </a:br>
            <a:r>
              <a:rPr lang="tr-TR" dirty="0" smtClean="0"/>
              <a:t>     Allah </a:t>
            </a:r>
            <a:r>
              <a:rPr lang="tr-TR" dirty="0" err="1" smtClean="0"/>
              <a:t>rezzaktır</a:t>
            </a:r>
            <a:r>
              <a:rPr lang="tr-TR" dirty="0" smtClean="0"/>
              <a:t>, yani canlılara rızkı verendir. İnsana düşen rızkına ulaşmak için çaba göstermek ve helal yollara başvurmaktır.</a:t>
            </a:r>
            <a:br>
              <a:rPr lang="tr-TR" dirty="0" smtClean="0"/>
            </a:br>
            <a:r>
              <a:rPr lang="tr-TR" dirty="0" smtClean="0"/>
              <a:t/>
            </a:r>
            <a:br>
              <a:rPr lang="tr-TR" dirty="0" smtClean="0"/>
            </a:br>
            <a:endParaRPr lang="tr-TR" dirty="0"/>
          </a:p>
        </p:txBody>
      </p:sp>
    </p:spTree>
  </p:cSld>
  <p:clrMapOvr>
    <a:masterClrMapping/>
  </p:clrMapOvr>
  <p:transition>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DÜNYA HAYATININ SONU : ECEL VE ÖMÜR</a:t>
            </a:r>
            <a:endParaRPr lang="tr-TR" sz="2400" dirty="0"/>
          </a:p>
        </p:txBody>
      </p:sp>
      <p:sp>
        <p:nvSpPr>
          <p:cNvPr id="3" name="2 İçerik Yer Tutucusu"/>
          <p:cNvSpPr>
            <a:spLocks noGrp="1"/>
          </p:cNvSpPr>
          <p:nvPr>
            <p:ph idx="1"/>
          </p:nvPr>
        </p:nvSpPr>
        <p:spPr/>
        <p:txBody>
          <a:bodyPr>
            <a:normAutofit fontScale="85000" lnSpcReduction="20000"/>
          </a:bodyPr>
          <a:lstStyle/>
          <a:p>
            <a:r>
              <a:rPr lang="tr-TR" dirty="0" smtClean="0"/>
              <a:t>Her canlının sahip olduğu yaşam süresine </a:t>
            </a:r>
            <a:r>
              <a:rPr lang="tr-TR" b="1" dirty="0" smtClean="0"/>
              <a:t>ömür</a:t>
            </a:r>
            <a:r>
              <a:rPr lang="tr-TR" dirty="0" smtClean="0"/>
              <a:t> denir.</a:t>
            </a:r>
            <a:br>
              <a:rPr lang="tr-TR" dirty="0" smtClean="0"/>
            </a:br>
            <a:r>
              <a:rPr lang="tr-TR" dirty="0" smtClean="0"/>
              <a:t>Ömrün bittiği zamana da </a:t>
            </a:r>
            <a:r>
              <a:rPr lang="tr-TR" b="1" dirty="0" smtClean="0"/>
              <a:t>ecel</a:t>
            </a:r>
            <a:r>
              <a:rPr lang="tr-TR" dirty="0" smtClean="0"/>
              <a:t> denir.</a:t>
            </a:r>
            <a:br>
              <a:rPr lang="tr-TR" dirty="0" smtClean="0"/>
            </a:br>
            <a:r>
              <a:rPr lang="tr-TR" dirty="0" smtClean="0"/>
              <a:t>     Hayat ve ölüm Allah'ın takdirindedir ve O'nun belirlediği ilahî düzen içerisinde sürüp gider.</a:t>
            </a:r>
            <a:r>
              <a:rPr lang="tr-TR" b="1" dirty="0" smtClean="0"/>
              <a:t>"Allah'ın izni olmadan hiçbir kişi ölmez. (Ölüm) belirli bir süreye kadar ertelenmiştir."</a:t>
            </a:r>
            <a:r>
              <a:rPr lang="tr-TR" dirty="0" smtClean="0"/>
              <a:t> (Al-i İmran suresi, 145. ayet)</a:t>
            </a:r>
            <a:br>
              <a:rPr lang="tr-TR" dirty="0" smtClean="0"/>
            </a:br>
            <a:r>
              <a:rPr lang="tr-TR" dirty="0" smtClean="0"/>
              <a:t>     Bütün varlıklarda olduğu gibi insan ömrü de bir gün sona erecektir. Ömür bitince ecel gelir ve ölüm olayı gerçekleşir, kişi </a:t>
            </a:r>
            <a:r>
              <a:rPr lang="tr-TR" dirty="0" err="1" smtClean="0"/>
              <a:t>Rabb'ine</a:t>
            </a:r>
            <a:r>
              <a:rPr lang="tr-TR" dirty="0" smtClean="0"/>
              <a:t> döner. </a:t>
            </a:r>
            <a:r>
              <a:rPr lang="tr-TR" b="1" dirty="0" smtClean="0"/>
              <a:t>"Her canlı ölümü tadacaktır. Sonunda bize döndürüleceksiniz."</a:t>
            </a:r>
            <a:r>
              <a:rPr lang="tr-TR" dirty="0" smtClean="0"/>
              <a:t> (</a:t>
            </a:r>
            <a:r>
              <a:rPr lang="tr-TR" dirty="0" err="1" smtClean="0"/>
              <a:t>Ankebut</a:t>
            </a:r>
            <a:r>
              <a:rPr lang="tr-TR" dirty="0" smtClean="0"/>
              <a:t> suresi, 57. ayet)</a:t>
            </a:r>
            <a:br>
              <a:rPr lang="tr-TR" dirty="0" smtClean="0"/>
            </a:br>
            <a:r>
              <a:rPr lang="tr-TR" dirty="0" smtClean="0"/>
              <a:t>     Uzayın ve içinde yer alan galaksilerin, yıldızların ve gezegenlerin de bir sonu vardır. </a:t>
            </a:r>
            <a:r>
              <a:rPr lang="tr-TR" b="1" dirty="0" smtClean="0"/>
              <a:t>"...her biri, belirlenmiş bir süreye kadar hareketlerini sürdürürler."</a:t>
            </a:r>
            <a:r>
              <a:rPr lang="tr-TR" dirty="0" smtClean="0"/>
              <a:t> (</a:t>
            </a:r>
            <a:r>
              <a:rPr lang="tr-TR" dirty="0" err="1" smtClean="0"/>
              <a:t>Fatır</a:t>
            </a:r>
            <a:r>
              <a:rPr lang="tr-TR" dirty="0" smtClean="0"/>
              <a:t> suresi, 13. ayet)</a:t>
            </a:r>
            <a:br>
              <a:rPr lang="tr-TR" dirty="0" smtClean="0"/>
            </a:br>
            <a:endParaRPr lang="tr-TR" dirty="0"/>
          </a:p>
        </p:txBody>
      </p:sp>
    </p:spTree>
  </p:cSld>
  <p:clrMapOvr>
    <a:masterClrMapping/>
  </p:clrMapOvr>
  <p:transition>
    <p:pull dir="l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DÜNYA HAYATININ SONU : ECEL VE ÖMÜR</a:t>
            </a:r>
            <a:endParaRPr lang="tr-TR" sz="2400" dirty="0"/>
          </a:p>
        </p:txBody>
      </p:sp>
      <p:sp>
        <p:nvSpPr>
          <p:cNvPr id="3" name="2 İçerik Yer Tutucusu"/>
          <p:cNvSpPr>
            <a:spLocks noGrp="1"/>
          </p:cNvSpPr>
          <p:nvPr>
            <p:ph idx="1"/>
          </p:nvPr>
        </p:nvSpPr>
        <p:spPr/>
        <p:txBody>
          <a:bodyPr/>
          <a:lstStyle/>
          <a:p>
            <a:r>
              <a:rPr lang="tr-TR" dirty="0" smtClean="0"/>
              <a:t>     Bu konuda bize düşen, dünyadaki hayatımızın bir gün sona ereceğini ve sonunda Allah'a döneceğimizi bilerek ömrümüzü iyi ve yararlı işler, </a:t>
            </a:r>
            <a:r>
              <a:rPr lang="tr-TR" dirty="0" err="1" smtClean="0"/>
              <a:t>salih</a:t>
            </a:r>
            <a:r>
              <a:rPr lang="tr-TR" dirty="0" smtClean="0"/>
              <a:t> ameller yaparak değerlendirmektir</a:t>
            </a:r>
            <a:endParaRPr lang="tr-TR" dirty="0"/>
          </a:p>
        </p:txBody>
      </p:sp>
    </p:spTree>
  </p:cSld>
  <p:clrMapOvr>
    <a:masterClrMapping/>
  </p:clrMapOvr>
  <p:transition>
    <p:pull dir="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ALLAH’A GÜVENMEK : TEVEKKÜL</a:t>
            </a:r>
            <a:endParaRPr lang="tr-TR" sz="2400" dirty="0"/>
          </a:p>
        </p:txBody>
      </p:sp>
      <p:sp>
        <p:nvSpPr>
          <p:cNvPr id="3" name="2 İçerik Yer Tutucusu"/>
          <p:cNvSpPr>
            <a:spLocks noGrp="1"/>
          </p:cNvSpPr>
          <p:nvPr>
            <p:ph idx="1"/>
          </p:nvPr>
        </p:nvSpPr>
        <p:spPr/>
        <p:txBody>
          <a:bodyPr/>
          <a:lstStyle/>
          <a:p>
            <a:r>
              <a:rPr lang="tr-TR" b="1" dirty="0" smtClean="0"/>
              <a:t>Tevekkül kavramının sözlük anlamı:</a:t>
            </a:r>
            <a:r>
              <a:rPr lang="tr-TR" dirty="0" smtClean="0"/>
              <a:t> Allah'a güvenmek, dayanmak.</a:t>
            </a:r>
            <a:br>
              <a:rPr lang="tr-TR" dirty="0" smtClean="0"/>
            </a:br>
            <a:r>
              <a:rPr lang="tr-TR" b="1" dirty="0" smtClean="0"/>
              <a:t>Tevekkül kavramının terim anlamı:</a:t>
            </a:r>
            <a:r>
              <a:rPr lang="tr-TR" dirty="0" smtClean="0"/>
              <a:t> Bir iş yaparken gerekli olan bütün çabayı, gayreti gösterdikten sonra işin sonucunun başarıyla noktalanması için Allah'a güvenmek, sonucu O'na bırakmak. Örneğin; sınavımıza yeterli derecede çalıştıktan sonra başarı için Allah'a güvenmek, O'na dayanmak.</a:t>
            </a:r>
            <a:br>
              <a:rPr lang="tr-TR" dirty="0" smtClean="0"/>
            </a:br>
            <a:r>
              <a:rPr lang="tr-TR" dirty="0" smtClean="0"/>
              <a:t/>
            </a:r>
            <a:br>
              <a:rPr lang="tr-TR" dirty="0" smtClean="0"/>
            </a:br>
            <a:endParaRPr lang="tr-TR" dirty="0"/>
          </a:p>
        </p:txBody>
      </p:sp>
    </p:spTree>
  </p:cSld>
  <p:clrMapOvr>
    <a:masterClrMapping/>
  </p:clrMapOvr>
  <p:transition>
    <p:pull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TEVEKKÜLLE İLGİLİ AYETLER</a:t>
            </a:r>
            <a:endParaRPr lang="tr-TR" sz="2400" dirty="0"/>
          </a:p>
        </p:txBody>
      </p:sp>
      <p:sp>
        <p:nvSpPr>
          <p:cNvPr id="3" name="2 İçerik Yer Tutucusu"/>
          <p:cNvSpPr>
            <a:spLocks noGrp="1"/>
          </p:cNvSpPr>
          <p:nvPr>
            <p:ph idx="1"/>
          </p:nvPr>
        </p:nvSpPr>
        <p:spPr/>
        <p:txBody>
          <a:bodyPr/>
          <a:lstStyle/>
          <a:p>
            <a:r>
              <a:rPr lang="tr-TR" b="1" dirty="0" smtClean="0"/>
              <a:t>Konuyla ilgili ayetler:</a:t>
            </a:r>
            <a:r>
              <a:rPr lang="tr-TR" dirty="0" smtClean="0"/>
              <a:t/>
            </a:r>
            <a:br>
              <a:rPr lang="tr-TR" dirty="0" smtClean="0"/>
            </a:br>
            <a:r>
              <a:rPr lang="tr-TR" dirty="0" smtClean="0"/>
              <a:t>     1- "... Kim Allah'a dayanırsa Allah ona yeter." (Talak suresi, 3. ayet)</a:t>
            </a:r>
            <a:br>
              <a:rPr lang="tr-TR" dirty="0" smtClean="0"/>
            </a:br>
            <a:r>
              <a:rPr lang="tr-TR" dirty="0" smtClean="0"/>
              <a:t>     2- "Eğer </a:t>
            </a:r>
            <a:r>
              <a:rPr lang="tr-TR" dirty="0" err="1" smtClean="0"/>
              <a:t>mü'minler</a:t>
            </a:r>
            <a:r>
              <a:rPr lang="tr-TR" dirty="0" smtClean="0"/>
              <a:t> iseniz ancak Allah'a güvenin." (</a:t>
            </a:r>
            <a:r>
              <a:rPr lang="tr-TR" dirty="0" err="1" smtClean="0"/>
              <a:t>Maide</a:t>
            </a:r>
            <a:r>
              <a:rPr lang="tr-TR" dirty="0" smtClean="0"/>
              <a:t> suresi, 23. ayet)</a:t>
            </a:r>
            <a:br>
              <a:rPr lang="tr-TR" dirty="0" smtClean="0"/>
            </a:br>
            <a:r>
              <a:rPr lang="tr-TR" dirty="0" smtClean="0"/>
              <a:t>     3- "İnananlar yalnız Allah'a dayanıp güvensinler. (İbrahim suresi, 11. ayet</a:t>
            </a:r>
            <a:endParaRPr lang="tr-TR" dirty="0"/>
          </a:p>
        </p:txBody>
      </p:sp>
    </p:spTree>
  </p:cSld>
  <p:clrMapOvr>
    <a:masterClrMapping/>
  </p:clrMapOvr>
  <p:transition>
    <p:checke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TEVEKKÜLLE İLGİLİ ÖRNEKLER</a:t>
            </a:r>
            <a:endParaRPr lang="tr-TR" sz="2400" dirty="0"/>
          </a:p>
        </p:txBody>
      </p:sp>
      <p:sp>
        <p:nvSpPr>
          <p:cNvPr id="3" name="2 İçerik Yer Tutucusu"/>
          <p:cNvSpPr>
            <a:spLocks noGrp="1"/>
          </p:cNvSpPr>
          <p:nvPr>
            <p:ph idx="1"/>
          </p:nvPr>
        </p:nvSpPr>
        <p:spPr/>
        <p:txBody>
          <a:bodyPr>
            <a:normAutofit fontScale="92500" lnSpcReduction="10000"/>
          </a:bodyPr>
          <a:lstStyle/>
          <a:p>
            <a:r>
              <a:rPr lang="tr-TR" dirty="0" smtClean="0"/>
              <a:t>     1- Bir adam Peygamber Efendimize gelerek, "Hayvanımı bağlayarak mı yoksa serbest bırakarak mı Allah'a tevekkül edeyim?" diye sordu. Peygamberimiz ona </a:t>
            </a:r>
            <a:r>
              <a:rPr lang="tr-TR" b="1" dirty="0" smtClean="0"/>
              <a:t>"Önce bağla, sonra tevekkül et!"</a:t>
            </a:r>
            <a:r>
              <a:rPr lang="tr-TR" dirty="0" smtClean="0"/>
              <a:t> buyurdu.</a:t>
            </a:r>
            <a:br>
              <a:rPr lang="tr-TR" dirty="0" smtClean="0"/>
            </a:br>
            <a:r>
              <a:rPr lang="tr-TR" dirty="0" smtClean="0"/>
              <a:t>     2- Peygamberimiz Hendek Savaşı'nda (627) sahabeden Selman-ı Farisi'nin önerisiyle Medine kentinin etrafına derin bir hendek kazdırmış, böylece düşmanın şehre girmesine engel olmuştur.</a:t>
            </a:r>
            <a:br>
              <a:rPr lang="tr-TR" dirty="0" smtClean="0"/>
            </a:br>
            <a:r>
              <a:rPr lang="tr-TR" dirty="0" smtClean="0"/>
              <a:t/>
            </a:r>
            <a:br>
              <a:rPr lang="tr-TR" dirty="0" smtClean="0"/>
            </a:br>
            <a:r>
              <a:rPr lang="tr-TR" b="1" i="1" dirty="0" smtClean="0"/>
              <a:t>"Önce tedbir, sonra tevekkül"</a:t>
            </a:r>
            <a:endParaRPr lang="tr-TR" dirty="0" smtClean="0"/>
          </a:p>
          <a:p>
            <a:r>
              <a:rPr lang="tr-TR" dirty="0" smtClean="0"/>
              <a:t/>
            </a:r>
            <a:br>
              <a:rPr lang="tr-TR" dirty="0" smtClean="0"/>
            </a:br>
            <a:r>
              <a:rPr lang="tr-TR" dirty="0" smtClean="0"/>
              <a:t> </a:t>
            </a:r>
          </a:p>
          <a:p>
            <a:endParaRPr lang="tr-TR" dirty="0"/>
          </a:p>
        </p:txBody>
      </p:sp>
    </p:spTree>
  </p:cSld>
  <p:clrMapOvr>
    <a:masterClrMapping/>
  </p:clrMapOvr>
  <p:transition>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AYETEL KÜRSİ VE ANLAMI</a:t>
            </a:r>
            <a:endParaRPr lang="tr-TR" sz="2400" dirty="0"/>
          </a:p>
        </p:txBody>
      </p:sp>
      <p:sp>
        <p:nvSpPr>
          <p:cNvPr id="3" name="2 İçerik Yer Tutucusu"/>
          <p:cNvSpPr>
            <a:spLocks noGrp="1"/>
          </p:cNvSpPr>
          <p:nvPr>
            <p:ph idx="1"/>
          </p:nvPr>
        </p:nvSpPr>
        <p:spPr/>
        <p:txBody>
          <a:bodyPr>
            <a:normAutofit fontScale="85000" lnSpcReduction="20000"/>
          </a:bodyPr>
          <a:lstStyle/>
          <a:p>
            <a:r>
              <a:rPr lang="tr-TR" dirty="0" smtClean="0"/>
              <a:t>Bakara suresinin 255. ayetidir. İçinde "</a:t>
            </a:r>
            <a:r>
              <a:rPr lang="tr-TR" dirty="0" err="1" smtClean="0"/>
              <a:t>kürsi</a:t>
            </a:r>
            <a:r>
              <a:rPr lang="tr-TR" dirty="0" smtClean="0"/>
              <a:t>" kelimesi geçtiği için bu ayete “</a:t>
            </a:r>
            <a:r>
              <a:rPr lang="tr-TR" dirty="0" err="1" smtClean="0"/>
              <a:t>Ayete’l</a:t>
            </a:r>
            <a:r>
              <a:rPr lang="tr-TR" dirty="0" smtClean="0"/>
              <a:t>-</a:t>
            </a:r>
            <a:r>
              <a:rPr lang="tr-TR" dirty="0" err="1" smtClean="0"/>
              <a:t>Kürsi</a:t>
            </a:r>
            <a:r>
              <a:rPr lang="tr-TR" dirty="0" smtClean="0"/>
              <a:t>” denilmiştir. Bu ayet, Allah’ın (c.c.) yüce sıfatlarını ve eşsiz kudretini anlatmaktadır.</a:t>
            </a:r>
            <a:br>
              <a:rPr lang="tr-TR" dirty="0" smtClean="0"/>
            </a:br>
            <a:r>
              <a:rPr lang="tr-TR" dirty="0" smtClean="0"/>
              <a:t/>
            </a:r>
            <a:br>
              <a:rPr lang="tr-TR" dirty="0" smtClean="0"/>
            </a:br>
            <a:r>
              <a:rPr lang="tr-TR" b="1" dirty="0" smtClean="0"/>
              <a:t>Okunuşu:</a:t>
            </a:r>
            <a:r>
              <a:rPr lang="tr-TR" dirty="0" smtClean="0"/>
              <a:t/>
            </a:r>
            <a:br>
              <a:rPr lang="tr-TR" dirty="0" smtClean="0"/>
            </a:br>
            <a:r>
              <a:rPr lang="tr-TR" dirty="0" smtClean="0"/>
              <a:t/>
            </a:r>
            <a:br>
              <a:rPr lang="tr-TR" dirty="0" smtClean="0"/>
            </a:br>
            <a:r>
              <a:rPr lang="tr-TR" dirty="0" err="1" smtClean="0"/>
              <a:t>Bismillahirrahmanirrahim</a:t>
            </a:r>
            <a:r>
              <a:rPr lang="tr-TR" dirty="0" smtClean="0"/>
              <a:t/>
            </a:r>
            <a:br>
              <a:rPr lang="tr-TR" dirty="0" smtClean="0"/>
            </a:br>
            <a:r>
              <a:rPr lang="tr-TR" dirty="0" err="1" smtClean="0"/>
              <a:t>Allahü</a:t>
            </a:r>
            <a:r>
              <a:rPr lang="tr-TR" dirty="0" smtClean="0"/>
              <a:t> lâ ilâhe illâ </a:t>
            </a:r>
            <a:r>
              <a:rPr lang="tr-TR" dirty="0" err="1" smtClean="0"/>
              <a:t>hüvel</a:t>
            </a:r>
            <a:r>
              <a:rPr lang="tr-TR" dirty="0" smtClean="0"/>
              <a:t> </a:t>
            </a:r>
            <a:r>
              <a:rPr lang="tr-TR" dirty="0" err="1" smtClean="0"/>
              <a:t>hayyül</a:t>
            </a:r>
            <a:r>
              <a:rPr lang="tr-TR" dirty="0" smtClean="0"/>
              <a:t> </a:t>
            </a:r>
            <a:r>
              <a:rPr lang="tr-TR" dirty="0" err="1" smtClean="0"/>
              <a:t>kayyûm</a:t>
            </a:r>
            <a:r>
              <a:rPr lang="tr-TR" dirty="0" smtClean="0"/>
              <a:t>.</a:t>
            </a:r>
            <a:br>
              <a:rPr lang="tr-TR" dirty="0" smtClean="0"/>
            </a:br>
            <a:r>
              <a:rPr lang="tr-TR" dirty="0" smtClean="0"/>
              <a:t>Lâ </a:t>
            </a:r>
            <a:r>
              <a:rPr lang="tr-TR" dirty="0" err="1" smtClean="0"/>
              <a:t>te'huzühû</a:t>
            </a:r>
            <a:r>
              <a:rPr lang="tr-TR" dirty="0" smtClean="0"/>
              <a:t> </a:t>
            </a:r>
            <a:r>
              <a:rPr lang="tr-TR" dirty="0" err="1" smtClean="0"/>
              <a:t>sinetün</a:t>
            </a:r>
            <a:r>
              <a:rPr lang="tr-TR" dirty="0" smtClean="0"/>
              <a:t> ve lâ </a:t>
            </a:r>
            <a:r>
              <a:rPr lang="tr-TR" dirty="0" err="1" smtClean="0"/>
              <a:t>nevm</a:t>
            </a:r>
            <a:r>
              <a:rPr lang="tr-TR" dirty="0" smtClean="0"/>
              <a:t>.</a:t>
            </a:r>
            <a:br>
              <a:rPr lang="tr-TR" dirty="0" smtClean="0"/>
            </a:br>
            <a:r>
              <a:rPr lang="tr-TR" dirty="0" err="1" smtClean="0"/>
              <a:t>Lehû</a:t>
            </a:r>
            <a:r>
              <a:rPr lang="tr-TR" dirty="0" smtClean="0"/>
              <a:t> </a:t>
            </a:r>
            <a:r>
              <a:rPr lang="tr-TR" dirty="0" err="1" smtClean="0"/>
              <a:t>mâ</a:t>
            </a:r>
            <a:r>
              <a:rPr lang="tr-TR" dirty="0" smtClean="0"/>
              <a:t> </a:t>
            </a:r>
            <a:r>
              <a:rPr lang="tr-TR" dirty="0" err="1" smtClean="0"/>
              <a:t>fissemâvâti</a:t>
            </a:r>
            <a:r>
              <a:rPr lang="tr-TR" dirty="0" smtClean="0"/>
              <a:t> ve </a:t>
            </a:r>
            <a:r>
              <a:rPr lang="tr-TR" dirty="0" err="1" smtClean="0"/>
              <a:t>mâ</a:t>
            </a:r>
            <a:r>
              <a:rPr lang="tr-TR" dirty="0" smtClean="0"/>
              <a:t> fil </a:t>
            </a:r>
            <a:r>
              <a:rPr lang="tr-TR" dirty="0" err="1" smtClean="0"/>
              <a:t>ard</a:t>
            </a:r>
            <a:r>
              <a:rPr lang="tr-TR" dirty="0" smtClean="0"/>
              <a:t>.</a:t>
            </a:r>
            <a:br>
              <a:rPr lang="tr-TR" dirty="0" smtClean="0"/>
            </a:br>
            <a:r>
              <a:rPr lang="tr-TR" dirty="0" smtClean="0"/>
              <a:t>Men </a:t>
            </a:r>
            <a:r>
              <a:rPr lang="tr-TR" dirty="0" err="1" smtClean="0"/>
              <a:t>zellezî</a:t>
            </a:r>
            <a:r>
              <a:rPr lang="tr-TR" dirty="0" smtClean="0"/>
              <a:t> </a:t>
            </a:r>
            <a:r>
              <a:rPr lang="tr-TR" dirty="0" err="1" smtClean="0"/>
              <a:t>yeşfeu</a:t>
            </a:r>
            <a:r>
              <a:rPr lang="tr-TR" dirty="0" smtClean="0"/>
              <a:t> </a:t>
            </a:r>
            <a:r>
              <a:rPr lang="tr-TR" dirty="0" err="1" smtClean="0"/>
              <a:t>indehû</a:t>
            </a:r>
            <a:r>
              <a:rPr lang="tr-TR" dirty="0" smtClean="0"/>
              <a:t> illâ </a:t>
            </a:r>
            <a:r>
              <a:rPr lang="tr-TR" dirty="0" err="1" smtClean="0"/>
              <a:t>bi</a:t>
            </a:r>
            <a:r>
              <a:rPr lang="tr-TR" dirty="0" smtClean="0"/>
              <a:t> </a:t>
            </a:r>
            <a:r>
              <a:rPr lang="tr-TR" dirty="0" err="1" smtClean="0"/>
              <a:t>iznih</a:t>
            </a:r>
            <a:r>
              <a:rPr lang="tr-TR" dirty="0" smtClean="0"/>
              <a:t>.</a:t>
            </a:r>
            <a:br>
              <a:rPr lang="tr-TR" dirty="0" smtClean="0"/>
            </a:br>
            <a:r>
              <a:rPr lang="tr-TR" dirty="0" err="1" smtClean="0"/>
              <a:t>Ya'lemü</a:t>
            </a:r>
            <a:r>
              <a:rPr lang="tr-TR" dirty="0" smtClean="0"/>
              <a:t> </a:t>
            </a:r>
            <a:r>
              <a:rPr lang="tr-TR" dirty="0" err="1" smtClean="0"/>
              <a:t>mâ</a:t>
            </a:r>
            <a:r>
              <a:rPr lang="tr-TR" dirty="0" smtClean="0"/>
              <a:t> beyne </a:t>
            </a:r>
            <a:r>
              <a:rPr lang="tr-TR" dirty="0" err="1" smtClean="0"/>
              <a:t>eydîhim</a:t>
            </a:r>
            <a:r>
              <a:rPr lang="tr-TR" dirty="0" smtClean="0"/>
              <a:t> ve </a:t>
            </a:r>
            <a:r>
              <a:rPr lang="tr-TR" dirty="0" err="1" smtClean="0"/>
              <a:t>mâ</a:t>
            </a:r>
            <a:r>
              <a:rPr lang="tr-TR" dirty="0" smtClean="0"/>
              <a:t> </a:t>
            </a:r>
            <a:r>
              <a:rPr lang="tr-TR" dirty="0" err="1" smtClean="0"/>
              <a:t>halfehüm</a:t>
            </a:r>
            <a:r>
              <a:rPr lang="tr-TR" dirty="0" smtClean="0"/>
              <a:t>.</a:t>
            </a:r>
            <a:br>
              <a:rPr lang="tr-TR" dirty="0" smtClean="0"/>
            </a:br>
            <a:r>
              <a:rPr lang="tr-TR" dirty="0" smtClean="0"/>
              <a:t>Ve lâ </a:t>
            </a:r>
            <a:r>
              <a:rPr lang="tr-TR" dirty="0" err="1" smtClean="0"/>
              <a:t>yuhîtûne</a:t>
            </a:r>
            <a:r>
              <a:rPr lang="tr-TR" dirty="0" smtClean="0"/>
              <a:t> </a:t>
            </a:r>
            <a:r>
              <a:rPr lang="tr-TR" dirty="0" err="1" smtClean="0"/>
              <a:t>bi</a:t>
            </a:r>
            <a:r>
              <a:rPr lang="tr-TR" dirty="0" smtClean="0"/>
              <a:t> şey'in </a:t>
            </a:r>
            <a:r>
              <a:rPr lang="tr-TR" dirty="0" err="1" smtClean="0"/>
              <a:t>min</a:t>
            </a:r>
            <a:r>
              <a:rPr lang="tr-TR" dirty="0" smtClean="0"/>
              <a:t> </a:t>
            </a:r>
            <a:r>
              <a:rPr lang="tr-TR" dirty="0" err="1" smtClean="0"/>
              <a:t>ilmihî</a:t>
            </a:r>
            <a:r>
              <a:rPr lang="tr-TR" dirty="0" smtClean="0"/>
              <a:t> illâ </a:t>
            </a:r>
            <a:r>
              <a:rPr lang="tr-TR" dirty="0" err="1" smtClean="0"/>
              <a:t>bimâ</a:t>
            </a:r>
            <a:r>
              <a:rPr lang="tr-TR" dirty="0" smtClean="0"/>
              <a:t> </a:t>
            </a:r>
            <a:r>
              <a:rPr lang="tr-TR" dirty="0" err="1" smtClean="0"/>
              <a:t>şâe</a:t>
            </a:r>
            <a:r>
              <a:rPr lang="tr-TR" dirty="0" smtClean="0"/>
              <a:t>.</a:t>
            </a:r>
            <a:br>
              <a:rPr lang="tr-TR" dirty="0" smtClean="0"/>
            </a:br>
            <a:r>
              <a:rPr lang="tr-TR" dirty="0" err="1" smtClean="0"/>
              <a:t>Vesia</a:t>
            </a:r>
            <a:r>
              <a:rPr lang="tr-TR" dirty="0" smtClean="0"/>
              <a:t> </a:t>
            </a:r>
            <a:r>
              <a:rPr lang="tr-TR" dirty="0" err="1" smtClean="0"/>
              <a:t>kürsiyyühüs</a:t>
            </a:r>
            <a:r>
              <a:rPr lang="tr-TR" dirty="0" smtClean="0"/>
              <a:t> </a:t>
            </a:r>
            <a:r>
              <a:rPr lang="tr-TR" dirty="0" err="1" smtClean="0"/>
              <a:t>semâvâti</a:t>
            </a:r>
            <a:r>
              <a:rPr lang="tr-TR" dirty="0" smtClean="0"/>
              <a:t> </a:t>
            </a:r>
            <a:r>
              <a:rPr lang="tr-TR" dirty="0" err="1" smtClean="0"/>
              <a:t>vel</a:t>
            </a:r>
            <a:r>
              <a:rPr lang="tr-TR" dirty="0" smtClean="0"/>
              <a:t> </a:t>
            </a:r>
            <a:r>
              <a:rPr lang="tr-TR" dirty="0" err="1" smtClean="0"/>
              <a:t>ard</a:t>
            </a:r>
            <a:r>
              <a:rPr lang="tr-TR" dirty="0" smtClean="0"/>
              <a:t>.</a:t>
            </a:r>
            <a:br>
              <a:rPr lang="tr-TR" dirty="0" smtClean="0"/>
            </a:br>
            <a:r>
              <a:rPr lang="tr-TR" dirty="0" smtClean="0"/>
              <a:t>Ve lâ </a:t>
            </a:r>
            <a:r>
              <a:rPr lang="tr-TR" dirty="0" err="1" smtClean="0"/>
              <a:t>yeûdühü</a:t>
            </a:r>
            <a:r>
              <a:rPr lang="tr-TR" dirty="0" smtClean="0"/>
              <a:t> </a:t>
            </a:r>
            <a:r>
              <a:rPr lang="tr-TR" dirty="0" err="1" smtClean="0"/>
              <a:t>hıfzuhümâ</a:t>
            </a:r>
            <a:r>
              <a:rPr lang="tr-TR" dirty="0" smtClean="0"/>
              <a:t>.</a:t>
            </a:r>
            <a:br>
              <a:rPr lang="tr-TR" dirty="0" smtClean="0"/>
            </a:br>
            <a:r>
              <a:rPr lang="tr-TR" dirty="0" smtClean="0"/>
              <a:t>Ve </a:t>
            </a:r>
            <a:r>
              <a:rPr lang="tr-TR" dirty="0" err="1" smtClean="0"/>
              <a:t>hüvel</a:t>
            </a:r>
            <a:r>
              <a:rPr lang="tr-TR" dirty="0" smtClean="0"/>
              <a:t> </a:t>
            </a:r>
            <a:r>
              <a:rPr lang="tr-TR" dirty="0" err="1" smtClean="0"/>
              <a:t>aliyyül</a:t>
            </a:r>
            <a:r>
              <a:rPr lang="tr-TR" dirty="0" smtClean="0"/>
              <a:t> </a:t>
            </a:r>
            <a:r>
              <a:rPr lang="tr-TR" dirty="0" err="1" smtClean="0"/>
              <a:t>azîm</a:t>
            </a:r>
            <a:r>
              <a:rPr lang="tr-TR" dirty="0" smtClean="0"/>
              <a:t>.</a:t>
            </a:r>
            <a:endParaRPr lang="tr-TR" dirty="0"/>
          </a:p>
        </p:txBody>
      </p:sp>
    </p:spTree>
  </p:cSld>
  <p:clrMapOvr>
    <a:masterClrMapping/>
  </p:clrMapOvr>
  <p:transition>
    <p:strips dir="l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AYETEL KÜRSİ VE ANLAMI</a:t>
            </a:r>
            <a:endParaRPr lang="tr-TR" sz="2400" dirty="0"/>
          </a:p>
        </p:txBody>
      </p:sp>
      <p:sp>
        <p:nvSpPr>
          <p:cNvPr id="3" name="2 İçerik Yer Tutucusu"/>
          <p:cNvSpPr>
            <a:spLocks noGrp="1"/>
          </p:cNvSpPr>
          <p:nvPr>
            <p:ph idx="1"/>
          </p:nvPr>
        </p:nvSpPr>
        <p:spPr/>
        <p:txBody>
          <a:bodyPr>
            <a:normAutofit lnSpcReduction="10000"/>
          </a:bodyPr>
          <a:lstStyle/>
          <a:p>
            <a:r>
              <a:rPr lang="tr-TR" dirty="0" smtClean="0"/>
              <a:t>Allah'tan başka hiçbir ilah yoktur. O daima diridir, bütün varlığın iradesini yürütendir. Onu ne uyuklama tutar, ne de uyku. Göklerde ve yerde ne varsa hepsi O'nundur. İzni olmadan huzurunda şefaat edecek olan kimdir? O, kullarının önlerinde ve arkalarında ne varsa hepsini bilir. Onlar ise O'nun dilediği kadarından başka ilminden hiçbir şey kavrayamazlar. O'nun sonsuz kudreti gökleri ve yeri kaplar. Onları görüp gözetmek O'na ağır gelmez. Gerçekten yüce ve büyük olan yalnızca O'dur.</a:t>
            </a:r>
            <a:br>
              <a:rPr lang="tr-TR" dirty="0" smtClean="0"/>
            </a:br>
            <a:endParaRPr lang="tr-TR" dirty="0"/>
          </a:p>
        </p:txBody>
      </p:sp>
    </p:spTree>
  </p:cSld>
  <p:clrMapOvr>
    <a:masterClrMapping/>
  </p:clrMapOvr>
  <p:transition>
    <p:pull/>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İZLEDİĞİNİZ İÇİN TEŞEKKÜR EDİYORUM</a:t>
            </a:r>
            <a:endParaRPr lang="tr-TR" sz="2400" dirty="0"/>
          </a:p>
        </p:txBody>
      </p:sp>
      <p:sp>
        <p:nvSpPr>
          <p:cNvPr id="3" name="2 İçerik Yer Tutucusu"/>
          <p:cNvSpPr>
            <a:spLocks noGrp="1"/>
          </p:cNvSpPr>
          <p:nvPr>
            <p:ph idx="1"/>
          </p:nvPr>
        </p:nvSpPr>
        <p:spPr>
          <a:xfrm>
            <a:off x="769917" y="1711020"/>
            <a:ext cx="8143932" cy="5176618"/>
          </a:xfrm>
        </p:spPr>
        <p:txBody>
          <a:bodyPr>
            <a:normAutofit/>
          </a:bodyPr>
          <a:lstStyle/>
          <a:p>
            <a:r>
              <a:rPr lang="tr-TR" sz="3600" dirty="0" smtClean="0"/>
              <a:t>HAZIRLAYAN :</a:t>
            </a:r>
          </a:p>
          <a:p>
            <a:endParaRPr lang="tr-TR" sz="3600" dirty="0" smtClean="0"/>
          </a:p>
          <a:p>
            <a:r>
              <a:rPr lang="tr-TR" sz="3600" dirty="0" smtClean="0"/>
              <a:t>SERDAR ULU</a:t>
            </a:r>
            <a:endParaRPr lang="tr-TR" sz="3600" dirty="0"/>
          </a:p>
        </p:txBody>
      </p:sp>
      <p:pic>
        <p:nvPicPr>
          <p:cNvPr id="1026" name="Picture 2" descr="C:\Users\almirablsm\AppData\Local\Microsoft\Windows\Temporary Internet Files\Content.IE5\KZ3AKYOT\4967358076_85323b820a[1].jpg"/>
          <p:cNvPicPr>
            <a:picLocks noChangeAspect="1" noChangeArrowheads="1"/>
          </p:cNvPicPr>
          <p:nvPr/>
        </p:nvPicPr>
        <p:blipFill>
          <a:blip r:embed="rId3" cstate="print"/>
          <a:srcRect/>
          <a:stretch>
            <a:fillRect/>
          </a:stretch>
        </p:blipFill>
        <p:spPr bwMode="auto">
          <a:xfrm>
            <a:off x="1785918" y="4000504"/>
            <a:ext cx="3429024" cy="2214578"/>
          </a:xfrm>
          <a:prstGeom prst="rect">
            <a:avLst/>
          </a:prstGeom>
          <a:noFill/>
        </p:spPr>
      </p:pic>
    </p:spTree>
  </p:cSld>
  <p:clrMapOvr>
    <a:masterClrMapping/>
  </p:clrMapOvr>
  <p:transition>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ALLAH HERŞEYİ BİR ÖLÇÜYE GÖRE YARATMIŞTIR</a:t>
            </a:r>
            <a:endParaRPr lang="tr-TR" sz="2400" dirty="0"/>
          </a:p>
        </p:txBody>
      </p:sp>
      <p:sp>
        <p:nvSpPr>
          <p:cNvPr id="3" name="2 İçerik Yer Tutucusu"/>
          <p:cNvSpPr>
            <a:spLocks noGrp="1"/>
          </p:cNvSpPr>
          <p:nvPr>
            <p:ph idx="1"/>
          </p:nvPr>
        </p:nvSpPr>
        <p:spPr>
          <a:xfrm>
            <a:off x="457200" y="1500174"/>
            <a:ext cx="7239000" cy="4955562"/>
          </a:xfrm>
        </p:spPr>
        <p:txBody>
          <a:bodyPr>
            <a:normAutofit fontScale="77500" lnSpcReduction="20000"/>
          </a:bodyPr>
          <a:lstStyle/>
          <a:p>
            <a:r>
              <a:rPr lang="tr-TR" dirty="0" smtClean="0"/>
              <a:t/>
            </a:r>
            <a:br>
              <a:rPr lang="tr-TR" dirty="0" smtClean="0"/>
            </a:br>
            <a:r>
              <a:rPr lang="tr-TR" dirty="0" smtClean="0"/>
              <a:t>     Allah kainatta yer alan her şeyi bir plan ve ölçü içerisinde yaratmıştır. Bu yaratılışta hiçbir düzensizlik ve dengesizlik görülmez. Dengeyi bozan insanlardır.</a:t>
            </a:r>
            <a:br>
              <a:rPr lang="tr-TR" dirty="0" smtClean="0"/>
            </a:br>
            <a:r>
              <a:rPr lang="tr-TR" b="1" dirty="0" smtClean="0"/>
              <a:t>"Gökleri yedi kat yaratan odur. Rahman'ın yaratmasında bir düzensizlik göremezsin. Gözünü çevir de bir bak, bir bozukluk görüyor musun?"</a:t>
            </a:r>
            <a:r>
              <a:rPr lang="tr-TR" dirty="0" smtClean="0"/>
              <a:t> (Mülk suresi, 3. ayet)</a:t>
            </a:r>
            <a:br>
              <a:rPr lang="tr-TR" dirty="0" smtClean="0"/>
            </a:br>
            <a:r>
              <a:rPr lang="tr-TR" dirty="0" smtClean="0"/>
              <a:t/>
            </a:r>
            <a:br>
              <a:rPr lang="tr-TR" dirty="0" smtClean="0"/>
            </a:br>
            <a:r>
              <a:rPr lang="tr-TR" b="1" dirty="0" smtClean="0"/>
              <a:t/>
            </a:r>
            <a:br>
              <a:rPr lang="tr-TR" b="1" dirty="0" smtClean="0"/>
            </a:br>
            <a:r>
              <a:rPr lang="tr-TR" b="1" dirty="0" smtClean="0"/>
              <a:t>Evrendeki ölçü, düzen ve dengeye örnekler:</a:t>
            </a:r>
            <a:r>
              <a:rPr lang="tr-TR" dirty="0" smtClean="0"/>
              <a:t/>
            </a:r>
            <a:br>
              <a:rPr lang="tr-TR" dirty="0" smtClean="0"/>
            </a:br>
            <a:r>
              <a:rPr lang="tr-TR" dirty="0" smtClean="0"/>
              <a:t>     1- Canlıların yaşamak için oksijen tüketmesi, bunun sonucunda karbondioksit açığa çıkarması, bitkilerin bu karbondioksiti kullanıp oksijen üretmesi.</a:t>
            </a:r>
            <a:br>
              <a:rPr lang="tr-TR" dirty="0" smtClean="0"/>
            </a:br>
            <a:r>
              <a:rPr lang="tr-TR" dirty="0" smtClean="0"/>
              <a:t>     2- Denizlerdeki tuz oranının, deniz canlıları için uygun ve dengeli bir seviyede olması.</a:t>
            </a:r>
            <a:br>
              <a:rPr lang="tr-TR" dirty="0" smtClean="0"/>
            </a:br>
            <a:r>
              <a:rPr lang="tr-TR" dirty="0" smtClean="0"/>
              <a:t>     3- Dünya ile güneş arasındaki mesafenin, dünyadaki canlıların yaşayabilmesi için en ideal uzaklıkta olması.</a:t>
            </a:r>
            <a:br>
              <a:rPr lang="tr-TR" dirty="0" smtClean="0"/>
            </a:br>
            <a:endParaRPr lang="tr-TR" dirty="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EVRENDEKİ ÖLÇÜYE AYETLER</a:t>
            </a:r>
            <a:endParaRPr lang="tr-TR" sz="2400" dirty="0"/>
          </a:p>
        </p:txBody>
      </p:sp>
      <p:sp>
        <p:nvSpPr>
          <p:cNvPr id="3" name="2 İçerik Yer Tutucusu"/>
          <p:cNvSpPr>
            <a:spLocks noGrp="1"/>
          </p:cNvSpPr>
          <p:nvPr>
            <p:ph idx="1"/>
          </p:nvPr>
        </p:nvSpPr>
        <p:spPr/>
        <p:txBody>
          <a:bodyPr>
            <a:normAutofit fontScale="85000" lnSpcReduction="20000"/>
          </a:bodyPr>
          <a:lstStyle/>
          <a:p>
            <a:r>
              <a:rPr lang="tr-TR" dirty="0" smtClean="0"/>
              <a:t/>
            </a:r>
            <a:br>
              <a:rPr lang="tr-TR" dirty="0" smtClean="0"/>
            </a:br>
            <a:r>
              <a:rPr lang="tr-TR" b="1" dirty="0" smtClean="0"/>
              <a:t>Evrendeki ölçü, düzen ve dengeye </a:t>
            </a:r>
            <a:r>
              <a:rPr lang="tr-TR" b="1" dirty="0" err="1" smtClean="0"/>
              <a:t>Kur'an'dan</a:t>
            </a:r>
            <a:r>
              <a:rPr lang="tr-TR" b="1" dirty="0" smtClean="0"/>
              <a:t> örnekler:</a:t>
            </a:r>
            <a:r>
              <a:rPr lang="tr-TR" dirty="0" smtClean="0"/>
              <a:t/>
            </a:r>
            <a:br>
              <a:rPr lang="tr-TR" dirty="0" smtClean="0"/>
            </a:br>
            <a:r>
              <a:rPr lang="tr-TR" dirty="0" smtClean="0"/>
              <a:t>     1- "Biz her şeyi bir ölçüye göre yarattık." (Kamer suresi, 49. ayet)</a:t>
            </a:r>
            <a:br>
              <a:rPr lang="tr-TR" dirty="0" smtClean="0"/>
            </a:br>
            <a:r>
              <a:rPr lang="tr-TR" dirty="0" smtClean="0"/>
              <a:t>     2- "Güneş ve ay bir hesaba göre (hareket etmekte)</a:t>
            </a:r>
            <a:r>
              <a:rPr lang="tr-TR" dirty="0" err="1" smtClean="0"/>
              <a:t>dir</a:t>
            </a:r>
            <a:r>
              <a:rPr lang="tr-TR" dirty="0" smtClean="0"/>
              <a:t>. Yıldızlar ve ağaçlar (Allah'a) secde ederler. Göğü Allah yükseltti ve dengeyi o koydu. Sakın dengeyi bozmayın." (Rahman suresi, 5.-8. ayetler)</a:t>
            </a:r>
            <a:br>
              <a:rPr lang="tr-TR" dirty="0" smtClean="0"/>
            </a:br>
            <a:r>
              <a:rPr lang="tr-TR" dirty="0" smtClean="0"/>
              <a:t>     3- "Her şeyi yaratmış, ona bir ölçü, biçim ve düzen vermiştir." (Furkan suresi, 2. ayet)</a:t>
            </a:r>
            <a:br>
              <a:rPr lang="tr-TR" dirty="0" smtClean="0"/>
            </a:br>
            <a:r>
              <a:rPr lang="tr-TR" dirty="0" smtClean="0"/>
              <a:t>     4- "Geceyi ve gündüzü, güneşi ve ayı yaratan odur. Her biri bir yörüngede hareket etmektedir." (Enbiya suresi, 33. ayet)</a:t>
            </a:r>
            <a:br>
              <a:rPr lang="tr-TR" dirty="0" smtClean="0"/>
            </a:br>
            <a:r>
              <a:rPr lang="tr-TR" dirty="0" smtClean="0"/>
              <a:t/>
            </a:r>
            <a:br>
              <a:rPr lang="tr-TR" dirty="0" smtClean="0"/>
            </a:br>
            <a:endParaRPr lang="tr-TR" dirty="0"/>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KADER VE EVRENDEKİ YASALAR</a:t>
            </a:r>
            <a:endParaRPr lang="tr-TR" sz="2400" dirty="0"/>
          </a:p>
        </p:txBody>
      </p:sp>
      <p:sp>
        <p:nvSpPr>
          <p:cNvPr id="3" name="2 İçerik Yer Tutucusu"/>
          <p:cNvSpPr>
            <a:spLocks noGrp="1"/>
          </p:cNvSpPr>
          <p:nvPr>
            <p:ph idx="1"/>
          </p:nvPr>
        </p:nvSpPr>
        <p:spPr/>
        <p:txBody>
          <a:bodyPr>
            <a:normAutofit fontScale="92500" lnSpcReduction="20000"/>
          </a:bodyPr>
          <a:lstStyle/>
          <a:p>
            <a:r>
              <a:rPr lang="tr-TR" dirty="0" smtClean="0"/>
              <a:t/>
            </a:r>
            <a:br>
              <a:rPr lang="tr-TR" dirty="0" smtClean="0"/>
            </a:br>
            <a:r>
              <a:rPr lang="tr-TR" dirty="0" smtClean="0"/>
              <a:t/>
            </a:r>
            <a:br>
              <a:rPr lang="tr-TR" dirty="0" smtClean="0"/>
            </a:br>
            <a:r>
              <a:rPr lang="tr-TR" dirty="0" smtClean="0"/>
              <a:t/>
            </a:r>
            <a:br>
              <a:rPr lang="tr-TR" dirty="0" smtClean="0"/>
            </a:br>
            <a:r>
              <a:rPr lang="tr-TR" b="1" dirty="0" smtClean="0"/>
              <a:t>Kader:</a:t>
            </a:r>
            <a:r>
              <a:rPr lang="tr-TR" dirty="0" smtClean="0"/>
              <a:t> Allah'ın evrende olacak olan her şeyi belli bir ölçü, düzen ve uyum içerisinde önceden planlamasına kader denir.</a:t>
            </a:r>
            <a:br>
              <a:rPr lang="tr-TR" dirty="0" smtClean="0"/>
            </a:br>
            <a:r>
              <a:rPr lang="tr-TR" dirty="0" smtClean="0"/>
              <a:t/>
            </a:r>
            <a:br>
              <a:rPr lang="tr-TR" dirty="0" smtClean="0"/>
            </a:br>
            <a:r>
              <a:rPr lang="tr-TR" b="1" dirty="0" smtClean="0"/>
              <a:t>Kaza:</a:t>
            </a:r>
            <a:r>
              <a:rPr lang="tr-TR" dirty="0" smtClean="0"/>
              <a:t> Allah tarafından önceden planlanan bu olayların zamanı gelince gerçekleşmesine kaza denir.</a:t>
            </a:r>
            <a:br>
              <a:rPr lang="tr-TR" dirty="0" smtClean="0"/>
            </a:br>
            <a:r>
              <a:rPr lang="tr-TR" dirty="0" smtClean="0"/>
              <a:t/>
            </a:r>
            <a:br>
              <a:rPr lang="tr-TR" dirty="0" smtClean="0"/>
            </a:br>
            <a:r>
              <a:rPr lang="tr-TR" dirty="0" smtClean="0"/>
              <a:t>Örneğin; Bir insanın ne zaman doğacağının önceden planlanması kader, zamanı gelince o kişinin doğması kazadır.</a:t>
            </a:r>
            <a:br>
              <a:rPr lang="tr-TR" dirty="0" smtClean="0"/>
            </a:br>
            <a:endParaRPr lang="tr-TR" dirty="0"/>
          </a:p>
        </p:txBody>
      </p:sp>
    </p:spTree>
  </p:cSld>
  <p:clrMapOvr>
    <a:masterClrMapping/>
  </p:clrMapOvr>
  <p:transition>
    <p:whee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EVRENDEKİ YASALAR</a:t>
            </a:r>
            <a:endParaRPr lang="tr-TR" sz="2400" dirty="0"/>
          </a:p>
        </p:txBody>
      </p:sp>
      <p:sp>
        <p:nvSpPr>
          <p:cNvPr id="3" name="2 İçerik Yer Tutucusu"/>
          <p:cNvSpPr>
            <a:spLocks noGrp="1"/>
          </p:cNvSpPr>
          <p:nvPr>
            <p:ph idx="1"/>
          </p:nvPr>
        </p:nvSpPr>
        <p:spPr/>
        <p:txBody>
          <a:bodyPr>
            <a:normAutofit fontScale="70000" lnSpcReduction="20000"/>
          </a:bodyPr>
          <a:lstStyle/>
          <a:p>
            <a:r>
              <a:rPr lang="tr-TR" b="1" dirty="0" smtClean="0"/>
              <a:t>a- Fiziksel yasalar:</a:t>
            </a:r>
            <a:r>
              <a:rPr lang="tr-TR" dirty="0" smtClean="0"/>
              <a:t> Madde ve enerjinin oluşumu, değişimi, yapısı, hareketi ve maddeler arası ilişkiler ile ilgili prensiplerdir. Fiziksel yasalar deneye, gözleme ve araştırmaya dayalı olduğu için evrensel ve değişmez bir niteliğe sahiptir. Örnek; suyun kaldırma kuvveti.</a:t>
            </a:r>
          </a:p>
          <a:p>
            <a:r>
              <a:rPr lang="tr-TR" dirty="0" smtClean="0"/>
              <a:t> </a:t>
            </a:r>
          </a:p>
          <a:p>
            <a:r>
              <a:rPr lang="tr-TR" b="1" dirty="0" smtClean="0"/>
              <a:t>b- Biyolojik yasalar:</a:t>
            </a:r>
            <a:r>
              <a:rPr lang="tr-TR" dirty="0" smtClean="0"/>
              <a:t> Canlıların yapısı, beslenmesi, korunması, gelişmesi ve üremesiyle ilgili yasalardır. Örneğin; etle beslenen hayvanların çene yapılarının otla beslenenlerden farklı olması. Develerin çöl iklimine uygun yaratılması...</a:t>
            </a:r>
          </a:p>
          <a:p>
            <a:r>
              <a:rPr lang="tr-TR" dirty="0" smtClean="0"/>
              <a:t> </a:t>
            </a:r>
          </a:p>
          <a:p>
            <a:r>
              <a:rPr lang="tr-TR" b="1" dirty="0" smtClean="0"/>
              <a:t>c- Toplumsal yasalar:</a:t>
            </a:r>
            <a:r>
              <a:rPr lang="tr-TR" dirty="0" smtClean="0"/>
              <a:t> Toplumsal olaylar arasında var olan sebep-sonuç ilişkisini gösteren yasalardır. Örneğin; Sanayileşmenin artması ve tarımsal üretimin azalmasıyla köyden kente göçün hızlanması.</a:t>
            </a:r>
          </a:p>
          <a:p>
            <a:r>
              <a:rPr lang="tr-TR" dirty="0" smtClean="0"/>
              <a:t>     </a:t>
            </a:r>
            <a:r>
              <a:rPr lang="tr-TR" dirty="0" err="1" smtClean="0"/>
              <a:t>Allahü</a:t>
            </a:r>
            <a:r>
              <a:rPr lang="tr-TR" dirty="0" smtClean="0"/>
              <a:t> Teala toplumsal yasalardan </a:t>
            </a:r>
            <a:r>
              <a:rPr lang="tr-TR" dirty="0" err="1" smtClean="0"/>
              <a:t>Kur'an'da</a:t>
            </a:r>
            <a:r>
              <a:rPr lang="tr-TR" dirty="0" smtClean="0"/>
              <a:t> </a:t>
            </a:r>
            <a:r>
              <a:rPr lang="tr-TR" b="1" dirty="0" smtClean="0"/>
              <a:t>"</a:t>
            </a:r>
            <a:r>
              <a:rPr lang="tr-TR" b="1" dirty="0" err="1" smtClean="0"/>
              <a:t>sünnetullah</a:t>
            </a:r>
            <a:r>
              <a:rPr lang="tr-TR" b="1" dirty="0" smtClean="0"/>
              <a:t>"</a:t>
            </a:r>
            <a:r>
              <a:rPr lang="tr-TR" dirty="0" smtClean="0"/>
              <a:t> diye bahsetmiştir. </a:t>
            </a:r>
            <a:r>
              <a:rPr lang="tr-TR" b="1" dirty="0" smtClean="0"/>
              <a:t>"...Sen Allah'ın yasasında (</a:t>
            </a:r>
            <a:r>
              <a:rPr lang="tr-TR" b="1" dirty="0" err="1" smtClean="0"/>
              <a:t>sünnetullah'ta</a:t>
            </a:r>
            <a:r>
              <a:rPr lang="tr-TR" b="1" dirty="0" smtClean="0"/>
              <a:t>) hiçbir değişiklik bulamazsın..."</a:t>
            </a:r>
            <a:r>
              <a:rPr lang="tr-TR" dirty="0" smtClean="0"/>
              <a:t> (</a:t>
            </a:r>
            <a:r>
              <a:rPr lang="tr-TR" dirty="0" err="1" smtClean="0"/>
              <a:t>Fatır</a:t>
            </a:r>
            <a:r>
              <a:rPr lang="tr-TR" dirty="0" smtClean="0"/>
              <a:t> suresi, 43. ayet)</a:t>
            </a:r>
            <a:br>
              <a:rPr lang="tr-TR" dirty="0" smtClean="0"/>
            </a:br>
            <a:endParaRPr lang="tr-TR" dirty="0"/>
          </a:p>
        </p:txBody>
      </p:sp>
    </p:spTree>
  </p:cSld>
  <p:clrMapOvr>
    <a:masterClrMapping/>
  </p:clrMapOvr>
  <p:transition>
    <p:randomBa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İNSAN İRADESİ VE KADER</a:t>
            </a:r>
            <a:endParaRPr lang="tr-TR" sz="2400" dirty="0"/>
          </a:p>
        </p:txBody>
      </p:sp>
      <p:sp>
        <p:nvSpPr>
          <p:cNvPr id="3" name="2 İçerik Yer Tutucusu"/>
          <p:cNvSpPr>
            <a:spLocks noGrp="1"/>
          </p:cNvSpPr>
          <p:nvPr>
            <p:ph idx="1"/>
          </p:nvPr>
        </p:nvSpPr>
        <p:spPr/>
        <p:txBody>
          <a:bodyPr>
            <a:normAutofit fontScale="92500" lnSpcReduction="20000"/>
          </a:bodyPr>
          <a:lstStyle/>
          <a:p>
            <a:r>
              <a:rPr lang="tr-TR" b="1" dirty="0" err="1" smtClean="0"/>
              <a:t>Cüz'î</a:t>
            </a:r>
            <a:r>
              <a:rPr lang="tr-TR" b="1" dirty="0" smtClean="0"/>
              <a:t> irade:</a:t>
            </a:r>
            <a:r>
              <a:rPr lang="tr-TR" dirty="0" smtClean="0"/>
              <a:t> Allah tarafından insana verilen </a:t>
            </a:r>
            <a:r>
              <a:rPr lang="tr-TR" u="sng" dirty="0" smtClean="0"/>
              <a:t>sınırlı seçme özgürlüğüne</a:t>
            </a:r>
            <a:r>
              <a:rPr lang="tr-TR" dirty="0" smtClean="0"/>
              <a:t> </a:t>
            </a:r>
            <a:r>
              <a:rPr lang="tr-TR" dirty="0" err="1" smtClean="0"/>
              <a:t>cüz'i</a:t>
            </a:r>
            <a:r>
              <a:rPr lang="tr-TR" dirty="0" smtClean="0"/>
              <a:t> irade denir. İnsan akıl sahibi olduğu için düşünce,  özgürdür. İyi ile kötü, doğru ile yanlış arasında tercih yapabilir.</a:t>
            </a:r>
            <a:br>
              <a:rPr lang="tr-TR" dirty="0" smtClean="0"/>
            </a:br>
            <a:r>
              <a:rPr lang="tr-TR" dirty="0" smtClean="0"/>
              <a:t>     Allah insanlara kutsal kitaplar ve peygamberler göndererek iyiyi-kötüyü, doğruyu-yanlışı bildirmiş, ancak seçme-tercih etme konusunda insanı özgür bırakmıştır. İnsan bu yaptığı seçimlerden Allah katında sorumludur. </a:t>
            </a:r>
            <a:r>
              <a:rPr lang="tr-TR" b="1" dirty="0" smtClean="0"/>
              <a:t>"Ona iki yolu (iyiyi ve kötüyü) gösterdik."</a:t>
            </a:r>
            <a:r>
              <a:rPr lang="tr-TR" dirty="0" smtClean="0"/>
              <a:t> (</a:t>
            </a:r>
            <a:r>
              <a:rPr lang="tr-TR" dirty="0" err="1" smtClean="0"/>
              <a:t>Beled</a:t>
            </a:r>
            <a:r>
              <a:rPr lang="tr-TR" dirty="0" smtClean="0"/>
              <a:t> suresi, 10. ayet). Örneğin insan alkollü bir şekilde trafiğe çıkıp kaza yaparsa bu yaptığı tercihten Allah katında sorumludur. Bu kaderdir diyerek sorumluluktan kurtulamaz</a:t>
            </a:r>
            <a:endParaRPr lang="tr-TR" dirty="0"/>
          </a:p>
        </p:txBody>
      </p:sp>
    </p:spTree>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İNSAN İRADESİ VE KADER</a:t>
            </a:r>
            <a:endParaRPr lang="tr-TR" sz="2400" dirty="0"/>
          </a:p>
        </p:txBody>
      </p:sp>
      <p:sp>
        <p:nvSpPr>
          <p:cNvPr id="3" name="2 İçerik Yer Tutucusu"/>
          <p:cNvSpPr>
            <a:spLocks noGrp="1"/>
          </p:cNvSpPr>
          <p:nvPr>
            <p:ph idx="1"/>
          </p:nvPr>
        </p:nvSpPr>
        <p:spPr/>
        <p:txBody>
          <a:bodyPr/>
          <a:lstStyle/>
          <a:p>
            <a:r>
              <a:rPr lang="tr-TR" dirty="0" smtClean="0"/>
              <a:t>     </a:t>
            </a:r>
            <a:r>
              <a:rPr lang="tr-TR" b="1" i="1" dirty="0" smtClean="0"/>
              <a:t>İnsanın tercih edebildiği ve bunun sonucunda sorumlu olduğu durumlar:</a:t>
            </a:r>
            <a:r>
              <a:rPr lang="tr-TR" i="1" dirty="0" smtClean="0"/>
              <a:t> Çalışmak, üretmek, hayırlı işler yapmak, güler yüzlü olmak, ibadet etmek veya bunların tersi...</a:t>
            </a:r>
            <a:r>
              <a:rPr lang="tr-TR" dirty="0" smtClean="0"/>
              <a:t/>
            </a:r>
            <a:br>
              <a:rPr lang="tr-TR" dirty="0" smtClean="0"/>
            </a:br>
            <a:r>
              <a:rPr lang="tr-TR" i="1" dirty="0" smtClean="0"/>
              <a:t/>
            </a:r>
            <a:br>
              <a:rPr lang="tr-TR" i="1" dirty="0" smtClean="0"/>
            </a:br>
            <a:r>
              <a:rPr lang="tr-TR" i="1" dirty="0" smtClean="0"/>
              <a:t>     </a:t>
            </a:r>
            <a:r>
              <a:rPr lang="tr-TR" b="1" i="1" dirty="0" smtClean="0"/>
              <a:t>İnsanın tercih hakkı bulunmayan ve dolayısıyla sorumlu olmadığı durumlar:</a:t>
            </a:r>
            <a:r>
              <a:rPr lang="tr-TR" i="1" dirty="0" smtClean="0"/>
              <a:t> Anne-babasının kim olacağı, hangi milletten olacağı, ne zaman doğacağı, ne zaman öleceği, cinsiyetinin ne olacağı...</a:t>
            </a:r>
            <a:r>
              <a:rPr lang="tr-TR" dirty="0" smtClean="0"/>
              <a:t/>
            </a:r>
            <a:br>
              <a:rPr lang="tr-TR" dirty="0" smtClean="0"/>
            </a:br>
            <a:endParaRPr lang="tr-TR" dirty="0"/>
          </a:p>
        </p:txBody>
      </p:sp>
    </p:spTree>
  </p:cSld>
  <p:clrMapOvr>
    <a:masterClrMapping/>
  </p:clrMapOvr>
  <p:transition>
    <p:strips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İNSANIN İRADESİ VE KADER</a:t>
            </a:r>
            <a:endParaRPr lang="tr-TR" sz="2400" dirty="0"/>
          </a:p>
        </p:txBody>
      </p:sp>
      <p:sp>
        <p:nvSpPr>
          <p:cNvPr id="3" name="2 İçerik Yer Tutucusu"/>
          <p:cNvSpPr>
            <a:spLocks noGrp="1"/>
          </p:cNvSpPr>
          <p:nvPr>
            <p:ph idx="1"/>
          </p:nvPr>
        </p:nvSpPr>
        <p:spPr/>
        <p:txBody>
          <a:bodyPr/>
          <a:lstStyle/>
          <a:p>
            <a:r>
              <a:rPr lang="tr-TR" b="1" dirty="0" smtClean="0"/>
              <a:t>Küllî irade:</a:t>
            </a:r>
            <a:r>
              <a:rPr lang="tr-TR" dirty="0" smtClean="0"/>
              <a:t> </a:t>
            </a:r>
            <a:r>
              <a:rPr lang="tr-TR" dirty="0" err="1" smtClean="0"/>
              <a:t>Allahü</a:t>
            </a:r>
            <a:r>
              <a:rPr lang="tr-TR" dirty="0" smtClean="0"/>
              <a:t> Teala'nın sınırsız dileme gücüdür. O bir şeyin olmasını dilediği zaman ona "ol" der, o da oluverir.</a:t>
            </a:r>
            <a:br>
              <a:rPr lang="tr-TR" dirty="0" smtClean="0"/>
            </a:br>
            <a:r>
              <a:rPr lang="tr-TR" dirty="0" smtClean="0"/>
              <a:t/>
            </a:r>
            <a:br>
              <a:rPr lang="tr-TR" dirty="0" smtClean="0"/>
            </a:br>
            <a:r>
              <a:rPr lang="tr-TR" b="1" dirty="0" smtClean="0"/>
              <a:t>İnsanın özgürlüğü ve sorumluluğu:</a:t>
            </a:r>
            <a:r>
              <a:rPr lang="tr-TR" dirty="0" smtClean="0"/>
              <a:t/>
            </a:r>
            <a:br>
              <a:rPr lang="tr-TR" dirty="0" smtClean="0"/>
            </a:br>
            <a:r>
              <a:rPr lang="tr-TR" dirty="0" smtClean="0"/>
              <a:t>     - Bir insanın yaptığı davranışlardan, söylediği sözlerden Allah katında sorumlu olabilmesinin şartı </a:t>
            </a:r>
            <a:r>
              <a:rPr lang="tr-TR" b="1" dirty="0" smtClean="0"/>
              <a:t>akıl ve irade sahibi</a:t>
            </a:r>
            <a:r>
              <a:rPr lang="tr-TR" dirty="0" smtClean="0"/>
              <a:t> olmasıdır. "Aklı olmayanın dini de yoktur"</a:t>
            </a:r>
            <a:endParaRPr lang="tr-TR" dirty="0"/>
          </a:p>
        </p:txBody>
      </p:sp>
    </p:spTree>
  </p:cSld>
  <p:clrMapOvr>
    <a:masterClrMapping/>
  </p:clrMapOvr>
  <p:transition>
    <p:pull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dirty="0" smtClean="0"/>
              <a:t>SORUMLULUK İLE İLGİLİ AYETLER</a:t>
            </a:r>
            <a:endParaRPr lang="tr-TR" sz="2400" dirty="0"/>
          </a:p>
        </p:txBody>
      </p:sp>
      <p:sp>
        <p:nvSpPr>
          <p:cNvPr id="3" name="2 İçerik Yer Tutucusu"/>
          <p:cNvSpPr>
            <a:spLocks noGrp="1"/>
          </p:cNvSpPr>
          <p:nvPr>
            <p:ph idx="1"/>
          </p:nvPr>
        </p:nvSpPr>
        <p:spPr/>
        <p:txBody>
          <a:bodyPr/>
          <a:lstStyle/>
          <a:p>
            <a:r>
              <a:rPr lang="tr-TR" dirty="0" smtClean="0"/>
              <a:t>     - Deliler ve çocuklar eylemlerinden sorumlu değildir.</a:t>
            </a:r>
            <a:br>
              <a:rPr lang="tr-TR" dirty="0" smtClean="0"/>
            </a:br>
            <a:r>
              <a:rPr lang="tr-TR" dirty="0" smtClean="0"/>
              <a:t>     - İnsanın sorumluluğu ise gücü ile sınırlıdır. "Allah hiç kimseye gücünün üstünde bir şey yüklemez." (Bakara suresi, 286. ayet)</a:t>
            </a:r>
            <a:br>
              <a:rPr lang="tr-TR" dirty="0" smtClean="0"/>
            </a:br>
            <a:r>
              <a:rPr lang="tr-TR" dirty="0" smtClean="0"/>
              <a:t>     - Allah insanı din seçiminde özgür bırakmıştır. "Dinde zorlama yoktur." (Bakara suresi, 256. ayet)</a:t>
            </a:r>
            <a:br>
              <a:rPr lang="tr-TR" dirty="0" smtClean="0"/>
            </a:br>
            <a:endParaRPr lang="tr-TR" dirty="0"/>
          </a:p>
        </p:txBody>
      </p:sp>
    </p:spTree>
  </p:cSld>
  <p:clrMapOvr>
    <a:masterClrMapping/>
  </p:clrMapOvr>
  <p:transition>
    <p:split orient="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27</TotalTime>
  <Words>231</Words>
  <PresentationFormat>Ekran Gösterisi (4:3)</PresentationFormat>
  <Paragraphs>48</Paragraphs>
  <Slides>19</Slides>
  <Notes>1</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Zengin</vt:lpstr>
      <vt:lpstr>DİN KÜLTÜRÜ VE AHLAK BİLGİSİ</vt:lpstr>
      <vt:lpstr>ALLAH HERŞEYİ BİR ÖLÇÜYE GÖRE YARATMIŞTIR</vt:lpstr>
      <vt:lpstr>EVRENDEKİ ÖLÇÜYE AYETLER</vt:lpstr>
      <vt:lpstr>KADER VE EVRENDEKİ YASALAR</vt:lpstr>
      <vt:lpstr>EVRENDEKİ YASALAR</vt:lpstr>
      <vt:lpstr>İNSAN İRADESİ VE KADER</vt:lpstr>
      <vt:lpstr>İNSAN İRADESİ VE KADER</vt:lpstr>
      <vt:lpstr>İNSANIN İRADESİ VE KADER</vt:lpstr>
      <vt:lpstr>SORUMLULUK İLE İLGİLİ AYETLER</vt:lpstr>
      <vt:lpstr>EMEK VE RIZIK</vt:lpstr>
      <vt:lpstr>Emek ve rIZIK</vt:lpstr>
      <vt:lpstr>DÜNYA HAYATININ SONU : ECEL VE ÖMÜR</vt:lpstr>
      <vt:lpstr>DÜNYA HAYATININ SONU : ECEL VE ÖMÜR</vt:lpstr>
      <vt:lpstr>ALLAH’A GÜVENMEK : TEVEKKÜL</vt:lpstr>
      <vt:lpstr>TEVEKKÜLLE İLGİLİ AYETLER</vt:lpstr>
      <vt:lpstr>TEVEKKÜLLE İLGİLİ ÖRNEKLER</vt:lpstr>
      <vt:lpstr>AYETEL KÜRSİ VE ANLAMI</vt:lpstr>
      <vt:lpstr>AYETEL KÜRSİ VE ANLAMI</vt:lpstr>
      <vt:lpstr>İZLEDİĞİNİZ İÇİN TEŞEKKÜR EDİYORUM</vt:lpstr>
    </vt:vector>
  </TitlesOfParts>
  <Manager>www.sorubak.com</Manager>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www.sorubak.com</dc:title>
  <dc:subject>www.sorubak.com</dc:subject>
  <dc:creator>www.sorubak.com</dc:creator>
  <cp:keywords>www.sorubak.com</cp:keywords>
  <dc:description>www.sorubak.com</dc:description>
  <cp:lastModifiedBy>Öğretmenler Odası</cp:lastModifiedBy>
  <cp:revision>2</cp:revision>
  <dcterms:created xsi:type="dcterms:W3CDTF">2017-09-26T18:29:54Z</dcterms:created>
  <dcterms:modified xsi:type="dcterms:W3CDTF">2017-11-04T01:19:16Z</dcterms:modified>
  <cp:category>www.sorubak.com</cp:category>
</cp:coreProperties>
</file>