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handoutMasterIdLst>
    <p:handoutMasterId r:id="rId19"/>
  </p:handoutMasterIdLst>
  <p:sldIdLst>
    <p:sldId id="256" r:id="rId3"/>
    <p:sldId id="267" r:id="rId4"/>
    <p:sldId id="257" r:id="rId5"/>
    <p:sldId id="258" r:id="rId6"/>
    <p:sldId id="259" r:id="rId7"/>
    <p:sldId id="260" r:id="rId8"/>
    <p:sldId id="261" r:id="rId9"/>
    <p:sldId id="262" r:id="rId10"/>
    <p:sldId id="263" r:id="rId11"/>
    <p:sldId id="264" r:id="rId12"/>
    <p:sldId id="265" r:id="rId13"/>
    <p:sldId id="266" r:id="rId14"/>
    <p:sldId id="268" r:id="rId15"/>
    <p:sldId id="269" r:id="rId16"/>
    <p:sldId id="270" r:id="rId1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7794" autoAdjust="0"/>
    <p:restoredTop sz="94671" autoAdjust="0"/>
  </p:normalViewPr>
  <p:slideViewPr>
    <p:cSldViewPr>
      <p:cViewPr>
        <p:scale>
          <a:sx n="79" d="100"/>
          <a:sy n="79" d="100"/>
        </p:scale>
        <p:origin x="-2964" y="-10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BD4A63-794D-4CFE-A299-606FC1834239}" type="datetimeFigureOut">
              <a:rPr lang="tr-TR" smtClean="0"/>
              <a:pPr/>
              <a:t>19.11.2019</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094275-8891-44C0-89FE-1E53AC95BFD6}" type="slidenum">
              <a:rPr lang="tr-TR" smtClean="0"/>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E10694-6C83-483F-970F-662D2B5C8957}" type="datetimeFigureOut">
              <a:rPr lang="tr-TR" smtClean="0"/>
              <a:pPr/>
              <a:t>19.11.2019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FF810B-B676-4B42-ACAC-2EAE0891C294}"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19.11.2019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19.11.2019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19.11.2019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19.11.2019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416344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19.11.2019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2818733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19.11.2019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1387081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19.11.2019</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519833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19.11.2019</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3375509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19.11.2019</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3943277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19.11.2019</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3363432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19.11.2019</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2788484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19.11.2019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19.11.2019</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2071945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19.11.2019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3808662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solidFill>
                  <a:prstClr val="black">
                    <a:tint val="75000"/>
                  </a:prstClr>
                </a:solidFill>
              </a:rPr>
              <a:pPr/>
              <a:t>19.11.2019</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3565401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19.11.2019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pPr/>
              <a:t>19.11.2019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pPr/>
              <a:t>19.11.2019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pPr/>
              <a:t>19.11.2019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19.11.2019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19.11.2019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19.11.2019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9609">
              <a:schemeClr val="accent6">
                <a:lumMod val="75000"/>
              </a:schemeClr>
            </a:gs>
            <a:gs pos="60000">
              <a:schemeClr val="tx2">
                <a:lumMod val="60000"/>
                <a:lumOff val="40000"/>
              </a:schemeClr>
            </a:gs>
            <a:gs pos="40000">
              <a:srgbClr val="FF0000"/>
            </a:gs>
            <a:gs pos="70000">
              <a:srgbClr val="00B050"/>
            </a:gs>
            <a:gs pos="80000">
              <a:srgbClr val="7030A0"/>
            </a:gs>
            <a:gs pos="27000">
              <a:schemeClr val="accent6">
                <a:lumMod val="75000"/>
              </a:schemeClr>
            </a:gs>
            <a:gs pos="14000">
              <a:srgbClr val="FFC000"/>
            </a:gs>
            <a:gs pos="1000">
              <a:srgbClr val="FFFF00"/>
            </a:gs>
            <a:gs pos="90000">
              <a:srgbClr val="FF3399"/>
            </a:gs>
            <a:gs pos="100000">
              <a:schemeClr val="accent2">
                <a:lumMod val="75000"/>
              </a:schemeClr>
            </a:gs>
          </a:gsLst>
          <a:lin ang="13500000" scaled="1"/>
          <a:tileRect/>
        </a:gra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19.11.2019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9609">
              <a:schemeClr val="accent6">
                <a:lumMod val="75000"/>
              </a:schemeClr>
            </a:gs>
            <a:gs pos="60000">
              <a:schemeClr val="tx2">
                <a:lumMod val="60000"/>
                <a:lumOff val="40000"/>
              </a:schemeClr>
            </a:gs>
            <a:gs pos="40000">
              <a:srgbClr val="FF0000"/>
            </a:gs>
            <a:gs pos="70000">
              <a:srgbClr val="00B050"/>
            </a:gs>
            <a:gs pos="80000">
              <a:srgbClr val="7030A0"/>
            </a:gs>
            <a:gs pos="27000">
              <a:schemeClr val="accent6">
                <a:lumMod val="75000"/>
              </a:schemeClr>
            </a:gs>
            <a:gs pos="14000">
              <a:srgbClr val="FFC000"/>
            </a:gs>
            <a:gs pos="1000">
              <a:srgbClr val="FFFF00"/>
            </a:gs>
            <a:gs pos="90000">
              <a:srgbClr val="FF3399"/>
            </a:gs>
            <a:gs pos="100000">
              <a:schemeClr val="accent2">
                <a:lumMod val="75000"/>
              </a:schemeClr>
            </a:gs>
          </a:gsLst>
          <a:lin ang="13500000" scaled="1"/>
          <a:tileRect/>
        </a:gra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solidFill>
                  <a:prstClr val="black">
                    <a:tint val="75000"/>
                  </a:prstClr>
                </a:solidFill>
              </a:rPr>
              <a:pPr/>
              <a:t>19.11.2019</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 xmlns:p14="http://schemas.microsoft.com/office/powerpoint/2010/main" val="2149908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5.xml"/><Relationship Id="rId7" Type="http://schemas.openxmlformats.org/officeDocument/2006/relationships/slide" Target="slide10.xml"/><Relationship Id="rId2" Type="http://schemas.openxmlformats.org/officeDocument/2006/relationships/slide" Target="slide3.xml"/><Relationship Id="rId1" Type="http://schemas.openxmlformats.org/officeDocument/2006/relationships/slideLayout" Target="../slideLayouts/slideLayout6.xml"/><Relationship Id="rId6" Type="http://schemas.openxmlformats.org/officeDocument/2006/relationships/slide" Target="slide9.xml"/><Relationship Id="rId5" Type="http://schemas.openxmlformats.org/officeDocument/2006/relationships/slide" Target="slide8.xml"/><Relationship Id="rId10" Type="http://schemas.openxmlformats.org/officeDocument/2006/relationships/slide" Target="slide14.xml"/><Relationship Id="rId4" Type="http://schemas.openxmlformats.org/officeDocument/2006/relationships/slide" Target="slide7.xml"/><Relationship Id="rId9" Type="http://schemas.openxmlformats.org/officeDocument/2006/relationships/slide" Target="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1124744"/>
            <a:ext cx="7772400" cy="1470025"/>
          </a:xfrm>
        </p:spPr>
        <p:txBody>
          <a:bodyPr/>
          <a:lstStyle/>
          <a:p>
            <a:r>
              <a:rPr lang="tr-TR"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ÇANAKKALE</a:t>
            </a:r>
            <a:r>
              <a:rPr lang="tr-TR" b="1" baseline="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GEÇİLMEZ</a:t>
            </a:r>
            <a:endPar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descr="Ã§anakkale savaÅÄ± ile ilgili gÃ¶rsel sonucu"/>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5616" y="3068960"/>
            <a:ext cx="6912768" cy="31432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88777499"/>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620688"/>
          </a:xfrm>
        </p:spPr>
        <p:txBody>
          <a:bodyPr>
            <a:noAutofit/>
          </a:bodyPr>
          <a:lstStyle/>
          <a:p>
            <a:pPr algn="ctr"/>
            <a:r>
              <a:rPr lang="tr-TR" sz="3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SEDDÜLBAHİR CEPHESİ</a:t>
            </a:r>
            <a:endParaRPr lang="tr-TR"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Metin Yer Tutucusu 3"/>
          <p:cNvSpPr>
            <a:spLocks noGrp="1"/>
          </p:cNvSpPr>
          <p:nvPr>
            <p:ph type="body" sz="half" idx="2"/>
          </p:nvPr>
        </p:nvSpPr>
        <p:spPr>
          <a:xfrm>
            <a:off x="179512" y="836713"/>
            <a:ext cx="8856984" cy="2808312"/>
          </a:xfrm>
        </p:spPr>
        <p:txBody>
          <a:bodyPr>
            <a:normAutofit/>
          </a:bodyPr>
          <a:lstStyle/>
          <a:p>
            <a:pPr algn="ctr"/>
            <a:r>
              <a:rPr lang="tr-TR" sz="17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Seddülbahir </a:t>
            </a:r>
            <a:r>
              <a:rPr lang="tr-TR"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Cephesi’ndeki İngiliz ve Fransız birliklerinin ilk hedefi Kitre Köyü ve hemen kuzeyindeki Alçıtepe olmuştur. bu hedeflerin ele geçirilmesi için ilk müttefik taarruzu olan Birinci Kitre Muharebesi, 28 Nisan 1915 sabahı başlamıştır. Taarruzun sol kanadındaki 2 İngiliz tugayı, sağ kanadında ise 5 Fransız taburu taarruza katılmıştır. Türk savunması İngiliz taarruzları karşısında tutunurken Fransız kesiminde yarılma noktasına gelmiştir. Cephe komutanı Albay Halil Sami Bey, hatların geri çekilmesi emri vermişken, iki bölüklük bir kuvvet, donanma topçusunun ateşinde bir gedik bularak hatları takviye etmiştir. Bunun üzerine geri çekilme emri derhal geri alınmıştır. Öğleden sonra Yarbay Sabri Bey, iki taburluk bir kuvvetle karşı taarruza geçerek müttefikler taarruz çıkış hatlarına geri çekilmişlerdir. Türk kayıpları 2.380, müttefik kayıpları ise 3.000’dir.</a:t>
            </a: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19203" y="4229100"/>
            <a:ext cx="4371975" cy="26289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232807081"/>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4">
                                            <p:txEl>
                                              <p:pRg st="0" end="0"/>
                                            </p:txEl>
                                          </p:spTgt>
                                        </p:tgtEl>
                                        <p:attrNameLst>
                                          <p:attrName>style.visibility</p:attrName>
                                        </p:attrNameLst>
                                      </p:cBhvr>
                                      <p:to>
                                        <p:strVal val="visible"/>
                                      </p:to>
                                    </p:set>
                                    <p:anim by="(-#ppt_w*2)" calcmode="lin" valueType="num">
                                      <p:cBhvr rctx="PPT">
                                        <p:cTn id="15" dur="250" autoRev="1" fill="hold">
                                          <p:stCondLst>
                                            <p:cond delay="0"/>
                                          </p:stCondLst>
                                        </p:cTn>
                                        <p:tgtEl>
                                          <p:spTgt spid="4">
                                            <p:txEl>
                                              <p:pRg st="0" end="0"/>
                                            </p:txEl>
                                          </p:spTgt>
                                        </p:tgtEl>
                                        <p:attrNameLst>
                                          <p:attrName>ppt_w</p:attrName>
                                        </p:attrNameLst>
                                      </p:cBhvr>
                                    </p:anim>
                                    <p:anim by="(#ppt_w*0.50)" calcmode="lin" valueType="num">
                                      <p:cBhvr>
                                        <p:cTn id="16" dur="250" decel="50000" autoRev="1" fill="hold">
                                          <p:stCondLst>
                                            <p:cond delay="0"/>
                                          </p:stCondLst>
                                        </p:cTn>
                                        <p:tgtEl>
                                          <p:spTgt spid="4">
                                            <p:txEl>
                                              <p:pRg st="0" end="0"/>
                                            </p:txEl>
                                          </p:spTgt>
                                        </p:tgtEl>
                                        <p:attrNameLst>
                                          <p:attrName>ppt_x</p:attrName>
                                        </p:attrNameLst>
                                      </p:cBhvr>
                                    </p:anim>
                                    <p:anim from="(-#ppt_h/2)" to="(#ppt_y)" calcmode="lin" valueType="num">
                                      <p:cBhvr>
                                        <p:cTn id="17" dur="500" fill="hold">
                                          <p:stCondLst>
                                            <p:cond delay="0"/>
                                          </p:stCondLst>
                                        </p:cTn>
                                        <p:tgtEl>
                                          <p:spTgt spid="4">
                                            <p:txEl>
                                              <p:pRg st="0" end="0"/>
                                            </p:txEl>
                                          </p:spTgt>
                                        </p:tgtEl>
                                        <p:attrNameLst>
                                          <p:attrName>ppt_y</p:attrName>
                                        </p:attrNameLst>
                                      </p:cBhvr>
                                    </p:anim>
                                    <p:animRot by="21600000">
                                      <p:cBhvr>
                                        <p:cTn id="18" dur="500" fill="hold">
                                          <p:stCondLst>
                                            <p:cond delay="0"/>
                                          </p:stCondLst>
                                        </p:cTn>
                                        <p:tgtEl>
                                          <p:spTgt spid="4">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barn(inVertical)">
                                      <p:cBhvr>
                                        <p:cTn id="2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8363272" cy="707678"/>
          </a:xfrm>
        </p:spPr>
        <p:txBody>
          <a:bodyPr>
            <a:noAutofit/>
          </a:bodyPr>
          <a:lstStyle/>
          <a:p>
            <a:pPr algn="ctr"/>
            <a:r>
              <a:rPr lang="tr-TR"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tr-TR"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sz="3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İKİNCİ ANAFARTALAR SAVAŞI</a:t>
            </a:r>
            <a:endParaRPr lang="tr-TR"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Metin Yer Tutucusu 3"/>
          <p:cNvSpPr>
            <a:spLocks noGrp="1"/>
          </p:cNvSpPr>
          <p:nvPr>
            <p:ph type="body" sz="half" idx="2"/>
          </p:nvPr>
        </p:nvSpPr>
        <p:spPr>
          <a:xfrm>
            <a:off x="0" y="1435101"/>
            <a:ext cx="9144000" cy="1705868"/>
          </a:xfrm>
        </p:spPr>
        <p:txBody>
          <a:bodyPr>
            <a:noAutofit/>
          </a:bodyPr>
          <a:lstStyle/>
          <a:p>
            <a:pPr algn="ctr"/>
            <a:r>
              <a:rPr lang="tr-TR" sz="17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 </a:t>
            </a:r>
            <a:r>
              <a:rPr lang="tr-TR"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kuvvetler 21 Ağustos 1915 sabahı İsmailoğlu ve Yusufçuk Tepelerine genel bir taarruza geçtiler. Aynı anda </a:t>
            </a:r>
            <a:r>
              <a:rPr lang="tr-TR" sz="17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Anzak</a:t>
            </a:r>
            <a:r>
              <a:rPr lang="tr-TR"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17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Kolordusu’na</a:t>
            </a:r>
            <a:r>
              <a:rPr lang="tr-TR"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bağlı bir tugay da Bomba Tepe’ye taarruz etmiştir. İsmailoğlu ve Yusufçuk </a:t>
            </a:r>
            <a:r>
              <a:rPr lang="tr-TR" sz="17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Tepeleri’ne</a:t>
            </a:r>
            <a:r>
              <a:rPr lang="tr-TR"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yönelik taarruz aynı gün, kesin bir başarısızlıkla son bulmuştur. Bomba Tepe’deki çatışmalar ise 29 Ağustos tarihine kadar sürmüş tepe, Türk savunmasının elinde kalmıştır. Bomba Tepe taarruzu, Çanakkale Savaşı’nın, tahliyeye kadar ufak çaplı çatışmalar yaşanmış olsa da, son muharebedir. </a:t>
            </a:r>
          </a:p>
        </p:txBody>
      </p:sp>
      <p:pic>
        <p:nvPicPr>
          <p:cNvPr id="4098" name="Picture 2" descr="Ã§anakkale savaÅÄ± ile ilgili gÃ¶rsel sonucu"/>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377" t="2719" r="1738"/>
          <a:stretch/>
        </p:blipFill>
        <p:spPr bwMode="auto">
          <a:xfrm>
            <a:off x="1564104" y="3344778"/>
            <a:ext cx="6220327" cy="351322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11982876"/>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4">
                                            <p:txEl>
                                              <p:pRg st="0" end="0"/>
                                            </p:txEl>
                                          </p:spTgt>
                                        </p:tgtEl>
                                        <p:attrNameLst>
                                          <p:attrName>style.visibility</p:attrName>
                                        </p:attrNameLst>
                                      </p:cBhvr>
                                      <p:to>
                                        <p:strVal val="visible"/>
                                      </p:to>
                                    </p:set>
                                    <p:anim by="(-#ppt_w*2)" calcmode="lin" valueType="num">
                                      <p:cBhvr rctx="PPT">
                                        <p:cTn id="15" dur="250" autoRev="1" fill="hold">
                                          <p:stCondLst>
                                            <p:cond delay="0"/>
                                          </p:stCondLst>
                                        </p:cTn>
                                        <p:tgtEl>
                                          <p:spTgt spid="4">
                                            <p:txEl>
                                              <p:pRg st="0" end="0"/>
                                            </p:txEl>
                                          </p:spTgt>
                                        </p:tgtEl>
                                        <p:attrNameLst>
                                          <p:attrName>ppt_w</p:attrName>
                                        </p:attrNameLst>
                                      </p:cBhvr>
                                    </p:anim>
                                    <p:anim by="(#ppt_w*0.50)" calcmode="lin" valueType="num">
                                      <p:cBhvr>
                                        <p:cTn id="16" dur="250" decel="50000" autoRev="1" fill="hold">
                                          <p:stCondLst>
                                            <p:cond delay="0"/>
                                          </p:stCondLst>
                                        </p:cTn>
                                        <p:tgtEl>
                                          <p:spTgt spid="4">
                                            <p:txEl>
                                              <p:pRg st="0" end="0"/>
                                            </p:txEl>
                                          </p:spTgt>
                                        </p:tgtEl>
                                        <p:attrNameLst>
                                          <p:attrName>ppt_x</p:attrName>
                                        </p:attrNameLst>
                                      </p:cBhvr>
                                    </p:anim>
                                    <p:anim from="(-#ppt_h/2)" to="(#ppt_y)" calcmode="lin" valueType="num">
                                      <p:cBhvr>
                                        <p:cTn id="17" dur="500" fill="hold">
                                          <p:stCondLst>
                                            <p:cond delay="0"/>
                                          </p:stCondLst>
                                        </p:cTn>
                                        <p:tgtEl>
                                          <p:spTgt spid="4">
                                            <p:txEl>
                                              <p:pRg st="0" end="0"/>
                                            </p:txEl>
                                          </p:spTgt>
                                        </p:tgtEl>
                                        <p:attrNameLst>
                                          <p:attrName>ppt_y</p:attrName>
                                        </p:attrNameLst>
                                      </p:cBhvr>
                                    </p:anim>
                                    <p:animRot by="21600000">
                                      <p:cBhvr>
                                        <p:cTn id="18" dur="500" fill="hold">
                                          <p:stCondLst>
                                            <p:cond delay="0"/>
                                          </p:stCondLst>
                                        </p:cTn>
                                        <p:tgtEl>
                                          <p:spTgt spid="4">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barn(inVertical)">
                                      <p:cBhvr>
                                        <p:cTn id="2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Ã§anakkale savaÅÄ± ile ilgili gÃ¶rsel sonucu"/>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4733673" cy="2609613"/>
          </a:xfrm>
          <a:prstGeom prst="rect">
            <a:avLst/>
          </a:prstGeom>
          <a:noFill/>
          <a:extLst>
            <a:ext uri="{909E8E84-426E-40DD-AFC4-6F175D3DCCD1}">
              <a14:hiddenFill xmlns="" xmlns:a14="http://schemas.microsoft.com/office/drawing/2010/main">
                <a:solidFill>
                  <a:srgbClr val="FFFFFF"/>
                </a:solidFill>
              </a14:hiddenFill>
            </a:ext>
          </a:extLst>
        </p:spPr>
      </p:pic>
      <p:pic>
        <p:nvPicPr>
          <p:cNvPr id="5124" name="Picture 4" descr="Ä°lgili resim"/>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16016" y="0"/>
            <a:ext cx="4427984" cy="2609613"/>
          </a:xfrm>
          <a:prstGeom prst="rect">
            <a:avLst/>
          </a:prstGeom>
          <a:noFill/>
          <a:extLst>
            <a:ext uri="{909E8E84-426E-40DD-AFC4-6F175D3DCCD1}">
              <a14:hiddenFill xmlns="" xmlns:a14="http://schemas.microsoft.com/office/drawing/2010/main">
                <a:solidFill>
                  <a:srgbClr val="FFFFFF"/>
                </a:solidFill>
              </a14:hiddenFill>
            </a:ext>
          </a:extLst>
        </p:spPr>
      </p:pic>
      <p:pic>
        <p:nvPicPr>
          <p:cNvPr id="5127" name="Picture 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2609613"/>
            <a:ext cx="9144000" cy="42483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037573567"/>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barn(inVertical)">
                                      <p:cBhvr>
                                        <p:cTn id="12" dur="5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127"/>
                                        </p:tgtEl>
                                        <p:attrNameLst>
                                          <p:attrName>style.visibility</p:attrName>
                                        </p:attrNameLst>
                                      </p:cBhvr>
                                      <p:to>
                                        <p:strVal val="visible"/>
                                      </p:to>
                                    </p:set>
                                    <p:animEffect transition="in" filter="barn(inVertical)">
                                      <p:cBhvr>
                                        <p:cTn id="17"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050"/>
            <a:ext cx="9144000" cy="563662"/>
          </a:xfrm>
        </p:spPr>
        <p:txBody>
          <a:bodyPr>
            <a:normAutofit/>
          </a:bodyPr>
          <a:lstStyle/>
          <a:p>
            <a:pPr algn="ctr"/>
            <a:r>
              <a:rPr lang="tr-TR" sz="3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ÇANAKKALE SAVAŞI’NDAKİ ASKER KAYIPLARI</a:t>
            </a:r>
            <a:endParaRPr lang="tr-TR"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Metin Yer Tutucusu 3"/>
          <p:cNvSpPr>
            <a:spLocks noGrp="1"/>
          </p:cNvSpPr>
          <p:nvPr>
            <p:ph type="body" sz="half" idx="2"/>
          </p:nvPr>
        </p:nvSpPr>
        <p:spPr>
          <a:xfrm>
            <a:off x="0" y="908720"/>
            <a:ext cx="9144000" cy="3528391"/>
          </a:xfrm>
        </p:spPr>
        <p:txBody>
          <a:bodyPr>
            <a:noAutofit/>
          </a:bodyPr>
          <a:lstStyle/>
          <a:p>
            <a:pPr algn="ctr"/>
            <a:r>
              <a:rPr lang="tr-TR" sz="17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1.Müttefik </a:t>
            </a:r>
            <a:r>
              <a:rPr lang="tr-TR"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toplamı </a:t>
            </a:r>
            <a:r>
              <a:rPr lang="tr-TR" sz="17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44.072-141.109</a:t>
            </a:r>
            <a:endParaRPr lang="tr-TR"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tr-TR" sz="17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tr-TR" sz="17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2.Birleşik </a:t>
            </a:r>
            <a:r>
              <a:rPr lang="tr-TR"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Krallık </a:t>
            </a:r>
            <a:r>
              <a:rPr lang="tr-TR" sz="17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21.255-73.485</a:t>
            </a:r>
            <a:endParaRPr lang="tr-TR"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tr-TR" sz="17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tr-TR" sz="17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3.Fransa </a:t>
            </a:r>
            <a:r>
              <a:rPr lang="tr-TR"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Krallığı </a:t>
            </a:r>
            <a:r>
              <a:rPr lang="tr-TR" sz="17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10.000-27.000</a:t>
            </a:r>
            <a:endParaRPr lang="tr-TR"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tr-TR" sz="17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tr-TR" sz="17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4.Avustralya </a:t>
            </a:r>
            <a:r>
              <a:rPr lang="tr-TR"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tr-TR" sz="17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7.594-27.594</a:t>
            </a:r>
            <a:endParaRPr lang="tr-TR"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tr-TR" sz="17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tr-TR" sz="17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5.Yeni </a:t>
            </a:r>
            <a:r>
              <a:rPr lang="tr-TR"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Zelanda (2) </a:t>
            </a:r>
            <a:r>
              <a:rPr lang="tr-TR" sz="17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2.701-7.247</a:t>
            </a:r>
            <a:endParaRPr lang="tr-TR"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tr-TR" sz="17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tr-TR" sz="17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6.Hindistan 1.358-4.779 </a:t>
            </a:r>
            <a:endParaRPr lang="tr-TR"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146" name="Picture 2" descr="Ã§anakkale savaÅÄ± ile ilgili gÃ¶rsel sonucu"/>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39752" y="4509120"/>
            <a:ext cx="4608512" cy="234331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81644590"/>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4">
                                            <p:txEl>
                                              <p:pRg st="0" end="0"/>
                                            </p:txEl>
                                          </p:spTgt>
                                        </p:tgtEl>
                                        <p:attrNameLst>
                                          <p:attrName>style.visibility</p:attrName>
                                        </p:attrNameLst>
                                      </p:cBhvr>
                                      <p:to>
                                        <p:strVal val="visible"/>
                                      </p:to>
                                    </p:set>
                                    <p:anim by="(-#ppt_w*2)" calcmode="lin" valueType="num">
                                      <p:cBhvr rctx="PPT">
                                        <p:cTn id="15" dur="250" autoRev="1" fill="hold">
                                          <p:stCondLst>
                                            <p:cond delay="0"/>
                                          </p:stCondLst>
                                        </p:cTn>
                                        <p:tgtEl>
                                          <p:spTgt spid="4">
                                            <p:txEl>
                                              <p:pRg st="0" end="0"/>
                                            </p:txEl>
                                          </p:spTgt>
                                        </p:tgtEl>
                                        <p:attrNameLst>
                                          <p:attrName>ppt_w</p:attrName>
                                        </p:attrNameLst>
                                      </p:cBhvr>
                                    </p:anim>
                                    <p:anim by="(#ppt_w*0.50)" calcmode="lin" valueType="num">
                                      <p:cBhvr>
                                        <p:cTn id="16" dur="250" decel="50000" autoRev="1" fill="hold">
                                          <p:stCondLst>
                                            <p:cond delay="0"/>
                                          </p:stCondLst>
                                        </p:cTn>
                                        <p:tgtEl>
                                          <p:spTgt spid="4">
                                            <p:txEl>
                                              <p:pRg st="0" end="0"/>
                                            </p:txEl>
                                          </p:spTgt>
                                        </p:tgtEl>
                                        <p:attrNameLst>
                                          <p:attrName>ppt_x</p:attrName>
                                        </p:attrNameLst>
                                      </p:cBhvr>
                                    </p:anim>
                                    <p:anim from="(-#ppt_h/2)" to="(#ppt_y)" calcmode="lin" valueType="num">
                                      <p:cBhvr>
                                        <p:cTn id="17" dur="500" fill="hold">
                                          <p:stCondLst>
                                            <p:cond delay="0"/>
                                          </p:stCondLst>
                                        </p:cTn>
                                        <p:tgtEl>
                                          <p:spTgt spid="4">
                                            <p:txEl>
                                              <p:pRg st="0" end="0"/>
                                            </p:txEl>
                                          </p:spTgt>
                                        </p:tgtEl>
                                        <p:attrNameLst>
                                          <p:attrName>ppt_y</p:attrName>
                                        </p:attrNameLst>
                                      </p:cBhvr>
                                    </p:anim>
                                    <p:animRot by="21600000">
                                      <p:cBhvr>
                                        <p:cTn id="18" dur="500" fill="hold">
                                          <p:stCondLst>
                                            <p:cond delay="0"/>
                                          </p:stCondLst>
                                        </p:cTn>
                                        <p:tgtEl>
                                          <p:spTgt spid="4">
                                            <p:txEl>
                                              <p:pRg st="0" end="0"/>
                                            </p:txEl>
                                          </p:spTgt>
                                        </p:tgtEl>
                                        <p:attrNameLst>
                                          <p:attrName>r</p:attrName>
                                        </p:attrNameLst>
                                      </p:cBhvr>
                                    </p:animRot>
                                  </p:childTnLst>
                                </p:cTn>
                              </p:par>
                              <p:par>
                                <p:cTn id="19" presetID="56" presetClass="entr" presetSubtype="0" fill="hold" nodeType="withEffect">
                                  <p:stCondLst>
                                    <p:cond delay="0"/>
                                  </p:stCondLst>
                                  <p:iterate type="lt">
                                    <p:tmPct val="10000"/>
                                  </p:iterate>
                                  <p:childTnLst>
                                    <p:set>
                                      <p:cBhvr>
                                        <p:cTn id="20" dur="1" fill="hold">
                                          <p:stCondLst>
                                            <p:cond delay="0"/>
                                          </p:stCondLst>
                                        </p:cTn>
                                        <p:tgtEl>
                                          <p:spTgt spid="4">
                                            <p:txEl>
                                              <p:pRg st="2" end="2"/>
                                            </p:txEl>
                                          </p:spTgt>
                                        </p:tgtEl>
                                        <p:attrNameLst>
                                          <p:attrName>style.visibility</p:attrName>
                                        </p:attrNameLst>
                                      </p:cBhvr>
                                      <p:to>
                                        <p:strVal val="visible"/>
                                      </p:to>
                                    </p:set>
                                    <p:anim by="(-#ppt_w*2)" calcmode="lin" valueType="num">
                                      <p:cBhvr rctx="PPT">
                                        <p:cTn id="21" dur="250" autoRev="1" fill="hold">
                                          <p:stCondLst>
                                            <p:cond delay="0"/>
                                          </p:stCondLst>
                                        </p:cTn>
                                        <p:tgtEl>
                                          <p:spTgt spid="4">
                                            <p:txEl>
                                              <p:pRg st="2" end="2"/>
                                            </p:txEl>
                                          </p:spTgt>
                                        </p:tgtEl>
                                        <p:attrNameLst>
                                          <p:attrName>ppt_w</p:attrName>
                                        </p:attrNameLst>
                                      </p:cBhvr>
                                    </p:anim>
                                    <p:anim by="(#ppt_w*0.50)" calcmode="lin" valueType="num">
                                      <p:cBhvr>
                                        <p:cTn id="22" dur="250" decel="50000" autoRev="1" fill="hold">
                                          <p:stCondLst>
                                            <p:cond delay="0"/>
                                          </p:stCondLst>
                                        </p:cTn>
                                        <p:tgtEl>
                                          <p:spTgt spid="4">
                                            <p:txEl>
                                              <p:pRg st="2" end="2"/>
                                            </p:txEl>
                                          </p:spTgt>
                                        </p:tgtEl>
                                        <p:attrNameLst>
                                          <p:attrName>ppt_x</p:attrName>
                                        </p:attrNameLst>
                                      </p:cBhvr>
                                    </p:anim>
                                    <p:anim from="(-#ppt_h/2)" to="(#ppt_y)" calcmode="lin" valueType="num">
                                      <p:cBhvr>
                                        <p:cTn id="23" dur="500" fill="hold">
                                          <p:stCondLst>
                                            <p:cond delay="0"/>
                                          </p:stCondLst>
                                        </p:cTn>
                                        <p:tgtEl>
                                          <p:spTgt spid="4">
                                            <p:txEl>
                                              <p:pRg st="2" end="2"/>
                                            </p:txEl>
                                          </p:spTgt>
                                        </p:tgtEl>
                                        <p:attrNameLst>
                                          <p:attrName>ppt_y</p:attrName>
                                        </p:attrNameLst>
                                      </p:cBhvr>
                                    </p:anim>
                                    <p:animRot by="21600000">
                                      <p:cBhvr>
                                        <p:cTn id="24" dur="500" fill="hold">
                                          <p:stCondLst>
                                            <p:cond delay="0"/>
                                          </p:stCondLst>
                                        </p:cTn>
                                        <p:tgtEl>
                                          <p:spTgt spid="4">
                                            <p:txEl>
                                              <p:pRg st="2" end="2"/>
                                            </p:txEl>
                                          </p:spTgt>
                                        </p:tgtEl>
                                        <p:attrNameLst>
                                          <p:attrName>r</p:attrName>
                                        </p:attrNameLst>
                                      </p:cBhvr>
                                    </p:animRot>
                                  </p:childTnLst>
                                </p:cTn>
                              </p:par>
                              <p:par>
                                <p:cTn id="25" presetID="56" presetClass="entr" presetSubtype="0" fill="hold" nodeType="withEffect">
                                  <p:stCondLst>
                                    <p:cond delay="0"/>
                                  </p:stCondLst>
                                  <p:iterate type="lt">
                                    <p:tmPct val="10000"/>
                                  </p:iterate>
                                  <p:childTnLst>
                                    <p:set>
                                      <p:cBhvr>
                                        <p:cTn id="26" dur="1" fill="hold">
                                          <p:stCondLst>
                                            <p:cond delay="0"/>
                                          </p:stCondLst>
                                        </p:cTn>
                                        <p:tgtEl>
                                          <p:spTgt spid="4">
                                            <p:txEl>
                                              <p:pRg st="4" end="4"/>
                                            </p:txEl>
                                          </p:spTgt>
                                        </p:tgtEl>
                                        <p:attrNameLst>
                                          <p:attrName>style.visibility</p:attrName>
                                        </p:attrNameLst>
                                      </p:cBhvr>
                                      <p:to>
                                        <p:strVal val="visible"/>
                                      </p:to>
                                    </p:set>
                                    <p:anim by="(-#ppt_w*2)" calcmode="lin" valueType="num">
                                      <p:cBhvr rctx="PPT">
                                        <p:cTn id="27" dur="250" autoRev="1" fill="hold">
                                          <p:stCondLst>
                                            <p:cond delay="0"/>
                                          </p:stCondLst>
                                        </p:cTn>
                                        <p:tgtEl>
                                          <p:spTgt spid="4">
                                            <p:txEl>
                                              <p:pRg st="4" end="4"/>
                                            </p:txEl>
                                          </p:spTgt>
                                        </p:tgtEl>
                                        <p:attrNameLst>
                                          <p:attrName>ppt_w</p:attrName>
                                        </p:attrNameLst>
                                      </p:cBhvr>
                                    </p:anim>
                                    <p:anim by="(#ppt_w*0.50)" calcmode="lin" valueType="num">
                                      <p:cBhvr>
                                        <p:cTn id="28" dur="250" decel="50000" autoRev="1" fill="hold">
                                          <p:stCondLst>
                                            <p:cond delay="0"/>
                                          </p:stCondLst>
                                        </p:cTn>
                                        <p:tgtEl>
                                          <p:spTgt spid="4">
                                            <p:txEl>
                                              <p:pRg st="4" end="4"/>
                                            </p:txEl>
                                          </p:spTgt>
                                        </p:tgtEl>
                                        <p:attrNameLst>
                                          <p:attrName>ppt_x</p:attrName>
                                        </p:attrNameLst>
                                      </p:cBhvr>
                                    </p:anim>
                                    <p:anim from="(-#ppt_h/2)" to="(#ppt_y)" calcmode="lin" valueType="num">
                                      <p:cBhvr>
                                        <p:cTn id="29" dur="500" fill="hold">
                                          <p:stCondLst>
                                            <p:cond delay="0"/>
                                          </p:stCondLst>
                                        </p:cTn>
                                        <p:tgtEl>
                                          <p:spTgt spid="4">
                                            <p:txEl>
                                              <p:pRg st="4" end="4"/>
                                            </p:txEl>
                                          </p:spTgt>
                                        </p:tgtEl>
                                        <p:attrNameLst>
                                          <p:attrName>ppt_y</p:attrName>
                                        </p:attrNameLst>
                                      </p:cBhvr>
                                    </p:anim>
                                    <p:animRot by="21600000">
                                      <p:cBhvr>
                                        <p:cTn id="30" dur="500" fill="hold">
                                          <p:stCondLst>
                                            <p:cond delay="0"/>
                                          </p:stCondLst>
                                        </p:cTn>
                                        <p:tgtEl>
                                          <p:spTgt spid="4">
                                            <p:txEl>
                                              <p:pRg st="4" end="4"/>
                                            </p:txEl>
                                          </p:spTgt>
                                        </p:tgtEl>
                                        <p:attrNameLst>
                                          <p:attrName>r</p:attrName>
                                        </p:attrNameLst>
                                      </p:cBhvr>
                                    </p:animRot>
                                  </p:childTnLst>
                                </p:cTn>
                              </p:par>
                              <p:par>
                                <p:cTn id="31" presetID="56" presetClass="entr" presetSubtype="0" fill="hold" nodeType="withEffect">
                                  <p:stCondLst>
                                    <p:cond delay="0"/>
                                  </p:stCondLst>
                                  <p:iterate type="lt">
                                    <p:tmPct val="10000"/>
                                  </p:iterate>
                                  <p:childTnLst>
                                    <p:set>
                                      <p:cBhvr>
                                        <p:cTn id="32" dur="1" fill="hold">
                                          <p:stCondLst>
                                            <p:cond delay="0"/>
                                          </p:stCondLst>
                                        </p:cTn>
                                        <p:tgtEl>
                                          <p:spTgt spid="4">
                                            <p:txEl>
                                              <p:pRg st="6" end="6"/>
                                            </p:txEl>
                                          </p:spTgt>
                                        </p:tgtEl>
                                        <p:attrNameLst>
                                          <p:attrName>style.visibility</p:attrName>
                                        </p:attrNameLst>
                                      </p:cBhvr>
                                      <p:to>
                                        <p:strVal val="visible"/>
                                      </p:to>
                                    </p:set>
                                    <p:anim by="(-#ppt_w*2)" calcmode="lin" valueType="num">
                                      <p:cBhvr rctx="PPT">
                                        <p:cTn id="33" dur="250" autoRev="1" fill="hold">
                                          <p:stCondLst>
                                            <p:cond delay="0"/>
                                          </p:stCondLst>
                                        </p:cTn>
                                        <p:tgtEl>
                                          <p:spTgt spid="4">
                                            <p:txEl>
                                              <p:pRg st="6" end="6"/>
                                            </p:txEl>
                                          </p:spTgt>
                                        </p:tgtEl>
                                        <p:attrNameLst>
                                          <p:attrName>ppt_w</p:attrName>
                                        </p:attrNameLst>
                                      </p:cBhvr>
                                    </p:anim>
                                    <p:anim by="(#ppt_w*0.50)" calcmode="lin" valueType="num">
                                      <p:cBhvr>
                                        <p:cTn id="34" dur="250" decel="50000" autoRev="1" fill="hold">
                                          <p:stCondLst>
                                            <p:cond delay="0"/>
                                          </p:stCondLst>
                                        </p:cTn>
                                        <p:tgtEl>
                                          <p:spTgt spid="4">
                                            <p:txEl>
                                              <p:pRg st="6" end="6"/>
                                            </p:txEl>
                                          </p:spTgt>
                                        </p:tgtEl>
                                        <p:attrNameLst>
                                          <p:attrName>ppt_x</p:attrName>
                                        </p:attrNameLst>
                                      </p:cBhvr>
                                    </p:anim>
                                    <p:anim from="(-#ppt_h/2)" to="(#ppt_y)" calcmode="lin" valueType="num">
                                      <p:cBhvr>
                                        <p:cTn id="35" dur="500" fill="hold">
                                          <p:stCondLst>
                                            <p:cond delay="0"/>
                                          </p:stCondLst>
                                        </p:cTn>
                                        <p:tgtEl>
                                          <p:spTgt spid="4">
                                            <p:txEl>
                                              <p:pRg st="6" end="6"/>
                                            </p:txEl>
                                          </p:spTgt>
                                        </p:tgtEl>
                                        <p:attrNameLst>
                                          <p:attrName>ppt_y</p:attrName>
                                        </p:attrNameLst>
                                      </p:cBhvr>
                                    </p:anim>
                                    <p:animRot by="21600000">
                                      <p:cBhvr>
                                        <p:cTn id="36" dur="500" fill="hold">
                                          <p:stCondLst>
                                            <p:cond delay="0"/>
                                          </p:stCondLst>
                                        </p:cTn>
                                        <p:tgtEl>
                                          <p:spTgt spid="4">
                                            <p:txEl>
                                              <p:pRg st="6" end="6"/>
                                            </p:txEl>
                                          </p:spTgt>
                                        </p:tgtEl>
                                        <p:attrNameLst>
                                          <p:attrName>r</p:attrName>
                                        </p:attrNameLst>
                                      </p:cBhvr>
                                    </p:animRot>
                                  </p:childTnLst>
                                </p:cTn>
                              </p:par>
                              <p:par>
                                <p:cTn id="37" presetID="56" presetClass="entr" presetSubtype="0" fill="hold" nodeType="withEffect">
                                  <p:stCondLst>
                                    <p:cond delay="0"/>
                                  </p:stCondLst>
                                  <p:iterate type="lt">
                                    <p:tmPct val="10000"/>
                                  </p:iterate>
                                  <p:childTnLst>
                                    <p:set>
                                      <p:cBhvr>
                                        <p:cTn id="38" dur="1" fill="hold">
                                          <p:stCondLst>
                                            <p:cond delay="0"/>
                                          </p:stCondLst>
                                        </p:cTn>
                                        <p:tgtEl>
                                          <p:spTgt spid="4">
                                            <p:txEl>
                                              <p:pRg st="8" end="8"/>
                                            </p:txEl>
                                          </p:spTgt>
                                        </p:tgtEl>
                                        <p:attrNameLst>
                                          <p:attrName>style.visibility</p:attrName>
                                        </p:attrNameLst>
                                      </p:cBhvr>
                                      <p:to>
                                        <p:strVal val="visible"/>
                                      </p:to>
                                    </p:set>
                                    <p:anim by="(-#ppt_w*2)" calcmode="lin" valueType="num">
                                      <p:cBhvr rctx="PPT">
                                        <p:cTn id="39" dur="250" autoRev="1" fill="hold">
                                          <p:stCondLst>
                                            <p:cond delay="0"/>
                                          </p:stCondLst>
                                        </p:cTn>
                                        <p:tgtEl>
                                          <p:spTgt spid="4">
                                            <p:txEl>
                                              <p:pRg st="8" end="8"/>
                                            </p:txEl>
                                          </p:spTgt>
                                        </p:tgtEl>
                                        <p:attrNameLst>
                                          <p:attrName>ppt_w</p:attrName>
                                        </p:attrNameLst>
                                      </p:cBhvr>
                                    </p:anim>
                                    <p:anim by="(#ppt_w*0.50)" calcmode="lin" valueType="num">
                                      <p:cBhvr>
                                        <p:cTn id="40" dur="250" decel="50000" autoRev="1" fill="hold">
                                          <p:stCondLst>
                                            <p:cond delay="0"/>
                                          </p:stCondLst>
                                        </p:cTn>
                                        <p:tgtEl>
                                          <p:spTgt spid="4">
                                            <p:txEl>
                                              <p:pRg st="8" end="8"/>
                                            </p:txEl>
                                          </p:spTgt>
                                        </p:tgtEl>
                                        <p:attrNameLst>
                                          <p:attrName>ppt_x</p:attrName>
                                        </p:attrNameLst>
                                      </p:cBhvr>
                                    </p:anim>
                                    <p:anim from="(-#ppt_h/2)" to="(#ppt_y)" calcmode="lin" valueType="num">
                                      <p:cBhvr>
                                        <p:cTn id="41" dur="500" fill="hold">
                                          <p:stCondLst>
                                            <p:cond delay="0"/>
                                          </p:stCondLst>
                                        </p:cTn>
                                        <p:tgtEl>
                                          <p:spTgt spid="4">
                                            <p:txEl>
                                              <p:pRg st="8" end="8"/>
                                            </p:txEl>
                                          </p:spTgt>
                                        </p:tgtEl>
                                        <p:attrNameLst>
                                          <p:attrName>ppt_y</p:attrName>
                                        </p:attrNameLst>
                                      </p:cBhvr>
                                    </p:anim>
                                    <p:animRot by="21600000">
                                      <p:cBhvr>
                                        <p:cTn id="42" dur="500" fill="hold">
                                          <p:stCondLst>
                                            <p:cond delay="0"/>
                                          </p:stCondLst>
                                        </p:cTn>
                                        <p:tgtEl>
                                          <p:spTgt spid="4">
                                            <p:txEl>
                                              <p:pRg st="8" end="8"/>
                                            </p:txEl>
                                          </p:spTgt>
                                        </p:tgtEl>
                                        <p:attrNameLst>
                                          <p:attrName>r</p:attrName>
                                        </p:attrNameLst>
                                      </p:cBhvr>
                                    </p:animRot>
                                  </p:childTnLst>
                                </p:cTn>
                              </p:par>
                              <p:par>
                                <p:cTn id="43" presetID="56" presetClass="entr" presetSubtype="0" fill="hold" nodeType="withEffect">
                                  <p:stCondLst>
                                    <p:cond delay="0"/>
                                  </p:stCondLst>
                                  <p:iterate type="lt">
                                    <p:tmPct val="10000"/>
                                  </p:iterate>
                                  <p:childTnLst>
                                    <p:set>
                                      <p:cBhvr>
                                        <p:cTn id="44" dur="1" fill="hold">
                                          <p:stCondLst>
                                            <p:cond delay="0"/>
                                          </p:stCondLst>
                                        </p:cTn>
                                        <p:tgtEl>
                                          <p:spTgt spid="4">
                                            <p:txEl>
                                              <p:pRg st="10" end="10"/>
                                            </p:txEl>
                                          </p:spTgt>
                                        </p:tgtEl>
                                        <p:attrNameLst>
                                          <p:attrName>style.visibility</p:attrName>
                                        </p:attrNameLst>
                                      </p:cBhvr>
                                      <p:to>
                                        <p:strVal val="visible"/>
                                      </p:to>
                                    </p:set>
                                    <p:anim by="(-#ppt_w*2)" calcmode="lin" valueType="num">
                                      <p:cBhvr rctx="PPT">
                                        <p:cTn id="45" dur="250" autoRev="1" fill="hold">
                                          <p:stCondLst>
                                            <p:cond delay="0"/>
                                          </p:stCondLst>
                                        </p:cTn>
                                        <p:tgtEl>
                                          <p:spTgt spid="4">
                                            <p:txEl>
                                              <p:pRg st="10" end="10"/>
                                            </p:txEl>
                                          </p:spTgt>
                                        </p:tgtEl>
                                        <p:attrNameLst>
                                          <p:attrName>ppt_w</p:attrName>
                                        </p:attrNameLst>
                                      </p:cBhvr>
                                    </p:anim>
                                    <p:anim by="(#ppt_w*0.50)" calcmode="lin" valueType="num">
                                      <p:cBhvr>
                                        <p:cTn id="46" dur="250" decel="50000" autoRev="1" fill="hold">
                                          <p:stCondLst>
                                            <p:cond delay="0"/>
                                          </p:stCondLst>
                                        </p:cTn>
                                        <p:tgtEl>
                                          <p:spTgt spid="4">
                                            <p:txEl>
                                              <p:pRg st="10" end="10"/>
                                            </p:txEl>
                                          </p:spTgt>
                                        </p:tgtEl>
                                        <p:attrNameLst>
                                          <p:attrName>ppt_x</p:attrName>
                                        </p:attrNameLst>
                                      </p:cBhvr>
                                    </p:anim>
                                    <p:anim from="(-#ppt_h/2)" to="(#ppt_y)" calcmode="lin" valueType="num">
                                      <p:cBhvr>
                                        <p:cTn id="47" dur="500" fill="hold">
                                          <p:stCondLst>
                                            <p:cond delay="0"/>
                                          </p:stCondLst>
                                        </p:cTn>
                                        <p:tgtEl>
                                          <p:spTgt spid="4">
                                            <p:txEl>
                                              <p:pRg st="10" end="10"/>
                                            </p:txEl>
                                          </p:spTgt>
                                        </p:tgtEl>
                                        <p:attrNameLst>
                                          <p:attrName>ppt_y</p:attrName>
                                        </p:attrNameLst>
                                      </p:cBhvr>
                                    </p:anim>
                                    <p:animRot by="21600000">
                                      <p:cBhvr>
                                        <p:cTn id="48" dur="500" fill="hold">
                                          <p:stCondLst>
                                            <p:cond delay="0"/>
                                          </p:stCondLst>
                                        </p:cTn>
                                        <p:tgtEl>
                                          <p:spTgt spid="4">
                                            <p:txEl>
                                              <p:pRg st="10" end="10"/>
                                            </p:txEl>
                                          </p:spTgt>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6146"/>
                                        </p:tgtEl>
                                        <p:attrNameLst>
                                          <p:attrName>style.visibility</p:attrName>
                                        </p:attrNameLst>
                                      </p:cBhvr>
                                      <p:to>
                                        <p:strVal val="visible"/>
                                      </p:to>
                                    </p:set>
                                    <p:animEffect transition="in" filter="barn(inVertical)">
                                      <p:cBhvr>
                                        <p:cTn id="53"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050"/>
            <a:ext cx="9144000" cy="707678"/>
          </a:xfrm>
        </p:spPr>
        <p:txBody>
          <a:bodyPr>
            <a:noAutofit/>
          </a:bodyPr>
          <a:lstStyle/>
          <a:p>
            <a:pPr algn="ctr"/>
            <a:r>
              <a:rPr lang="tr-TR" sz="3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ÇANAKKALE SAVAŞI’NIN SONUÇLARI</a:t>
            </a:r>
            <a:endParaRPr lang="tr-TR"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Metin Yer Tutucusu 3"/>
          <p:cNvSpPr>
            <a:spLocks noGrp="1"/>
          </p:cNvSpPr>
          <p:nvPr>
            <p:ph type="body" sz="half" idx="2"/>
          </p:nvPr>
        </p:nvSpPr>
        <p:spPr>
          <a:xfrm>
            <a:off x="0" y="1124744"/>
            <a:ext cx="9144000" cy="2497956"/>
          </a:xfrm>
        </p:spPr>
        <p:txBody>
          <a:bodyPr>
            <a:normAutofit/>
          </a:bodyPr>
          <a:lstStyle/>
          <a:p>
            <a:pPr algn="ctr"/>
            <a:r>
              <a:rPr lang="tr-TR" sz="17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Mustafa </a:t>
            </a:r>
            <a:r>
              <a:rPr lang="tr-TR"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Kemal Çanakkale </a:t>
            </a:r>
            <a:r>
              <a:rPr lang="tr-TR" sz="17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Savaşına İngiltere </a:t>
            </a:r>
            <a:r>
              <a:rPr lang="tr-TR"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 Fransa ile Osmanlı ve Alman orduları arasında geçen ve iki taraftan toplam 500.000’den fazla insanın “kaybına” (ölüm, firar, esir, sakatlanma ve hastalıklar) neden olan savaşın ardından İtilaf Devletleri Çanakkale Boğazı’nı geçmemiş, İstanbul’u işgal edememiştir. Pek çok tarihçi, Rusya’da zorda kalan çarlık rejimi devrilmesinde ve 1. Dünya Savaşı 2 yıl uzamasından bu olayın önemli payı olduğu görüşündedir. Çanakkale Savaşı, müttefikleriyle Rusya’nın irtibatını önlemiş, bu arada Lenin ve yandaşları Bolşeviklerin Ekim devrimi ile Rusya savaş dışı kalmıştır. Bu durum ihtilal </a:t>
            </a:r>
            <a:r>
              <a:rPr lang="tr-TR" sz="17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Rusya </a:t>
            </a:r>
            <a:r>
              <a:rPr lang="tr-TR"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ile müttefiklerin birbirinden ayırmıştır. Sovyet Rusya Kurtuluş Savaşı yıllarında Ankara hükümetine belirli ölçüde lojistik destek sağlamıştır.</a:t>
            </a:r>
          </a:p>
        </p:txBody>
      </p:sp>
      <p:pic>
        <p:nvPicPr>
          <p:cNvPr id="7170" name="Picture 2" descr="Ä°lgili resim"/>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35696" y="3789040"/>
            <a:ext cx="5616624" cy="30689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3300472"/>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4">
                                            <p:txEl>
                                              <p:pRg st="0" end="0"/>
                                            </p:txEl>
                                          </p:spTgt>
                                        </p:tgtEl>
                                        <p:attrNameLst>
                                          <p:attrName>style.visibility</p:attrName>
                                        </p:attrNameLst>
                                      </p:cBhvr>
                                      <p:to>
                                        <p:strVal val="visible"/>
                                      </p:to>
                                    </p:set>
                                    <p:anim by="(-#ppt_w*2)" calcmode="lin" valueType="num">
                                      <p:cBhvr rctx="PPT">
                                        <p:cTn id="15" dur="250" autoRev="1" fill="hold">
                                          <p:stCondLst>
                                            <p:cond delay="0"/>
                                          </p:stCondLst>
                                        </p:cTn>
                                        <p:tgtEl>
                                          <p:spTgt spid="4">
                                            <p:txEl>
                                              <p:pRg st="0" end="0"/>
                                            </p:txEl>
                                          </p:spTgt>
                                        </p:tgtEl>
                                        <p:attrNameLst>
                                          <p:attrName>ppt_w</p:attrName>
                                        </p:attrNameLst>
                                      </p:cBhvr>
                                    </p:anim>
                                    <p:anim by="(#ppt_w*0.50)" calcmode="lin" valueType="num">
                                      <p:cBhvr>
                                        <p:cTn id="16" dur="250" decel="50000" autoRev="1" fill="hold">
                                          <p:stCondLst>
                                            <p:cond delay="0"/>
                                          </p:stCondLst>
                                        </p:cTn>
                                        <p:tgtEl>
                                          <p:spTgt spid="4">
                                            <p:txEl>
                                              <p:pRg st="0" end="0"/>
                                            </p:txEl>
                                          </p:spTgt>
                                        </p:tgtEl>
                                        <p:attrNameLst>
                                          <p:attrName>ppt_x</p:attrName>
                                        </p:attrNameLst>
                                      </p:cBhvr>
                                    </p:anim>
                                    <p:anim from="(-#ppt_h/2)" to="(#ppt_y)" calcmode="lin" valueType="num">
                                      <p:cBhvr>
                                        <p:cTn id="17" dur="500" fill="hold">
                                          <p:stCondLst>
                                            <p:cond delay="0"/>
                                          </p:stCondLst>
                                        </p:cTn>
                                        <p:tgtEl>
                                          <p:spTgt spid="4">
                                            <p:txEl>
                                              <p:pRg st="0" end="0"/>
                                            </p:txEl>
                                          </p:spTgt>
                                        </p:tgtEl>
                                        <p:attrNameLst>
                                          <p:attrName>ppt_y</p:attrName>
                                        </p:attrNameLst>
                                      </p:cBhvr>
                                    </p:anim>
                                    <p:animRot by="21600000">
                                      <p:cBhvr>
                                        <p:cTn id="18" dur="500" fill="hold">
                                          <p:stCondLst>
                                            <p:cond delay="0"/>
                                          </p:stCondLst>
                                        </p:cTn>
                                        <p:tgtEl>
                                          <p:spTgt spid="4">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170"/>
                                        </p:tgtEl>
                                        <p:attrNameLst>
                                          <p:attrName>style.visibility</p:attrName>
                                        </p:attrNameLst>
                                      </p:cBhvr>
                                      <p:to>
                                        <p:strVal val="visible"/>
                                      </p:to>
                                    </p:set>
                                    <p:animEffect transition="in" filter="barn(inVertical)">
                                      <p:cBhvr>
                                        <p:cTn id="23"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aDiDa[1]"/>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5166320"/>
            <a:ext cx="9144000" cy="169168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Metin kutusu 2"/>
          <p:cNvSpPr txBox="1"/>
          <p:nvPr/>
        </p:nvSpPr>
        <p:spPr>
          <a:xfrm>
            <a:off x="0" y="1"/>
            <a:ext cx="9144000" cy="4247317"/>
          </a:xfrm>
          <a:prstGeom prst="rect">
            <a:avLst/>
          </a:prstGeom>
          <a:noFill/>
        </p:spPr>
        <p:txBody>
          <a:bodyPr wrap="square" rtlCol="0">
            <a:spAutoFit/>
          </a:bodyPr>
          <a:lstStyle/>
          <a:p>
            <a:pPr algn="ctr"/>
            <a:r>
              <a:rPr lang="tr-TR" sz="5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ÇALIŞMAMI </a:t>
            </a:r>
          </a:p>
          <a:p>
            <a:pPr algn="ctr"/>
            <a:r>
              <a:rPr lang="tr-TR" sz="5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İZLEDİĞİNİZ İÇİN </a:t>
            </a:r>
          </a:p>
          <a:p>
            <a:pPr algn="ctr"/>
            <a:r>
              <a:rPr lang="tr-TR" sz="5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TEŞEKKÜR EDERİM </a:t>
            </a:r>
          </a:p>
          <a:p>
            <a:pPr algn="ctr"/>
            <a:endParaRPr lang="tr-TR" sz="5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tr-TR" sz="5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AHMET FARUK YILMAZ</a:t>
            </a:r>
            <a:endParaRPr lang="tr-TR"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3 Metin kutusu"/>
          <p:cNvSpPr txBox="1"/>
          <p:nvPr/>
        </p:nvSpPr>
        <p:spPr>
          <a:xfrm>
            <a:off x="5868144" y="5013176"/>
            <a:ext cx="2205604" cy="369332"/>
          </a:xfrm>
          <a:prstGeom prst="rect">
            <a:avLst/>
          </a:prstGeom>
          <a:noFill/>
        </p:spPr>
        <p:txBody>
          <a:bodyPr wrap="none" rtlCol="0">
            <a:spAutoFit/>
          </a:bodyPr>
          <a:lstStyle/>
          <a:p>
            <a:r>
              <a:rPr lang="tr-TR" u="sng" dirty="0" smtClean="0"/>
              <a:t>www.</a:t>
            </a:r>
            <a:r>
              <a:rPr lang="tr-TR" u="sng" dirty="0" err="1" smtClean="0"/>
              <a:t>HangiSoru</a:t>
            </a:r>
            <a:r>
              <a:rPr lang="tr-TR" u="sng" dirty="0" smtClean="0"/>
              <a:t>.com </a:t>
            </a:r>
            <a:endParaRPr lang="tr-TR" dirty="0"/>
          </a:p>
        </p:txBody>
      </p:sp>
    </p:spTree>
    <p:extLst>
      <p:ext uri="{BB962C8B-B14F-4D97-AF65-F5344CB8AC3E}">
        <p14:creationId xmlns="" xmlns:p14="http://schemas.microsoft.com/office/powerpoint/2010/main" val="268465995"/>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par>
                                <p:cTn id="11" presetID="34" presetClass="emph" presetSubtype="0" fill="hold"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3">
                                            <p:txEl>
                                              <p:pRg st="1" end="1"/>
                                            </p:txEl>
                                          </p:spTgt>
                                        </p:tgtEl>
                                        <p:attrNameLst>
                                          <p:attrName>ppt_x</p:attrName>
                                          <p:attrName>ppt_y</p:attrName>
                                        </p:attrNameLst>
                                      </p:cBhvr>
                                    </p:animMotion>
                                    <p:animRot by="1500000">
                                      <p:cBhvr>
                                        <p:cTn id="13" dur="125" fill="hold">
                                          <p:stCondLst>
                                            <p:cond delay="0"/>
                                          </p:stCondLst>
                                        </p:cTn>
                                        <p:tgtEl>
                                          <p:spTgt spid="3">
                                            <p:txEl>
                                              <p:pRg st="1" end="1"/>
                                            </p:txEl>
                                          </p:spTgt>
                                        </p:tgtEl>
                                        <p:attrNameLst>
                                          <p:attrName>r</p:attrName>
                                        </p:attrNameLst>
                                      </p:cBhvr>
                                    </p:animRot>
                                    <p:animRot by="-1500000">
                                      <p:cBhvr>
                                        <p:cTn id="14" dur="125" fill="hold">
                                          <p:stCondLst>
                                            <p:cond delay="125"/>
                                          </p:stCondLst>
                                        </p:cTn>
                                        <p:tgtEl>
                                          <p:spTgt spid="3">
                                            <p:txEl>
                                              <p:pRg st="1" end="1"/>
                                            </p:txEl>
                                          </p:spTgt>
                                        </p:tgtEl>
                                        <p:attrNameLst>
                                          <p:attrName>r</p:attrName>
                                        </p:attrNameLst>
                                      </p:cBhvr>
                                    </p:animRot>
                                    <p:animRot by="-1500000">
                                      <p:cBhvr>
                                        <p:cTn id="15" dur="125" fill="hold">
                                          <p:stCondLst>
                                            <p:cond delay="250"/>
                                          </p:stCondLst>
                                        </p:cTn>
                                        <p:tgtEl>
                                          <p:spTgt spid="3">
                                            <p:txEl>
                                              <p:pRg st="1" end="1"/>
                                            </p:txEl>
                                          </p:spTgt>
                                        </p:tgtEl>
                                        <p:attrNameLst>
                                          <p:attrName>r</p:attrName>
                                        </p:attrNameLst>
                                      </p:cBhvr>
                                    </p:animRot>
                                    <p:animRot by="1500000">
                                      <p:cBhvr>
                                        <p:cTn id="16" dur="125" fill="hold">
                                          <p:stCondLst>
                                            <p:cond delay="375"/>
                                          </p:stCondLst>
                                        </p:cTn>
                                        <p:tgtEl>
                                          <p:spTgt spid="3">
                                            <p:txEl>
                                              <p:pRg st="1" end="1"/>
                                            </p:txEl>
                                          </p:spTgt>
                                        </p:tgtEl>
                                        <p:attrNameLst>
                                          <p:attrName>r</p:attrName>
                                        </p:attrNameLst>
                                      </p:cBhvr>
                                    </p:animRot>
                                  </p:childTnLst>
                                </p:cTn>
                              </p:par>
                              <p:par>
                                <p:cTn id="17" presetID="34" presetClass="emph" presetSubtype="0" fill="hold" nodeType="withEffect">
                                  <p:stCondLst>
                                    <p:cond delay="0"/>
                                  </p:stCondLst>
                                  <p:iterate type="lt">
                                    <p:tmPct val="10000"/>
                                  </p:iterate>
                                  <p:childTnLst>
                                    <p:animMotion origin="layout" path="M 1.38889E-6 -1.11111E-6 L 0.00295 -0.12454 " pathEditMode="relative" rAng="0" ptsTypes="AA">
                                      <p:cBhvr>
                                        <p:cTn id="18" dur="250" accel="50000" decel="50000" autoRev="1" fill="hold">
                                          <p:stCondLst>
                                            <p:cond delay="0"/>
                                          </p:stCondLst>
                                        </p:cTn>
                                        <p:tgtEl>
                                          <p:spTgt spid="3">
                                            <p:txEl>
                                              <p:pRg st="2" end="2"/>
                                            </p:txEl>
                                          </p:spTgt>
                                        </p:tgtEl>
                                        <p:attrNameLst>
                                          <p:attrName>ppt_x</p:attrName>
                                          <p:attrName>ppt_y</p:attrName>
                                        </p:attrNameLst>
                                      </p:cBhvr>
                                      <p:rCtr x="139" y="-6227"/>
                                    </p:animMotion>
                                    <p:animRot by="1500000">
                                      <p:cBhvr>
                                        <p:cTn id="19" dur="125" fill="hold">
                                          <p:stCondLst>
                                            <p:cond delay="0"/>
                                          </p:stCondLst>
                                        </p:cTn>
                                        <p:tgtEl>
                                          <p:spTgt spid="3">
                                            <p:txEl>
                                              <p:pRg st="2" end="2"/>
                                            </p:txEl>
                                          </p:spTgt>
                                        </p:tgtEl>
                                        <p:attrNameLst>
                                          <p:attrName>r</p:attrName>
                                        </p:attrNameLst>
                                      </p:cBhvr>
                                    </p:animRot>
                                    <p:animRot by="-1500000">
                                      <p:cBhvr>
                                        <p:cTn id="20" dur="125" fill="hold">
                                          <p:stCondLst>
                                            <p:cond delay="125"/>
                                          </p:stCondLst>
                                        </p:cTn>
                                        <p:tgtEl>
                                          <p:spTgt spid="3">
                                            <p:txEl>
                                              <p:pRg st="2" end="2"/>
                                            </p:txEl>
                                          </p:spTgt>
                                        </p:tgtEl>
                                        <p:attrNameLst>
                                          <p:attrName>r</p:attrName>
                                        </p:attrNameLst>
                                      </p:cBhvr>
                                    </p:animRot>
                                    <p:animRot by="-1500000">
                                      <p:cBhvr>
                                        <p:cTn id="21" dur="125" fill="hold">
                                          <p:stCondLst>
                                            <p:cond delay="250"/>
                                          </p:stCondLst>
                                        </p:cTn>
                                        <p:tgtEl>
                                          <p:spTgt spid="3">
                                            <p:txEl>
                                              <p:pRg st="2" end="2"/>
                                            </p:txEl>
                                          </p:spTgt>
                                        </p:tgtEl>
                                        <p:attrNameLst>
                                          <p:attrName>r</p:attrName>
                                        </p:attrNameLst>
                                      </p:cBhvr>
                                    </p:animRot>
                                    <p:animRot by="1500000">
                                      <p:cBhvr>
                                        <p:cTn id="22" dur="125" fill="hold">
                                          <p:stCondLst>
                                            <p:cond delay="375"/>
                                          </p:stCondLst>
                                        </p:cTn>
                                        <p:tgtEl>
                                          <p:spTgt spid="3">
                                            <p:txEl>
                                              <p:pRg st="2" end="2"/>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34" presetClass="emph" presetSubtype="0" fill="hold" nodeType="clickEffect">
                                  <p:stCondLst>
                                    <p:cond delay="0"/>
                                  </p:stCondLst>
                                  <p:iterate type="lt">
                                    <p:tmPct val="10000"/>
                                  </p:iterate>
                                  <p:childTnLst>
                                    <p:animMotion origin="layout" path="M -0.00157 0.09583 L -0.00157 -0.11412 " pathEditMode="relative" rAng="0" ptsTypes="AA">
                                      <p:cBhvr>
                                        <p:cTn id="26" dur="250" accel="50000" decel="50000" autoRev="1" fill="hold">
                                          <p:stCondLst>
                                            <p:cond delay="0"/>
                                          </p:stCondLst>
                                        </p:cTn>
                                        <p:tgtEl>
                                          <p:spTgt spid="3">
                                            <p:txEl>
                                              <p:pRg st="4" end="4"/>
                                            </p:txEl>
                                          </p:spTgt>
                                        </p:tgtEl>
                                        <p:attrNameLst>
                                          <p:attrName>ppt_x</p:attrName>
                                          <p:attrName>ppt_y</p:attrName>
                                        </p:attrNameLst>
                                      </p:cBhvr>
                                      <p:rCtr x="0" y="-10509"/>
                                    </p:animMotion>
                                    <p:animRot by="1500000">
                                      <p:cBhvr>
                                        <p:cTn id="27" dur="125" fill="hold">
                                          <p:stCondLst>
                                            <p:cond delay="0"/>
                                          </p:stCondLst>
                                        </p:cTn>
                                        <p:tgtEl>
                                          <p:spTgt spid="3">
                                            <p:txEl>
                                              <p:pRg st="4" end="4"/>
                                            </p:txEl>
                                          </p:spTgt>
                                        </p:tgtEl>
                                        <p:attrNameLst>
                                          <p:attrName>r</p:attrName>
                                        </p:attrNameLst>
                                      </p:cBhvr>
                                    </p:animRot>
                                    <p:animRot by="-1500000">
                                      <p:cBhvr>
                                        <p:cTn id="28" dur="125" fill="hold">
                                          <p:stCondLst>
                                            <p:cond delay="125"/>
                                          </p:stCondLst>
                                        </p:cTn>
                                        <p:tgtEl>
                                          <p:spTgt spid="3">
                                            <p:txEl>
                                              <p:pRg st="4" end="4"/>
                                            </p:txEl>
                                          </p:spTgt>
                                        </p:tgtEl>
                                        <p:attrNameLst>
                                          <p:attrName>r</p:attrName>
                                        </p:attrNameLst>
                                      </p:cBhvr>
                                    </p:animRot>
                                    <p:animRot by="-1500000">
                                      <p:cBhvr>
                                        <p:cTn id="29" dur="125" fill="hold">
                                          <p:stCondLst>
                                            <p:cond delay="250"/>
                                          </p:stCondLst>
                                        </p:cTn>
                                        <p:tgtEl>
                                          <p:spTgt spid="3">
                                            <p:txEl>
                                              <p:pRg st="4" end="4"/>
                                            </p:txEl>
                                          </p:spTgt>
                                        </p:tgtEl>
                                        <p:attrNameLst>
                                          <p:attrName>r</p:attrName>
                                        </p:attrNameLst>
                                      </p:cBhvr>
                                    </p:animRot>
                                    <p:animRot by="1500000">
                                      <p:cBhvr>
                                        <p:cTn id="30" dur="125" fill="hold">
                                          <p:stCondLst>
                                            <p:cond delay="375"/>
                                          </p:stCondLst>
                                        </p:cTn>
                                        <p:tgtEl>
                                          <p:spTgt spid="3">
                                            <p:txEl>
                                              <p:pRg st="4" end="4"/>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6858000"/>
          </a:xfrm>
        </p:spPr>
        <p:txBody>
          <a:bodyPr>
            <a:normAutofit/>
          </a:bodyPr>
          <a:lstStyle/>
          <a:p>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İÇİNDEKİLER</a:t>
            </a:r>
            <a:r>
              <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ction="ppaction://hlinksldjump"/>
              </a:rPr>
              <a:t>ÇANAKKALE </a:t>
            </a:r>
            <a:r>
              <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ction="ppaction://hlinksldjump"/>
              </a:rPr>
              <a:t>GEÇİLMEZ(SAYFA-3)</a:t>
            </a:r>
            <a:br>
              <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ction="ppaction://hlinksldjump"/>
              </a:rPr>
            </a:b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ction="ppaction://hlinksldjump"/>
              </a:rPr>
              <a:t>SAVAŞ </a:t>
            </a:r>
            <a:r>
              <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ction="ppaction://hlinksldjump"/>
              </a:rPr>
              <a:t>ÖNCESİ AVRUPA DEVLETLERİNİN GENEL DURUMU(SAYFA-5)</a:t>
            </a:r>
            <a:r>
              <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4" action="ppaction://hlinksldjump"/>
              </a:rPr>
              <a:t>ÇANAKKALE </a:t>
            </a:r>
            <a:r>
              <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4" action="ppaction://hlinksldjump"/>
              </a:rPr>
              <a:t>SAVAŞI – DENİZ HAREKATI(SAYFA-7)</a:t>
            </a:r>
            <a:br>
              <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4" action="ppaction://hlinksldjump"/>
              </a:rPr>
            </a:b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5" action="ppaction://hlinksldjump"/>
              </a:rPr>
              <a:t>ÇANAKKALE </a:t>
            </a:r>
            <a:r>
              <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5" action="ppaction://hlinksldjump"/>
              </a:rPr>
              <a:t>SAVAŞI – KARA </a:t>
            </a: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5" action="ppaction://hlinksldjump"/>
              </a:rPr>
              <a:t>HAREKATI(SAYFA-8)</a:t>
            </a: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fi-FI"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6" action="ppaction://hlinksldjump"/>
              </a:rPr>
              <a:t>25 </a:t>
            </a:r>
            <a:r>
              <a:rPr lang="fi-FI"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6" action="ppaction://hlinksldjump"/>
              </a:rPr>
              <a:t>NİSAN 1915 KARA </a:t>
            </a:r>
            <a:r>
              <a:rPr lang="fi-FI"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6" action="ppaction://hlinksldjump"/>
              </a:rPr>
              <a:t>TAARRUZU(SAYFA-</a:t>
            </a: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6" action="ppaction://hlinksldjump"/>
              </a:rPr>
              <a:t>9</a:t>
            </a:r>
            <a:r>
              <a:rPr lang="fi-FI"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6" action="ppaction://hlinksldjump"/>
              </a:rPr>
              <a:t>)</a:t>
            </a:r>
            <a:r>
              <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7" action="ppaction://hlinksldjump"/>
              </a:rPr>
              <a:t>SEDDÜLBAHİR </a:t>
            </a:r>
            <a:r>
              <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7" action="ppaction://hlinksldjump"/>
              </a:rPr>
              <a:t>CEPHESİ(SAYFA-10)</a:t>
            </a:r>
            <a:r>
              <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8" action="ppaction://hlinksldjump"/>
              </a:rPr>
              <a:t/>
            </a:r>
            <a:b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8" action="ppaction://hlinksldjump"/>
              </a:rPr>
            </a:b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8" action="ppaction://hlinksldjump"/>
              </a:rPr>
              <a:t>İKİNCİ </a:t>
            </a:r>
            <a:r>
              <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8" action="ppaction://hlinksldjump"/>
              </a:rPr>
              <a:t>ANAFARTALAR </a:t>
            </a: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8" action="ppaction://hlinksldjump"/>
              </a:rPr>
              <a:t>SAVAŞI(SAYFA-11)</a:t>
            </a:r>
            <a:r>
              <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8" action="ppaction://hlinksldjump"/>
              </a:rPr>
              <a:t/>
            </a:r>
            <a:br>
              <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8" action="ppaction://hlinksldjump"/>
              </a:rPr>
            </a:b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9" action="ppaction://hlinksldjump"/>
              </a:rPr>
              <a:t/>
            </a:r>
            <a:b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9" action="ppaction://hlinksldjump"/>
              </a:rPr>
            </a:b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9" action="ppaction://hlinksldjump"/>
              </a:rPr>
              <a:t>ÇANAKKALE </a:t>
            </a:r>
            <a:r>
              <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9" action="ppaction://hlinksldjump"/>
              </a:rPr>
              <a:t>SAVAŞI’NDAKİ ASKER KAYIPLARI(SAYFA-13)</a:t>
            </a:r>
            <a:br>
              <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9" action="ppaction://hlinksldjump"/>
              </a:rPr>
            </a:b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10" action="ppaction://hlinksldjump"/>
              </a:rPr>
              <a:t>ÇANAKKALE </a:t>
            </a:r>
            <a:r>
              <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10" action="ppaction://hlinksldjump"/>
              </a:rPr>
              <a:t>SAVAŞI’NIN </a:t>
            </a: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10" action="ppaction://hlinksldjump"/>
              </a:rPr>
              <a:t>SONUÇLARI(SAYFA-14)</a:t>
            </a:r>
            <a:endParaRPr lang="tr-TR" dirty="0"/>
          </a:p>
        </p:txBody>
      </p:sp>
    </p:spTree>
    <p:extLst>
      <p:ext uri="{BB962C8B-B14F-4D97-AF65-F5344CB8AC3E}">
        <p14:creationId xmlns="" xmlns:p14="http://schemas.microsoft.com/office/powerpoint/2010/main" val="97210988"/>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435280" cy="692696"/>
          </a:xfrm>
        </p:spPr>
        <p:txBody>
          <a:bodyPr>
            <a:noAutofit/>
          </a:bodyPr>
          <a:lstStyle/>
          <a:p>
            <a:pPr algn="ctr"/>
            <a:r>
              <a:rPr lang="tr-TR"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ÇANAKKALE GEÇİLMEZ</a:t>
            </a:r>
          </a:p>
        </p:txBody>
      </p:sp>
      <p:sp>
        <p:nvSpPr>
          <p:cNvPr id="4" name="Metin Yer Tutucusu 3"/>
          <p:cNvSpPr>
            <a:spLocks noGrp="1"/>
          </p:cNvSpPr>
          <p:nvPr>
            <p:ph type="body" sz="half" idx="2"/>
          </p:nvPr>
        </p:nvSpPr>
        <p:spPr>
          <a:xfrm>
            <a:off x="0" y="908720"/>
            <a:ext cx="9144000" cy="5832648"/>
          </a:xfrm>
        </p:spPr>
        <p:txBody>
          <a:bodyPr>
            <a:noAutofit/>
          </a:bodyPr>
          <a:lstStyle/>
          <a:p>
            <a:pPr algn="just"/>
            <a:r>
              <a:rPr lang="tr-TR"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Çanakkale Savaşı, 1. Dünya Savaşı'nın sonlarına yaklaşırken 1915- 1916 yılları arasında Gelibolu Yarımadasında Osmanlı Devleti ile İtilaf Devletleri arasında yapılan deniz ve kara </a:t>
            </a:r>
            <a:r>
              <a:rPr lang="tr-TR" sz="17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muharebeleridir . Çanakkale </a:t>
            </a:r>
            <a:r>
              <a:rPr lang="tr-TR"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savaşı, Birinci Dünya Savaşı içindeki, tarihin en kanlı bölümü olarak bilinir. Türk’ün sayısız zafer, şan ve şerefle dolu tarihinin en parlak sayfasıdır. 1. Dünya Savaşı’ndan kısa bir süre önce, 1911-1912 yıllarında Osmanlı Devleti son Afrika topraklarını İtalya’ya kaptırmış, 1912-1913 Balkan hezimeti ise, Rumeli’deki son Türk hakimiyetini silip süpürmüştür. Bulgar ordularının İstanbul kapılarını zorlaması, 500 yıldır Türk olan Rumeli’nin kaybı, İstanbul ve Boğazların güvenliğinin tehlikeye girmesi, o zamanın devlet adamlarında siyasi yalnızlığımızın doğal bir sonucu olarak </a:t>
            </a:r>
            <a:r>
              <a:rPr lang="tr-TR" sz="17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değerlendirilmiştir . Dolayısıyla </a:t>
            </a:r>
            <a:r>
              <a:rPr lang="tr-TR"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Dünya Savaşı’na rastlayan günlerde Osmanlı Devleti yalnızlıktan ve emniyetsizlikten kurtulmak istemiş; fakat Balkan savaşının kötü hatıralarının tesiri altında kalan iki blokta Türk ittifakını küçümsemişler ve bu ittifakın kendileri için bir yük olmasından endişe etmişlerdi. Ancak, Alman İmparatoru, her iki blok arasındaki savaşta, Osmanlı devletinin hiç değilse bir kısım düşman kuvvetini meşgul edebileceği gerekçesiyle duruma müdahale etmiştir. Bu surette Osmanlı devleti, kaderine alelacele, 2 Ağustos 1914’te “üçlü </a:t>
            </a:r>
            <a:r>
              <a:rPr lang="tr-TR" sz="17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ittifak’la</a:t>
            </a:r>
            <a:r>
              <a:rPr lang="tr-TR"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bağlanmıştır. İşte Çanakkale Zaferini yaratan kuvvet, 1914 yazında küçümsenen değeri hakkında yanlış teşhis konan bu Türk Ordusu’dur. Avrupa’da savaş bütün şiddetiyle sürerken, hareket harbinin yerini siper harbi almıştır. Bu cephede yarma yapmak ve kesin sonuç almakta son derece zorlanmıştır. Halbuki “üçlü </a:t>
            </a:r>
            <a:r>
              <a:rPr lang="tr-TR" sz="17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itilaf”ın</a:t>
            </a:r>
            <a:r>
              <a:rPr lang="tr-TR"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askeri gücü günden güne artmaktadır. Bu güç, hareket savaşına müsait başka savaş alanlarında kullanılmalıdır. İngiltere başkanı Lloyd George ve Bahriye Nazırı </a:t>
            </a:r>
            <a:r>
              <a:rPr lang="tr-TR" sz="17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Churchıll</a:t>
            </a:r>
            <a:r>
              <a:rPr lang="tr-TR"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bu görüşü benimsemişlerdir. Çanakkale Savaşları, işte bu görüşü benimseyenlerin eseridir.</a:t>
            </a:r>
          </a:p>
        </p:txBody>
      </p:sp>
    </p:spTree>
    <p:extLst>
      <p:ext uri="{BB962C8B-B14F-4D97-AF65-F5344CB8AC3E}">
        <p14:creationId xmlns="" xmlns:p14="http://schemas.microsoft.com/office/powerpoint/2010/main" val="4170192256"/>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4">
                                            <p:txEl>
                                              <p:pRg st="0" end="0"/>
                                            </p:txEl>
                                          </p:spTgt>
                                        </p:tgtEl>
                                        <p:attrNameLst>
                                          <p:attrName>style.visibility</p:attrName>
                                        </p:attrNameLst>
                                      </p:cBhvr>
                                      <p:to>
                                        <p:strVal val="visible"/>
                                      </p:to>
                                    </p:set>
                                    <p:anim by="(-#ppt_w*2)" calcmode="lin" valueType="num">
                                      <p:cBhvr rctx="PPT">
                                        <p:cTn id="15" dur="250" autoRev="1" fill="hold">
                                          <p:stCondLst>
                                            <p:cond delay="0"/>
                                          </p:stCondLst>
                                        </p:cTn>
                                        <p:tgtEl>
                                          <p:spTgt spid="4">
                                            <p:txEl>
                                              <p:pRg st="0" end="0"/>
                                            </p:txEl>
                                          </p:spTgt>
                                        </p:tgtEl>
                                        <p:attrNameLst>
                                          <p:attrName>ppt_w</p:attrName>
                                        </p:attrNameLst>
                                      </p:cBhvr>
                                    </p:anim>
                                    <p:anim by="(#ppt_w*0.50)" calcmode="lin" valueType="num">
                                      <p:cBhvr>
                                        <p:cTn id="16" dur="250" decel="50000" autoRev="1" fill="hold">
                                          <p:stCondLst>
                                            <p:cond delay="0"/>
                                          </p:stCondLst>
                                        </p:cTn>
                                        <p:tgtEl>
                                          <p:spTgt spid="4">
                                            <p:txEl>
                                              <p:pRg st="0" end="0"/>
                                            </p:txEl>
                                          </p:spTgt>
                                        </p:tgtEl>
                                        <p:attrNameLst>
                                          <p:attrName>ppt_x</p:attrName>
                                        </p:attrNameLst>
                                      </p:cBhvr>
                                    </p:anim>
                                    <p:anim from="(-#ppt_h/2)" to="(#ppt_y)" calcmode="lin" valueType="num">
                                      <p:cBhvr>
                                        <p:cTn id="17" dur="500" fill="hold">
                                          <p:stCondLst>
                                            <p:cond delay="0"/>
                                          </p:stCondLst>
                                        </p:cTn>
                                        <p:tgtEl>
                                          <p:spTgt spid="4">
                                            <p:txEl>
                                              <p:pRg st="0" end="0"/>
                                            </p:txEl>
                                          </p:spTgt>
                                        </p:tgtEl>
                                        <p:attrNameLst>
                                          <p:attrName>ppt_y</p:attrName>
                                        </p:attrNameLst>
                                      </p:cBhvr>
                                    </p:anim>
                                    <p:animRot by="21600000">
                                      <p:cBhvr>
                                        <p:cTn id="18" dur="500" fill="hold">
                                          <p:stCondLst>
                                            <p:cond delay="0"/>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1" y="0"/>
            <a:ext cx="4807346" cy="6858000"/>
          </a:xfrm>
        </p:spPr>
        <p:txBody>
          <a:bodyPr>
            <a:noAutofit/>
          </a:bodyPr>
          <a:lstStyle/>
          <a:p>
            <a:pPr algn="just"/>
            <a:r>
              <a:rPr lang="tr-TR"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Hareket sahası olarak Gelibolu Yarımadasının seçilmesi, bu bölgenin jeopolitik bakımdan çok büyük öneme sahip olmasındandır. Boğazlar, özellikle güney Rusya ve bütün Karadeniz kıyılarının açık denizlere olan tek çıkış noktasıdır. Harp halinde bu geçidin kapanması, Rusya için hayati önem taşımaktadır. Zira, Rusya’nın insan ve hammadde kaynakları zengin, fakat sanayi ve mali imkanları sınırlıdır. Bunun için uzun ve sürekli bir savaşın gerektirdiği silah, cephane ve malzeme ikmalini temin edemeyecek durumdadır. Bu durumda Boğazlar Doğu cephesinin en müsait ve hayati menzil hattını teşkil etmektedir. Bu geçidin açılmasıyla Rusya’yı takviye edecek, Batı cephesinin yükünü hafifletecek dolayısıyla savaşı kısaltacaktır. Osmanlı devletinin savaş dışı edilmesiyle, muhtemelen Balkan devletleri ve İtalya “itilaf” devletleri yanında savaşa katılacaklardı. O zaman İngiliz Bahriye Nazırı olan Churchill’in ısrarla üzerinde durduğu bu fikirlere önceleri pek itibar edilmemiştir. Ancak 1914 Aralık ayında başlayan Türk-Sarıkamış Harekatı üzerine telaşlanan ve çok zor durumda kalan en azından hiç değilse bir kısım Türk kuvvetlerinin başka cephelere çekilmesini isteyen Rusya’nın yükünü azaltmak için, Çanakkale Seferi’ne karar verilmiş; fakat kesin neticeyi Batı cephesinde arayanları darıltmamak için öncelikle donanmayla ve zorla Çanakkale Boğazı geçilmeye çalışılmıştır. </a:t>
            </a:r>
          </a:p>
        </p:txBody>
      </p:sp>
      <p:pic>
        <p:nvPicPr>
          <p:cNvPr id="2050" name="Picture 2" descr="Ã§anakkale savaÅÄ± ile ilgili gÃ¶rsel sonucu"/>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07345" y="-1"/>
            <a:ext cx="4336655" cy="2852937"/>
          </a:xfrm>
          <a:prstGeom prst="rect">
            <a:avLst/>
          </a:prstGeom>
          <a:noFill/>
          <a:extLst>
            <a:ext uri="{909E8E84-426E-40DD-AFC4-6F175D3DCCD1}">
              <a14:hiddenFill xmlns="" xmlns:a14="http://schemas.microsoft.com/office/drawing/2010/main">
                <a:solidFill>
                  <a:srgbClr val="FFFFFF"/>
                </a:solidFill>
              </a14:hiddenFill>
            </a:ext>
          </a:extLst>
        </p:spPr>
      </p:pic>
      <p:sp>
        <p:nvSpPr>
          <p:cNvPr id="5" name="Dikdörtgen 4"/>
          <p:cNvSpPr/>
          <p:nvPr/>
        </p:nvSpPr>
        <p:spPr>
          <a:xfrm>
            <a:off x="4830904" y="3140968"/>
            <a:ext cx="4336655" cy="2585323"/>
          </a:xfrm>
          <a:prstGeom prst="rect">
            <a:avLst/>
          </a:prstGeom>
        </p:spPr>
        <p:txBody>
          <a:bodyPr wrap="square">
            <a:spAutoFit/>
          </a:bodyPr>
          <a:lstStyle/>
          <a:p>
            <a:pPr algn="ctr"/>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Çanakkale Savaşı genel hatları itibariyle: İtilaf Devletleri’nce; Osmanlı Devleti’nin başkenti konumundaki İstanbul’u alarak boğazların kontrolüne ele geçirmek, Rusya’yla güvenli bir tarımsal ve askeri ticaret yolu açmak, Alman müttefiklerinden bini savaş dışı bırakarak ittifak devletlerini zayıflatmak amacı ile açılan cephedir.</a:t>
            </a:r>
          </a:p>
        </p:txBody>
      </p:sp>
    </p:spTree>
    <p:extLst>
      <p:ext uri="{BB962C8B-B14F-4D97-AF65-F5344CB8AC3E}">
        <p14:creationId xmlns="" xmlns:p14="http://schemas.microsoft.com/office/powerpoint/2010/main" val="4106901917"/>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4">
                                            <p:txEl>
                                              <p:pRg st="0" end="0"/>
                                            </p:txEl>
                                          </p:spTgt>
                                        </p:tgtEl>
                                        <p:attrNameLst>
                                          <p:attrName>ppt_w</p:attrName>
                                        </p:attrNameLst>
                                      </p:cBhvr>
                                    </p:anim>
                                    <p:anim by="(#ppt_w*0.50)" calcmode="lin" valueType="num">
                                      <p:cBhvr>
                                        <p:cTn id="8" dur="250" decel="50000" autoRev="1" fill="hold">
                                          <p:stCondLst>
                                            <p:cond delay="0"/>
                                          </p:stCondLst>
                                        </p:cTn>
                                        <p:tgtEl>
                                          <p:spTgt spid="4">
                                            <p:txEl>
                                              <p:pRg st="0" end="0"/>
                                            </p:txEl>
                                          </p:spTgt>
                                        </p:tgtEl>
                                        <p:attrNameLst>
                                          <p:attrName>ppt_x</p:attrName>
                                        </p:attrNameLst>
                                      </p:cBhvr>
                                    </p:anim>
                                    <p:anim from="(-#ppt_h/2)" to="(#ppt_y)" calcmode="lin" valueType="num">
                                      <p:cBhvr>
                                        <p:cTn id="9" dur="500" fill="hold">
                                          <p:stCondLst>
                                            <p:cond delay="0"/>
                                          </p:stCondLst>
                                        </p:cTn>
                                        <p:tgtEl>
                                          <p:spTgt spid="4">
                                            <p:txEl>
                                              <p:pRg st="0" end="0"/>
                                            </p:txEl>
                                          </p:spTgt>
                                        </p:tgtEl>
                                        <p:attrNameLst>
                                          <p:attrName>ppt_y</p:attrName>
                                        </p:attrNameLst>
                                      </p:cBhvr>
                                    </p:anim>
                                    <p:animRot by="21600000">
                                      <p:cBhvr>
                                        <p:cTn id="10" dur="500" fill="hold">
                                          <p:stCondLst>
                                            <p:cond delay="0"/>
                                          </p:stCondLst>
                                        </p:cTn>
                                        <p:tgtEl>
                                          <p:spTgt spid="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barn(inVertical)">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nodeType="clickEffect">
                                  <p:stCondLst>
                                    <p:cond delay="0"/>
                                  </p:stCondLst>
                                  <p:iterate type="lt">
                                    <p:tmPct val="10000"/>
                                  </p:iterate>
                                  <p:childTnLst>
                                    <p:set>
                                      <p:cBhvr>
                                        <p:cTn id="19" dur="1" fill="hold">
                                          <p:stCondLst>
                                            <p:cond delay="0"/>
                                          </p:stCondLst>
                                        </p:cTn>
                                        <p:tgtEl>
                                          <p:spTgt spid="5">
                                            <p:txEl>
                                              <p:pRg st="0" end="0"/>
                                            </p:txEl>
                                          </p:spTgt>
                                        </p:tgtEl>
                                        <p:attrNameLst>
                                          <p:attrName>style.visibility</p:attrName>
                                        </p:attrNameLst>
                                      </p:cBhvr>
                                      <p:to>
                                        <p:strVal val="visible"/>
                                      </p:to>
                                    </p:set>
                                    <p:anim by="(-#ppt_w*2)" calcmode="lin" valueType="num">
                                      <p:cBhvr rctx="PPT">
                                        <p:cTn id="20" dur="250" autoRev="1" fill="hold">
                                          <p:stCondLst>
                                            <p:cond delay="0"/>
                                          </p:stCondLst>
                                        </p:cTn>
                                        <p:tgtEl>
                                          <p:spTgt spid="5">
                                            <p:txEl>
                                              <p:pRg st="0" end="0"/>
                                            </p:txEl>
                                          </p:spTgt>
                                        </p:tgtEl>
                                        <p:attrNameLst>
                                          <p:attrName>ppt_w</p:attrName>
                                        </p:attrNameLst>
                                      </p:cBhvr>
                                    </p:anim>
                                    <p:anim by="(#ppt_w*0.50)" calcmode="lin" valueType="num">
                                      <p:cBhvr>
                                        <p:cTn id="21" dur="250" decel="50000" autoRev="1" fill="hold">
                                          <p:stCondLst>
                                            <p:cond delay="0"/>
                                          </p:stCondLst>
                                        </p:cTn>
                                        <p:tgtEl>
                                          <p:spTgt spid="5">
                                            <p:txEl>
                                              <p:pRg st="0" end="0"/>
                                            </p:txEl>
                                          </p:spTgt>
                                        </p:tgtEl>
                                        <p:attrNameLst>
                                          <p:attrName>ppt_x</p:attrName>
                                        </p:attrNameLst>
                                      </p:cBhvr>
                                    </p:anim>
                                    <p:anim from="(-#ppt_h/2)" to="(#ppt_y)" calcmode="lin" valueType="num">
                                      <p:cBhvr>
                                        <p:cTn id="22" dur="500" fill="hold">
                                          <p:stCondLst>
                                            <p:cond delay="0"/>
                                          </p:stCondLst>
                                        </p:cTn>
                                        <p:tgtEl>
                                          <p:spTgt spid="5">
                                            <p:txEl>
                                              <p:pRg st="0" end="0"/>
                                            </p:txEl>
                                          </p:spTgt>
                                        </p:tgtEl>
                                        <p:attrNameLst>
                                          <p:attrName>ppt_y</p:attrName>
                                        </p:attrNameLst>
                                      </p:cBhvr>
                                    </p:anim>
                                    <p:animRot by="21600000">
                                      <p:cBhvr>
                                        <p:cTn id="23" dur="500" fill="hold">
                                          <p:stCondLst>
                                            <p:cond delay="0"/>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5949"/>
            <a:ext cx="9144000" cy="532731"/>
          </a:xfrm>
        </p:spPr>
        <p:txBody>
          <a:bodyPr>
            <a:noAutofit/>
          </a:bodyPr>
          <a:lstStyle/>
          <a:p>
            <a:pPr algn="ct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SAVAŞ ÖNCESİ AVRUPA DEVLETLERİNİN GENEL DURUMU</a:t>
            </a:r>
            <a:endPar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Metin Yer Tutucusu 3"/>
          <p:cNvSpPr>
            <a:spLocks noGrp="1"/>
          </p:cNvSpPr>
          <p:nvPr>
            <p:ph type="body" sz="half" idx="2"/>
          </p:nvPr>
        </p:nvSpPr>
        <p:spPr>
          <a:xfrm>
            <a:off x="0" y="620688"/>
            <a:ext cx="9144000" cy="6237312"/>
          </a:xfrm>
        </p:spPr>
        <p:txBody>
          <a:bodyPr>
            <a:noAutofit/>
          </a:bodyPr>
          <a:lstStyle/>
          <a:p>
            <a:pPr algn="just"/>
            <a:r>
              <a:rPr lang="tr-TR"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Yirminci yüzyılın başlarında Avrupa kendi sınırlarından taşıyordu. Ekonomik rekabet, sömürgecilik ve milliyetçilik akımları Avrupa’yı ikiye bölüyordu. Diğer yandan Almanya- Fransa ve Rusya- Avusturya arasındaki çekişmeler gerginliğe dönüşüyordu. 28 Haziran 1914’te Avusturya-Macaristan İmparatorluğu </a:t>
            </a:r>
            <a:r>
              <a:rPr lang="tr-TR" sz="16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veliahtı</a:t>
            </a:r>
            <a:r>
              <a:rPr lang="tr-TR"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Arşidük Ferdinand’ın bir Sırp milliyetçi tarafından öldürülmesi bu gerginliğe son noktayı koydu. Bu olay üzerine Avusturya’nın 28 Temmuz 1914’te Sırbistan’a seferberlik ilanının ardından 1. Dünya Savaşı başlamış oluyordu. Bir yandan Almanya, Avusturya-Macaristan ve İtalya’dan oluşan “üçlü ittifak devletleri” bir yanda da İngiltere, Fransa ve Rusya’dan oluşan “üçlü itilaf devletleri” sonunda taraflar Avrupa’yı ikiye bölmeyi başarmışlardı. Savaş ilanlarının ardından İtalya tarafsızlığını ilan ettiyse de bir yıl sonra İtilaf Devletleri’ne katıldı. Bu sırada Osmanlı İmparatorluğu tarihin gördüğü en geniş sınırlarına sahip olmuş, her çeşit millet ve inanışı içinde barındıran ve yaklaşık 600 yıl süren saltanatını 20. yüzyılın başında kaybediyordu. Dışta ve içte yaşadığı mücadeleler Osmanlı Devleti’ni çökertiyor, topraklarını ve gücünü dağıtıyordu. Son olarak Trablusgarp savaşı ve Balkan savaşları ile arka arkaya yenilgiler alan Osmanlı Devleti, doğu Trakya dışında Avrupa’daki bütün topraklarını kaybetmiş, diğer ülkelerin nezdinde ki saygınlığını ve gücünü yitirmişti. Artık Osmanlı Devleti’nin ölümü bekleniyor ve diğer ülkeler tarafından paylaşım planları hazırlanıyordu</a:t>
            </a:r>
            <a:r>
              <a:rPr lang="tr-TR" sz="1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tr-TR"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tr-TR"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Osmanlı - Alman İttifakı</a:t>
            </a:r>
          </a:p>
          <a:p>
            <a:pPr algn="just"/>
            <a:r>
              <a:rPr lang="tr-TR"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Rusya boğazları ele geçirip sıcak denizlere inmeyi hedeflerken, İngiltere Süveyş Kanalı ve Hint yolunun güvenliği için Filistin’i ele geçirmeyi tasarlıyor. Fransa, Lübnan, Suriye ve Kilikya’nın kontrolünü düşlüyor; Almanlar doğuya yayılma politikası güdüyor, İtalyanlar ise Antalya’ya sahip olmak istiyordu. Birinci dünya savaşının patlak vermesinin ardından Osmanlı Devleti önce İtilaf devletleri ile birlikte olmaya niyetlendiyse de, Rusya’nın bu duruma soğuk bakması Osmanlı’yı Almanya’ya doğru itti ve 2 Ağustos 1914’te yapılan gizli bir antlaşma ile Osmanlı - Alman ittifakı kesinleşmişti.</a:t>
            </a:r>
          </a:p>
        </p:txBody>
      </p:sp>
    </p:spTree>
    <p:extLst>
      <p:ext uri="{BB962C8B-B14F-4D97-AF65-F5344CB8AC3E}">
        <p14:creationId xmlns="" xmlns:p14="http://schemas.microsoft.com/office/powerpoint/2010/main" val="3961117985"/>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4">
                                            <p:txEl>
                                              <p:pRg st="0" end="0"/>
                                            </p:txEl>
                                          </p:spTgt>
                                        </p:tgtEl>
                                        <p:attrNameLst>
                                          <p:attrName>style.visibility</p:attrName>
                                        </p:attrNameLst>
                                      </p:cBhvr>
                                      <p:to>
                                        <p:strVal val="visible"/>
                                      </p:to>
                                    </p:set>
                                    <p:anim by="(-#ppt_w*2)" calcmode="lin" valueType="num">
                                      <p:cBhvr rctx="PPT">
                                        <p:cTn id="15" dur="250" autoRev="1" fill="hold">
                                          <p:stCondLst>
                                            <p:cond delay="0"/>
                                          </p:stCondLst>
                                        </p:cTn>
                                        <p:tgtEl>
                                          <p:spTgt spid="4">
                                            <p:txEl>
                                              <p:pRg st="0" end="0"/>
                                            </p:txEl>
                                          </p:spTgt>
                                        </p:tgtEl>
                                        <p:attrNameLst>
                                          <p:attrName>ppt_w</p:attrName>
                                        </p:attrNameLst>
                                      </p:cBhvr>
                                    </p:anim>
                                    <p:anim by="(#ppt_w*0.50)" calcmode="lin" valueType="num">
                                      <p:cBhvr>
                                        <p:cTn id="16" dur="250" decel="50000" autoRev="1" fill="hold">
                                          <p:stCondLst>
                                            <p:cond delay="0"/>
                                          </p:stCondLst>
                                        </p:cTn>
                                        <p:tgtEl>
                                          <p:spTgt spid="4">
                                            <p:txEl>
                                              <p:pRg st="0" end="0"/>
                                            </p:txEl>
                                          </p:spTgt>
                                        </p:tgtEl>
                                        <p:attrNameLst>
                                          <p:attrName>ppt_x</p:attrName>
                                        </p:attrNameLst>
                                      </p:cBhvr>
                                    </p:anim>
                                    <p:anim from="(-#ppt_h/2)" to="(#ppt_y)" calcmode="lin" valueType="num">
                                      <p:cBhvr>
                                        <p:cTn id="17" dur="500" fill="hold">
                                          <p:stCondLst>
                                            <p:cond delay="0"/>
                                          </p:stCondLst>
                                        </p:cTn>
                                        <p:tgtEl>
                                          <p:spTgt spid="4">
                                            <p:txEl>
                                              <p:pRg st="0" end="0"/>
                                            </p:txEl>
                                          </p:spTgt>
                                        </p:tgtEl>
                                        <p:attrNameLst>
                                          <p:attrName>ppt_y</p:attrName>
                                        </p:attrNameLst>
                                      </p:cBhvr>
                                    </p:anim>
                                    <p:animRot by="21600000">
                                      <p:cBhvr>
                                        <p:cTn id="18" dur="500" fill="hold">
                                          <p:stCondLst>
                                            <p:cond delay="0"/>
                                          </p:stCondLst>
                                        </p:cTn>
                                        <p:tgtEl>
                                          <p:spTgt spid="4">
                                            <p:txEl>
                                              <p:pRg st="0" end="0"/>
                                            </p:txEl>
                                          </p:spTgt>
                                        </p:tgtEl>
                                        <p:attrNameLst>
                                          <p:attrName>r</p:attrName>
                                        </p:attrNameLst>
                                      </p:cBhvr>
                                    </p:animRot>
                                  </p:childTnLst>
                                </p:cTn>
                              </p:par>
                              <p:par>
                                <p:cTn id="19" presetID="56" presetClass="entr" presetSubtype="0" fill="hold" nodeType="withEffect">
                                  <p:stCondLst>
                                    <p:cond delay="0"/>
                                  </p:stCondLst>
                                  <p:iterate type="lt">
                                    <p:tmPct val="10000"/>
                                  </p:iterate>
                                  <p:childTnLst>
                                    <p:set>
                                      <p:cBhvr>
                                        <p:cTn id="20" dur="1" fill="hold">
                                          <p:stCondLst>
                                            <p:cond delay="0"/>
                                          </p:stCondLst>
                                        </p:cTn>
                                        <p:tgtEl>
                                          <p:spTgt spid="4">
                                            <p:txEl>
                                              <p:pRg st="1" end="1"/>
                                            </p:txEl>
                                          </p:spTgt>
                                        </p:tgtEl>
                                        <p:attrNameLst>
                                          <p:attrName>style.visibility</p:attrName>
                                        </p:attrNameLst>
                                      </p:cBhvr>
                                      <p:to>
                                        <p:strVal val="visible"/>
                                      </p:to>
                                    </p:set>
                                    <p:anim by="(-#ppt_w*2)" calcmode="lin" valueType="num">
                                      <p:cBhvr rctx="PPT">
                                        <p:cTn id="21" dur="250" autoRev="1" fill="hold">
                                          <p:stCondLst>
                                            <p:cond delay="0"/>
                                          </p:stCondLst>
                                        </p:cTn>
                                        <p:tgtEl>
                                          <p:spTgt spid="4">
                                            <p:txEl>
                                              <p:pRg st="1" end="1"/>
                                            </p:txEl>
                                          </p:spTgt>
                                        </p:tgtEl>
                                        <p:attrNameLst>
                                          <p:attrName>ppt_w</p:attrName>
                                        </p:attrNameLst>
                                      </p:cBhvr>
                                    </p:anim>
                                    <p:anim by="(#ppt_w*0.50)" calcmode="lin" valueType="num">
                                      <p:cBhvr>
                                        <p:cTn id="22" dur="250" decel="50000" autoRev="1" fill="hold">
                                          <p:stCondLst>
                                            <p:cond delay="0"/>
                                          </p:stCondLst>
                                        </p:cTn>
                                        <p:tgtEl>
                                          <p:spTgt spid="4">
                                            <p:txEl>
                                              <p:pRg st="1" end="1"/>
                                            </p:txEl>
                                          </p:spTgt>
                                        </p:tgtEl>
                                        <p:attrNameLst>
                                          <p:attrName>ppt_x</p:attrName>
                                        </p:attrNameLst>
                                      </p:cBhvr>
                                    </p:anim>
                                    <p:anim from="(-#ppt_h/2)" to="(#ppt_y)" calcmode="lin" valueType="num">
                                      <p:cBhvr>
                                        <p:cTn id="23" dur="500" fill="hold">
                                          <p:stCondLst>
                                            <p:cond delay="0"/>
                                          </p:stCondLst>
                                        </p:cTn>
                                        <p:tgtEl>
                                          <p:spTgt spid="4">
                                            <p:txEl>
                                              <p:pRg st="1" end="1"/>
                                            </p:txEl>
                                          </p:spTgt>
                                        </p:tgtEl>
                                        <p:attrNameLst>
                                          <p:attrName>ppt_y</p:attrName>
                                        </p:attrNameLst>
                                      </p:cBhvr>
                                    </p:anim>
                                    <p:animRot by="21600000">
                                      <p:cBhvr>
                                        <p:cTn id="24" dur="500" fill="hold">
                                          <p:stCondLst>
                                            <p:cond delay="0"/>
                                          </p:stCondLst>
                                        </p:cTn>
                                        <p:tgtEl>
                                          <p:spTgt spid="4">
                                            <p:txEl>
                                              <p:pRg st="1" end="1"/>
                                            </p:txEl>
                                          </p:spTgt>
                                        </p:tgtEl>
                                        <p:attrNameLst>
                                          <p:attrName>r</p:attrName>
                                        </p:attrNameLst>
                                      </p:cBhvr>
                                    </p:animRot>
                                  </p:childTnLst>
                                </p:cTn>
                              </p:par>
                              <p:par>
                                <p:cTn id="25" presetID="56" presetClass="entr" presetSubtype="0" fill="hold" nodeType="withEffect">
                                  <p:stCondLst>
                                    <p:cond delay="0"/>
                                  </p:stCondLst>
                                  <p:iterate type="lt">
                                    <p:tmPct val="10000"/>
                                  </p:iterate>
                                  <p:childTnLst>
                                    <p:set>
                                      <p:cBhvr>
                                        <p:cTn id="26" dur="1" fill="hold">
                                          <p:stCondLst>
                                            <p:cond delay="0"/>
                                          </p:stCondLst>
                                        </p:cTn>
                                        <p:tgtEl>
                                          <p:spTgt spid="4">
                                            <p:txEl>
                                              <p:pRg st="2" end="2"/>
                                            </p:txEl>
                                          </p:spTgt>
                                        </p:tgtEl>
                                        <p:attrNameLst>
                                          <p:attrName>style.visibility</p:attrName>
                                        </p:attrNameLst>
                                      </p:cBhvr>
                                      <p:to>
                                        <p:strVal val="visible"/>
                                      </p:to>
                                    </p:set>
                                    <p:anim by="(-#ppt_w*2)" calcmode="lin" valueType="num">
                                      <p:cBhvr rctx="PPT">
                                        <p:cTn id="27" dur="250" autoRev="1" fill="hold">
                                          <p:stCondLst>
                                            <p:cond delay="0"/>
                                          </p:stCondLst>
                                        </p:cTn>
                                        <p:tgtEl>
                                          <p:spTgt spid="4">
                                            <p:txEl>
                                              <p:pRg st="2" end="2"/>
                                            </p:txEl>
                                          </p:spTgt>
                                        </p:tgtEl>
                                        <p:attrNameLst>
                                          <p:attrName>ppt_w</p:attrName>
                                        </p:attrNameLst>
                                      </p:cBhvr>
                                    </p:anim>
                                    <p:anim by="(#ppt_w*0.50)" calcmode="lin" valueType="num">
                                      <p:cBhvr>
                                        <p:cTn id="28" dur="250" decel="50000" autoRev="1" fill="hold">
                                          <p:stCondLst>
                                            <p:cond delay="0"/>
                                          </p:stCondLst>
                                        </p:cTn>
                                        <p:tgtEl>
                                          <p:spTgt spid="4">
                                            <p:txEl>
                                              <p:pRg st="2" end="2"/>
                                            </p:txEl>
                                          </p:spTgt>
                                        </p:tgtEl>
                                        <p:attrNameLst>
                                          <p:attrName>ppt_x</p:attrName>
                                        </p:attrNameLst>
                                      </p:cBhvr>
                                    </p:anim>
                                    <p:anim from="(-#ppt_h/2)" to="(#ppt_y)" calcmode="lin" valueType="num">
                                      <p:cBhvr>
                                        <p:cTn id="29" dur="500" fill="hold">
                                          <p:stCondLst>
                                            <p:cond delay="0"/>
                                          </p:stCondLst>
                                        </p:cTn>
                                        <p:tgtEl>
                                          <p:spTgt spid="4">
                                            <p:txEl>
                                              <p:pRg st="2" end="2"/>
                                            </p:txEl>
                                          </p:spTgt>
                                        </p:tgtEl>
                                        <p:attrNameLst>
                                          <p:attrName>ppt_y</p:attrName>
                                        </p:attrNameLst>
                                      </p:cBhvr>
                                    </p:anim>
                                    <p:animRot by="21600000">
                                      <p:cBhvr>
                                        <p:cTn id="30" dur="500" fill="hold">
                                          <p:stCondLst>
                                            <p:cond delay="0"/>
                                          </p:stCondLst>
                                        </p:cTn>
                                        <p:tgtEl>
                                          <p:spTgt spid="4">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tarihiolaylar.com/img/tarihiolaylar/Osmanl_Alman_ttifak_.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0"/>
            <a:ext cx="4094193" cy="2604974"/>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Ã§anakkale savaÅÄ± ile ilgili gÃ¶rsel sonucu"/>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94192" y="-1"/>
            <a:ext cx="5049808" cy="2404919"/>
          </a:xfrm>
          <a:prstGeom prst="rect">
            <a:avLst/>
          </a:prstGeom>
          <a:noFill/>
          <a:extLst>
            <a:ext uri="{909E8E84-426E-40DD-AFC4-6F175D3DCCD1}">
              <a14:hiddenFill xmlns="" xmlns:a14="http://schemas.microsoft.com/office/drawing/2010/main">
                <a:solidFill>
                  <a:srgbClr val="FFFFFF"/>
                </a:solidFill>
              </a14:hiddenFill>
            </a:ext>
          </a:extLst>
        </p:spPr>
      </p:pic>
      <p:pic>
        <p:nvPicPr>
          <p:cNvPr id="3078" name="Picture 6" descr="Ã§anakkale savaÅÄ± ile ilgili gÃ¶rsel sonucu"/>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094192" y="2404919"/>
            <a:ext cx="5049808" cy="2649737"/>
          </a:xfrm>
          <a:prstGeom prst="rect">
            <a:avLst/>
          </a:prstGeom>
          <a:noFill/>
          <a:extLst>
            <a:ext uri="{909E8E84-426E-40DD-AFC4-6F175D3DCCD1}">
              <a14:hiddenFill xmlns="" xmlns:a14="http://schemas.microsoft.com/office/drawing/2010/main">
                <a:solidFill>
                  <a:srgbClr val="FFFFFF"/>
                </a:solidFill>
              </a14:hiddenFill>
            </a:ext>
          </a:extLst>
        </p:spPr>
      </p:pic>
      <p:sp>
        <p:nvSpPr>
          <p:cNvPr id="3" name="AutoShape 8" descr="Ã§anakkale savaÅÄ±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10" descr="Ã§anakkale savaÅÄ±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83" name="Picture 1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 y="2604974"/>
            <a:ext cx="4094193" cy="24496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85" name="Picture 13" descr="Ã§anakkale savaÅÄ± ile ilgili gÃ¶rsel sonucu"/>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 y="5054655"/>
            <a:ext cx="9144001" cy="182107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2232825"/>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barn(inVertical)">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83"/>
                                        </p:tgtEl>
                                        <p:attrNameLst>
                                          <p:attrName>style.visibility</p:attrName>
                                        </p:attrNameLst>
                                      </p:cBhvr>
                                      <p:to>
                                        <p:strVal val="visible"/>
                                      </p:to>
                                    </p:set>
                                    <p:animEffect transition="in" filter="barn(inVertical)">
                                      <p:cBhvr>
                                        <p:cTn id="17" dur="500"/>
                                        <p:tgtEl>
                                          <p:spTgt spid="308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78"/>
                                        </p:tgtEl>
                                        <p:attrNameLst>
                                          <p:attrName>style.visibility</p:attrName>
                                        </p:attrNameLst>
                                      </p:cBhvr>
                                      <p:to>
                                        <p:strVal val="visible"/>
                                      </p:to>
                                    </p:set>
                                    <p:animEffect transition="in" filter="barn(inVertical)">
                                      <p:cBhvr>
                                        <p:cTn id="22" dur="500"/>
                                        <p:tgtEl>
                                          <p:spTgt spid="307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085"/>
                                        </p:tgtEl>
                                        <p:attrNameLst>
                                          <p:attrName>style.visibility</p:attrName>
                                        </p:attrNameLst>
                                      </p:cBhvr>
                                      <p:to>
                                        <p:strVal val="visible"/>
                                      </p:to>
                                    </p:set>
                                    <p:animEffect transition="in" filter="barn(inVertical)">
                                      <p:cBhvr>
                                        <p:cTn id="27" dur="500"/>
                                        <p:tgtEl>
                                          <p:spTgt spid="3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548680"/>
          </a:xfrm>
        </p:spPr>
        <p:txBody>
          <a:bodyPr>
            <a:normAutofit/>
          </a:bodyPr>
          <a:lstStyle/>
          <a:p>
            <a:pPr algn="ctr"/>
            <a:r>
              <a:rPr lang="tr-TR" sz="25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ÇANAKKALE SAVAŞI – DENİZ HAREKATI</a:t>
            </a:r>
            <a:endParaRPr lang="tr-TR" sz="25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Metin Yer Tutucusu 3"/>
          <p:cNvSpPr>
            <a:spLocks noGrp="1"/>
          </p:cNvSpPr>
          <p:nvPr>
            <p:ph type="body" sz="half" idx="2"/>
          </p:nvPr>
        </p:nvSpPr>
        <p:spPr>
          <a:xfrm>
            <a:off x="251520" y="692697"/>
            <a:ext cx="8784976" cy="3600400"/>
          </a:xfrm>
        </p:spPr>
        <p:txBody>
          <a:bodyPr>
            <a:noAutofit/>
          </a:bodyPr>
          <a:lstStyle/>
          <a:p>
            <a:r>
              <a:rPr lang="tr-TR"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Dünyadaki bütün denizlere hakim olmaya çalışan İngilizler, boğazları ele geçirmek için donamanın yeterli olacağına inanıyorlardı. Bahriye Nazırı Churchill’in planları Akdeniz filosu komutanı Amiral </a:t>
            </a:r>
            <a:r>
              <a:rPr lang="tr-TR" sz="17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Carden</a:t>
            </a:r>
            <a:r>
              <a:rPr lang="tr-TR"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tarafından da desteklenince, </a:t>
            </a:r>
            <a:r>
              <a:rPr lang="tr-TR" sz="17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Lord</a:t>
            </a:r>
            <a:r>
              <a:rPr lang="tr-TR"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17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Fisher’in</a:t>
            </a:r>
            <a:r>
              <a:rPr lang="tr-TR"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şüpheli gördüğü bu harekatın donanma ile yapılmasına karar verildi. Tarihinde hiçbir yenilgi almamış olan İngiliz donanmasının silah, teknoloji ve başarı açısından kendine güveni tamdı. Dünyanın yenilmez donanması, Fransa’nın da desteği ile dünyanın en büyük armadasını oluşturuyordu. Bu donanmaya karşı gelebilecek hiçbir güç düşünülemezdi. Hele ki yıpranmış, teknoloji açısından zayıf ve parçalanmak üzere olan Osmanlı, bu armada ile asla baş </a:t>
            </a:r>
            <a:r>
              <a:rPr lang="tr-TR" sz="17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edemezdi . İtilaf </a:t>
            </a:r>
            <a:r>
              <a:rPr lang="tr-TR"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devletlerinin deniz harekatı 19 Şubat 1915’te başladı. 13 Mart 1915’e kadar düşman gemileri tabyaları top ateşine tuttu, mayın tarama gemileri olabildiğince yol açtı. Boğazları zorlayarak geçebileceklerine inanan düşman kuvvetlerinin, kararlı ve dirençli bir karşılık almaları bu işin o kadar da kolay olmadığını gösteriyordu. Bir ay boyunca yapılan binlerce mermi atışının ardından çok da büyük bir gelişme elde edilememişti.</a:t>
            </a:r>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67744" y="4263766"/>
            <a:ext cx="4232176" cy="258059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708563732"/>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4">
                                            <p:txEl>
                                              <p:pRg st="0" end="0"/>
                                            </p:txEl>
                                          </p:spTgt>
                                        </p:tgtEl>
                                        <p:attrNameLst>
                                          <p:attrName>style.visibility</p:attrName>
                                        </p:attrNameLst>
                                      </p:cBhvr>
                                      <p:to>
                                        <p:strVal val="visible"/>
                                      </p:to>
                                    </p:set>
                                    <p:anim by="(-#ppt_w*2)" calcmode="lin" valueType="num">
                                      <p:cBhvr rctx="PPT">
                                        <p:cTn id="15" dur="250" autoRev="1" fill="hold">
                                          <p:stCondLst>
                                            <p:cond delay="0"/>
                                          </p:stCondLst>
                                        </p:cTn>
                                        <p:tgtEl>
                                          <p:spTgt spid="4">
                                            <p:txEl>
                                              <p:pRg st="0" end="0"/>
                                            </p:txEl>
                                          </p:spTgt>
                                        </p:tgtEl>
                                        <p:attrNameLst>
                                          <p:attrName>ppt_w</p:attrName>
                                        </p:attrNameLst>
                                      </p:cBhvr>
                                    </p:anim>
                                    <p:anim by="(#ppt_w*0.50)" calcmode="lin" valueType="num">
                                      <p:cBhvr>
                                        <p:cTn id="16" dur="250" decel="50000" autoRev="1" fill="hold">
                                          <p:stCondLst>
                                            <p:cond delay="0"/>
                                          </p:stCondLst>
                                        </p:cTn>
                                        <p:tgtEl>
                                          <p:spTgt spid="4">
                                            <p:txEl>
                                              <p:pRg st="0" end="0"/>
                                            </p:txEl>
                                          </p:spTgt>
                                        </p:tgtEl>
                                        <p:attrNameLst>
                                          <p:attrName>ppt_x</p:attrName>
                                        </p:attrNameLst>
                                      </p:cBhvr>
                                    </p:anim>
                                    <p:anim from="(-#ppt_h/2)" to="(#ppt_y)" calcmode="lin" valueType="num">
                                      <p:cBhvr>
                                        <p:cTn id="17" dur="500" fill="hold">
                                          <p:stCondLst>
                                            <p:cond delay="0"/>
                                          </p:stCondLst>
                                        </p:cTn>
                                        <p:tgtEl>
                                          <p:spTgt spid="4">
                                            <p:txEl>
                                              <p:pRg st="0" end="0"/>
                                            </p:txEl>
                                          </p:spTgt>
                                        </p:tgtEl>
                                        <p:attrNameLst>
                                          <p:attrName>ppt_y</p:attrName>
                                        </p:attrNameLst>
                                      </p:cBhvr>
                                    </p:anim>
                                    <p:animRot by="21600000">
                                      <p:cBhvr>
                                        <p:cTn id="18" dur="500" fill="hold">
                                          <p:stCondLst>
                                            <p:cond delay="0"/>
                                          </p:stCondLst>
                                        </p:cTn>
                                        <p:tgtEl>
                                          <p:spTgt spid="4">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barn(inVertical)">
                                      <p:cBhvr>
                                        <p:cTn id="2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548680"/>
          </a:xfrm>
        </p:spPr>
        <p:txBody>
          <a:bodyPr>
            <a:noAutofit/>
          </a:bodyPr>
          <a:lstStyle/>
          <a:p>
            <a:pPr algn="ctr"/>
            <a:r>
              <a:rPr lang="tr-TR" sz="25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ÇANAKKALE SAVAŞI – KARA HAREKATI</a:t>
            </a:r>
            <a:endParaRPr lang="tr-TR" sz="25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Metin Yer Tutucusu 3"/>
          <p:cNvSpPr>
            <a:spLocks noGrp="1"/>
          </p:cNvSpPr>
          <p:nvPr>
            <p:ph type="body" sz="half" idx="2"/>
          </p:nvPr>
        </p:nvSpPr>
        <p:spPr>
          <a:xfrm>
            <a:off x="0" y="692697"/>
            <a:ext cx="9144000" cy="3960439"/>
          </a:xfrm>
        </p:spPr>
        <p:txBody>
          <a:bodyPr>
            <a:normAutofit/>
          </a:bodyPr>
          <a:lstStyle/>
          <a:p>
            <a:endParaRPr lang="tr-TR" dirty="0"/>
          </a:p>
          <a:p>
            <a:pPr algn="just"/>
            <a:r>
              <a:rPr lang="tr-TR" sz="1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Çanakkale </a:t>
            </a:r>
            <a:r>
              <a:rPr lang="tr-TR"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Savaşları’nda Deniz Harekatı’nın başarısızlığı umutları Kara Harekatı’na çevirmişti. Daha 1 Mart’ta Yunanistan, Gelibolu Yarımadası’nı işgal etmek mümkün olduğu takdirde İstanbul üzerine yürümek üzere İngiltere’ye üç tümenlik bir kuvvet önermişti. İngiliz ve Fransızlara kalsa öneri kabul edilebilir. Ancak Rus Çarı, İngiliz Büyükelçisi’ne, hiçbir şart altında Yunan askerinin İstanbul’a girmesine izin vermeyeceğini bildirerek bu tasarıyı önledi. Londra’da ise, harekatı Donanma yalnız mı yapsın, yoksa Kara ordusu ile birlikte mi hareket etsin tartışması yapılmakta idi. Bir kara ordusuna ihtiyaç olduğunu savunanların arasında </a:t>
            </a:r>
            <a:r>
              <a:rPr lang="tr-TR" sz="16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Lord</a:t>
            </a:r>
            <a:r>
              <a:rPr lang="tr-TR"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16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Fisher</a:t>
            </a:r>
            <a:r>
              <a:rPr lang="tr-TR"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geliyordu. Bununla beraber son karar, savaş bakanı </a:t>
            </a:r>
            <a:r>
              <a:rPr lang="tr-TR" sz="16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Lord</a:t>
            </a:r>
            <a:r>
              <a:rPr lang="tr-TR"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16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Kitchener’in</a:t>
            </a:r>
            <a:r>
              <a:rPr lang="tr-TR"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16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a:t>
            </a:r>
            <a:r>
              <a:rPr lang="tr-TR"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 ise, ısrarla elinde birlik olmadığını söylüyordu, ama seçkin bir birlik olan ve İngiltere’de bulunan 29’ncu Tümen’e hiçbir görev verilmemişti. Nihayet Mart’ta </a:t>
            </a:r>
            <a:r>
              <a:rPr lang="tr-TR" sz="16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Kitchener</a:t>
            </a:r>
            <a:r>
              <a:rPr lang="tr-TR"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1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askerlerin tarafına </a:t>
            </a:r>
            <a:r>
              <a:rPr lang="tr-TR"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kayarak 29’ncu Tümenin Ege’ye sevk edileceğini, Çanakkale’de bulunan deniz piyadelerine Gelibolu Yarımadasının temizlenmesinde yardım edeceğini açıkladı. Bu haber Fransa cephesinde bulunan İngiliz generallerinin öylesine büyük tepkisine yol açtı ki, Mareşal sözünü geri alarak 18 Şubat’ta bu birliğin yerine o sırada Mısır’da bulunan Avustralya ve Yeni Zelanda tümenlerinin gideceğini bildirmek zorunda kaldı.</a:t>
            </a:r>
          </a:p>
        </p:txBody>
      </p:sp>
      <p:pic>
        <p:nvPicPr>
          <p:cNvPr id="3074" name="Picture 2" descr="Ã§anakkale savaÅÄ± ile ilgili gÃ¶rsel sonucu"/>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35696" y="4672844"/>
            <a:ext cx="5184576" cy="22048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23644035"/>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4">
                                            <p:txEl>
                                              <p:pRg st="1" end="1"/>
                                            </p:txEl>
                                          </p:spTgt>
                                        </p:tgtEl>
                                        <p:attrNameLst>
                                          <p:attrName>style.visibility</p:attrName>
                                        </p:attrNameLst>
                                      </p:cBhvr>
                                      <p:to>
                                        <p:strVal val="visible"/>
                                      </p:to>
                                    </p:set>
                                    <p:anim by="(-#ppt_w*2)" calcmode="lin" valueType="num">
                                      <p:cBhvr rctx="PPT">
                                        <p:cTn id="15" dur="250" autoRev="1" fill="hold">
                                          <p:stCondLst>
                                            <p:cond delay="0"/>
                                          </p:stCondLst>
                                        </p:cTn>
                                        <p:tgtEl>
                                          <p:spTgt spid="4">
                                            <p:txEl>
                                              <p:pRg st="1" end="1"/>
                                            </p:txEl>
                                          </p:spTgt>
                                        </p:tgtEl>
                                        <p:attrNameLst>
                                          <p:attrName>ppt_w</p:attrName>
                                        </p:attrNameLst>
                                      </p:cBhvr>
                                    </p:anim>
                                    <p:anim by="(#ppt_w*0.50)" calcmode="lin" valueType="num">
                                      <p:cBhvr>
                                        <p:cTn id="16" dur="250" decel="50000" autoRev="1" fill="hold">
                                          <p:stCondLst>
                                            <p:cond delay="0"/>
                                          </p:stCondLst>
                                        </p:cTn>
                                        <p:tgtEl>
                                          <p:spTgt spid="4">
                                            <p:txEl>
                                              <p:pRg st="1" end="1"/>
                                            </p:txEl>
                                          </p:spTgt>
                                        </p:tgtEl>
                                        <p:attrNameLst>
                                          <p:attrName>ppt_x</p:attrName>
                                        </p:attrNameLst>
                                      </p:cBhvr>
                                    </p:anim>
                                    <p:anim from="(-#ppt_h/2)" to="(#ppt_y)" calcmode="lin" valueType="num">
                                      <p:cBhvr>
                                        <p:cTn id="17" dur="500" fill="hold">
                                          <p:stCondLst>
                                            <p:cond delay="0"/>
                                          </p:stCondLst>
                                        </p:cTn>
                                        <p:tgtEl>
                                          <p:spTgt spid="4">
                                            <p:txEl>
                                              <p:pRg st="1" end="1"/>
                                            </p:txEl>
                                          </p:spTgt>
                                        </p:tgtEl>
                                        <p:attrNameLst>
                                          <p:attrName>ppt_y</p:attrName>
                                        </p:attrNameLst>
                                      </p:cBhvr>
                                    </p:anim>
                                    <p:animRot by="21600000">
                                      <p:cBhvr>
                                        <p:cTn id="18" dur="500" fill="hold">
                                          <p:stCondLst>
                                            <p:cond delay="0"/>
                                          </p:stCondLst>
                                        </p:cTn>
                                        <p:tgtEl>
                                          <p:spTgt spid="4">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barn(inVertical)">
                                      <p:cBhvr>
                                        <p:cTn id="2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6043"/>
            <a:ext cx="9144000" cy="554723"/>
          </a:xfrm>
        </p:spPr>
        <p:txBody>
          <a:bodyPr>
            <a:noAutofit/>
          </a:bodyPr>
          <a:lstStyle/>
          <a:p>
            <a:pPr algn="ctr"/>
            <a:r>
              <a:rPr lang="fi-FI" sz="3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25 NİSAN 1915 KARA TAARRUZU</a:t>
            </a:r>
            <a:endParaRPr lang="tr-TR"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Metin Yer Tutucusu 3"/>
          <p:cNvSpPr>
            <a:spLocks noGrp="1"/>
          </p:cNvSpPr>
          <p:nvPr>
            <p:ph type="body" sz="half" idx="2"/>
          </p:nvPr>
        </p:nvSpPr>
        <p:spPr>
          <a:xfrm>
            <a:off x="0" y="692696"/>
            <a:ext cx="9144000" cy="3312368"/>
          </a:xfrm>
        </p:spPr>
        <p:txBody>
          <a:bodyPr>
            <a:noAutofit/>
          </a:bodyPr>
          <a:lstStyle/>
          <a:p>
            <a:pPr algn="ctr"/>
            <a:r>
              <a:rPr lang="tr-TR" sz="17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Limni</a:t>
            </a:r>
            <a:r>
              <a:rPr lang="tr-TR" sz="17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Adası’nda günlerini tatbikat yaparak geçiren müttefiklerin harekat günü 23 Nisan </a:t>
            </a:r>
            <a:r>
              <a:rPr lang="tr-TR" sz="17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olarak </a:t>
            </a:r>
            <a:r>
              <a:rPr lang="tr-TR"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belirlenmiş olsa da hava muhalefeti nedeniyle çıkartmayı 48 saatlik bir gecikmeyle 25 Nisan da yapmaya karar vermişlerdir. Seddülbahir’den Bolayır’a kadar şiddetli bombardımanla beraber 25 Nisan sabahı saat 05:00’te düşmanın birçok yerde çıkarmaya başladığı haberleri gelmeye başladı. Liman Paşa, düşüncesinde ısrar ederek, gelen raporları kurmayları ile değerlendirmemiş, hatta bu durumu memnuniyet verici olarak değerlendirmiştir. Liman Paşa, fikrinde ısrarı günün bütününde de sürmüş, Alman yaveri </a:t>
            </a:r>
            <a:r>
              <a:rPr lang="tr-TR" sz="17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Prigge</a:t>
            </a:r>
            <a:r>
              <a:rPr lang="tr-TR" sz="1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ile Bolayır kıyılarında akşama kadar çıkarma gösterisini izlemekle yetinmiştir. Seddülbahir’den gelen raporlar üzerine durumun kritik bir hal alması üzerine 3. Kolordu Komutanı Esat Paşa asıl çıkartma yerleri hakkında Liman paşayı ikna etmeye gitmişti. Liman Paşa, Bolayır’da akşama kadar beklemeyi tercih etmiştir. Halbuki, düşmanı Seddülbahir’de karşılayan 9. Tümen Komutanı Sami Bey, alınacak son önlemleri belirterek, takviye beklemiştir.</a:t>
            </a: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19250" y="4257675"/>
            <a:ext cx="5905500" cy="26003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191345782"/>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4">
                                            <p:txEl>
                                              <p:pRg st="0" end="0"/>
                                            </p:txEl>
                                          </p:spTgt>
                                        </p:tgtEl>
                                        <p:attrNameLst>
                                          <p:attrName>style.visibility</p:attrName>
                                        </p:attrNameLst>
                                      </p:cBhvr>
                                      <p:to>
                                        <p:strVal val="visible"/>
                                      </p:to>
                                    </p:set>
                                    <p:anim by="(-#ppt_w*2)" calcmode="lin" valueType="num">
                                      <p:cBhvr rctx="PPT">
                                        <p:cTn id="15" dur="250" autoRev="1" fill="hold">
                                          <p:stCondLst>
                                            <p:cond delay="0"/>
                                          </p:stCondLst>
                                        </p:cTn>
                                        <p:tgtEl>
                                          <p:spTgt spid="4">
                                            <p:txEl>
                                              <p:pRg st="0" end="0"/>
                                            </p:txEl>
                                          </p:spTgt>
                                        </p:tgtEl>
                                        <p:attrNameLst>
                                          <p:attrName>ppt_w</p:attrName>
                                        </p:attrNameLst>
                                      </p:cBhvr>
                                    </p:anim>
                                    <p:anim by="(#ppt_w*0.50)" calcmode="lin" valueType="num">
                                      <p:cBhvr>
                                        <p:cTn id="16" dur="250" decel="50000" autoRev="1" fill="hold">
                                          <p:stCondLst>
                                            <p:cond delay="0"/>
                                          </p:stCondLst>
                                        </p:cTn>
                                        <p:tgtEl>
                                          <p:spTgt spid="4">
                                            <p:txEl>
                                              <p:pRg st="0" end="0"/>
                                            </p:txEl>
                                          </p:spTgt>
                                        </p:tgtEl>
                                        <p:attrNameLst>
                                          <p:attrName>ppt_x</p:attrName>
                                        </p:attrNameLst>
                                      </p:cBhvr>
                                    </p:anim>
                                    <p:anim from="(-#ppt_h/2)" to="(#ppt_y)" calcmode="lin" valueType="num">
                                      <p:cBhvr>
                                        <p:cTn id="17" dur="500" fill="hold">
                                          <p:stCondLst>
                                            <p:cond delay="0"/>
                                          </p:stCondLst>
                                        </p:cTn>
                                        <p:tgtEl>
                                          <p:spTgt spid="4">
                                            <p:txEl>
                                              <p:pRg st="0" end="0"/>
                                            </p:txEl>
                                          </p:spTgt>
                                        </p:tgtEl>
                                        <p:attrNameLst>
                                          <p:attrName>ppt_y</p:attrName>
                                        </p:attrNameLst>
                                      </p:cBhvr>
                                    </p:anim>
                                    <p:animRot by="21600000">
                                      <p:cBhvr>
                                        <p:cTn id="18" dur="500" fill="hold">
                                          <p:stCondLst>
                                            <p:cond delay="0"/>
                                          </p:stCondLst>
                                        </p:cTn>
                                        <p:tgtEl>
                                          <p:spTgt spid="4">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barn(inVertical)">
                                      <p:cBhvr>
                                        <p:cTn id="2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1717</Words>
  <Application>Microsoft Office PowerPoint</Application>
  <PresentationFormat>Ekran Gösterisi (4:3)</PresentationFormat>
  <Paragraphs>41</Paragraphs>
  <Slides>15</Slides>
  <Notes>0</Notes>
  <HiddenSlides>0</HiddenSlides>
  <MMClips>0</MMClips>
  <ScaleCrop>false</ScaleCrop>
  <HeadingPairs>
    <vt:vector size="4" baseType="variant">
      <vt:variant>
        <vt:lpstr>Tema</vt:lpstr>
      </vt:variant>
      <vt:variant>
        <vt:i4>2</vt:i4>
      </vt:variant>
      <vt:variant>
        <vt:lpstr>Slayt Başlıkları</vt:lpstr>
      </vt:variant>
      <vt:variant>
        <vt:i4>15</vt:i4>
      </vt:variant>
    </vt:vector>
  </HeadingPairs>
  <TitlesOfParts>
    <vt:vector size="17" baseType="lpstr">
      <vt:lpstr>Ofis Teması</vt:lpstr>
      <vt:lpstr>1_Ofis Teması</vt:lpstr>
      <vt:lpstr>ÇANAKKALE GEÇİLMEZ</vt:lpstr>
      <vt:lpstr>İÇİNDEKİLER  ÇANAKKALE GEÇİLMEZ(SAYFA-3)  SAVAŞ ÖNCESİ AVRUPA DEVLETLERİNİN GENEL DURUMU(SAYFA-5)  ÇANAKKALE SAVAŞI – DENİZ HAREKATI(SAYFA-7)  ÇANAKKALE SAVAŞI – KARA HAREKATI(SAYFA-8)  25 NİSAN 1915 KARA TAARRUZU(SAYFA-9)  SEDDÜLBAHİR CEPHESİ(SAYFA-10)  İKİNCİ ANAFARTALAR SAVAŞI(SAYFA-11)  ÇANAKKALE SAVAŞI’NDAKİ ASKER KAYIPLARI(SAYFA-13)  ÇANAKKALE SAVAŞI’NIN SONUÇLARI(SAYFA-14)</vt:lpstr>
      <vt:lpstr>ÇANAKKALE GEÇİLMEZ</vt:lpstr>
      <vt:lpstr>Slayt 4</vt:lpstr>
      <vt:lpstr>SAVAŞ ÖNCESİ AVRUPA DEVLETLERİNİN GENEL DURUMU</vt:lpstr>
      <vt:lpstr>Slayt 6</vt:lpstr>
      <vt:lpstr>ÇANAKKALE SAVAŞI – DENİZ HAREKATI</vt:lpstr>
      <vt:lpstr>ÇANAKKALE SAVAŞI – KARA HAREKATI</vt:lpstr>
      <vt:lpstr>25 NİSAN 1915 KARA TAARRUZU</vt:lpstr>
      <vt:lpstr>SEDDÜLBAHİR CEPHESİ</vt:lpstr>
      <vt:lpstr> İKİNCİ ANAFARTALAR SAVAŞI</vt:lpstr>
      <vt:lpstr>Slayt 12</vt:lpstr>
      <vt:lpstr>ÇANAKKALE SAVAŞI’NDAKİ ASKER KAYIPLARI</vt:lpstr>
      <vt:lpstr>ÇANAKKALE SAVAŞI’NIN SONUÇLARI</vt:lpstr>
      <vt:lpstr>Slayt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ÇANAKKALE GEÇİLMEZ</dc:title>
  <dc:creator>Dell</dc:creator>
  <cp:lastModifiedBy>Öğretmenler Odası</cp:lastModifiedBy>
  <cp:revision>14</cp:revision>
  <dcterms:created xsi:type="dcterms:W3CDTF">2019-11-15T17:50:22Z</dcterms:created>
  <dcterms:modified xsi:type="dcterms:W3CDTF">2019-11-19T06:29:22Z</dcterms:modified>
</cp:coreProperties>
</file>