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9" r:id="rId4"/>
    <p:sldId id="260" r:id="rId5"/>
    <p:sldId id="261" r:id="rId6"/>
    <p:sldId id="262" r:id="rId7"/>
    <p:sldId id="265" r:id="rId8"/>
    <p:sldId id="266" r:id="rId9"/>
    <p:sldId id="268" r:id="rId10"/>
    <p:sldId id="269" r:id="rId11"/>
    <p:sldId id="272" r:id="rId12"/>
    <p:sldId id="273" r:id="rId13"/>
    <p:sldId id="274" r:id="rId14"/>
    <p:sldId id="275" r:id="rId15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1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6154" autoAdjust="0"/>
  </p:normalViewPr>
  <p:slideViewPr>
    <p:cSldViewPr>
      <p:cViewPr varScale="1">
        <p:scale>
          <a:sx n="40" d="100"/>
          <a:sy n="40" d="100"/>
        </p:scale>
        <p:origin x="-918" y="-11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itimhane.com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itimhane.com/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itimhane.com/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itimhane.com/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gitimhane.com/" TargetMode="External"/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200" b="1" u="sng" dirty="0" smtClean="0">
                <a:effectLst/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www.</a:t>
            </a:r>
            <a:r>
              <a:rPr lang="tr-TR" sz="2200" b="1" u="sng" dirty="0" err="1" smtClean="0">
                <a:effectLst/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HangiSoru</a:t>
            </a:r>
            <a:r>
              <a:rPr lang="tr-TR" sz="2200" b="1" u="sng" dirty="0" smtClean="0">
                <a:effectLst/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9162456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200" b="1" u="sng" dirty="0" smtClean="0">
                <a:effectLst/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www.</a:t>
            </a:r>
            <a:r>
              <a:rPr lang="tr-TR" sz="2200" b="1" u="sng" dirty="0" err="1" smtClean="0">
                <a:effectLst/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HangiSoru</a:t>
            </a:r>
            <a:r>
              <a:rPr lang="tr-TR" sz="2200" b="1" u="sng" dirty="0" smtClean="0">
                <a:effectLst/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465248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200" b="1" u="sng" dirty="0" smtClean="0">
                <a:effectLst/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www.</a:t>
            </a:r>
            <a:r>
              <a:rPr lang="tr-TR" sz="2200" b="1" u="sng" dirty="0" err="1" smtClean="0">
                <a:effectLst/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HangiSoru</a:t>
            </a:r>
            <a:r>
              <a:rPr lang="tr-TR" sz="2200" b="1" u="sng" dirty="0" smtClean="0">
                <a:effectLst/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2092786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200" b="1" u="sng" dirty="0" smtClean="0">
                <a:effectLst/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www.</a:t>
            </a:r>
            <a:r>
              <a:rPr lang="tr-TR" sz="2200" b="1" u="sng" dirty="0" err="1" smtClean="0">
                <a:effectLst/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HangiSoru</a:t>
            </a:r>
            <a:r>
              <a:rPr lang="tr-TR" sz="2200" b="1" u="sng" dirty="0" smtClean="0">
                <a:effectLst/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0407299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sz="2200" b="1" u="sng" dirty="0" smtClean="0">
                <a:effectLst/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www.</a:t>
            </a:r>
            <a:r>
              <a:rPr lang="tr-TR" sz="2200" b="1" u="sng" dirty="0" err="1" smtClean="0">
                <a:effectLst/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HangiSoru</a:t>
            </a:r>
            <a:r>
              <a:rPr lang="tr-TR" sz="2200" b="1" u="sng" dirty="0" smtClean="0">
                <a:effectLst/>
                <a:latin typeface="Helvetica Neue"/>
                <a:ea typeface="Helvetica Neue"/>
                <a:cs typeface="Helvetica Neue"/>
                <a:sym typeface="Helvetica Neue"/>
                <a:hlinkClick r:id="rId3"/>
              </a:rPr>
              <a:t>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4177810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ve Altyaz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Shape 12"/>
          <p:cNvSpPr txBox="1"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2400" i="1"/>
            </a:lvl1pPr>
          </a:lstStyle>
          <a:p>
            <a:r>
              <a:t>-Ali Utku</a:t>
            </a:r>
          </a:p>
        </p:txBody>
      </p:sp>
      <p:sp>
        <p:nvSpPr>
          <p:cNvPr id="94" name="Shape 94"/>
          <p:cNvSpPr txBox="1">
            <a:spLocks noGrp="1"/>
          </p:cNvSpPr>
          <p:nvPr>
            <p:ph type="body" sz="quarter" idx="14"/>
          </p:nvPr>
        </p:nvSpPr>
        <p:spPr>
          <a:xfrm>
            <a:off x="1270000" y="4308599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ClrTx/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“Buraya bir alıntı yazın.” 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-929606" y="-12700"/>
            <a:ext cx="16551777" cy="1103451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ğraf - Yat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-647700" y="508000"/>
            <a:ext cx="12369801" cy="614253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2" name="Shape 22"/>
          <p:cNvSpPr txBox="1">
            <a:spLocks noGrp="1"/>
          </p:cNvSpPr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- Or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hape 3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ğraf - Düş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idx="13"/>
          </p:nvPr>
        </p:nvSpPr>
        <p:spPr>
          <a:xfrm>
            <a:off x="2451058" y="-138499"/>
            <a:ext cx="13525502" cy="901700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Shape 40"/>
          <p:cNvSpPr txBox="1">
            <a:spLocks noGrp="1"/>
          </p:cNvSpPr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ClrTx/>
              <a:buSzTx/>
              <a:buNone/>
              <a:defRPr sz="3700"/>
            </a:lvl1pPr>
            <a:lvl2pPr marL="0" indent="0" algn="ctr">
              <a:spcBef>
                <a:spcPts val="0"/>
              </a:spcBef>
              <a:buClrTx/>
              <a:buSzTx/>
              <a:buNone/>
              <a:defRPr sz="3700"/>
            </a:lvl2pPr>
            <a:lvl3pPr marL="0" indent="0" algn="ctr">
              <a:spcBef>
                <a:spcPts val="0"/>
              </a:spcBef>
              <a:buClrTx/>
              <a:buSzTx/>
              <a:buNone/>
              <a:defRPr sz="3700"/>
            </a:lvl3pPr>
            <a:lvl4pPr marL="0" indent="0" algn="ctr">
              <a:spcBef>
                <a:spcPts val="0"/>
              </a:spcBef>
              <a:buClrTx/>
              <a:buSzTx/>
              <a:buNone/>
              <a:defRPr sz="3700"/>
            </a:lvl4pPr>
            <a:lvl5pPr marL="0" indent="0" algn="ctr">
              <a:spcBef>
                <a:spcPts val="0"/>
              </a:spcBef>
              <a:buClrTx/>
              <a:buSzTx/>
              <a:buNone/>
              <a:defRPr sz="37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- Ü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hape 49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, Maddeler ve Fotoğ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idx="13"/>
          </p:nvPr>
        </p:nvSpPr>
        <p:spPr>
          <a:xfrm>
            <a:off x="4473575" y="2032000"/>
            <a:ext cx="10287000" cy="6858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Shape 67"/>
          <p:cNvSpPr txBox="1"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buClrTx/>
              <a:defRPr sz="2800"/>
            </a:lvl1pPr>
            <a:lvl2pPr marL="685800" indent="-342900">
              <a:spcBef>
                <a:spcPts val="3200"/>
              </a:spcBef>
              <a:buClrTx/>
              <a:defRPr sz="2800"/>
            </a:lvl2pPr>
            <a:lvl3pPr marL="1028700" indent="-342900">
              <a:spcBef>
                <a:spcPts val="3200"/>
              </a:spcBef>
              <a:buClrTx/>
              <a:defRPr sz="2800"/>
            </a:lvl3pPr>
            <a:lvl4pPr marL="1371600" indent="-342900">
              <a:spcBef>
                <a:spcPts val="3200"/>
              </a:spcBef>
              <a:buClrTx/>
              <a:defRPr sz="2800"/>
            </a:lvl4pPr>
            <a:lvl5pPr marL="1714500" indent="-342900">
              <a:spcBef>
                <a:spcPts val="3200"/>
              </a:spcBef>
              <a:buClrTx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Madde İşaretle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>
            <a:lvl1pPr>
              <a:buClrTx/>
            </a:lvl1pPr>
            <a:lvl2pPr>
              <a:buClrTx/>
            </a:lvl2pPr>
            <a:lvl3pPr>
              <a:buClrTx/>
            </a:lvl3pPr>
            <a:lvl4pPr>
              <a:buClrTx/>
            </a:lvl4pPr>
            <a:lvl5pPr>
              <a:buClrTx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ğraf - 3 Yukar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6426200" y="4965700"/>
            <a:ext cx="5886450" cy="3924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6737350" y="639233"/>
            <a:ext cx="5880100" cy="39200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idx="15"/>
          </p:nvPr>
        </p:nvSpPr>
        <p:spPr>
          <a:xfrm>
            <a:off x="-3400425" y="-127000"/>
            <a:ext cx="13525500" cy="9017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 txBox="1">
            <a:spLocks noGrp="1"/>
          </p:cNvSpPr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6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>
          <a:srgbClr val="FFFFFF"/>
        </a:buClr>
        <a:buSzPct val="145000"/>
        <a:buFontTx/>
        <a:buChar char="•"/>
        <a:tabLst/>
        <a:defRPr sz="3200" b="0" i="0" u="none" strike="noStrike" cap="none" spc="0" baseline="0">
          <a:solidFill>
            <a:srgbClr val="FFFFFF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6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gitimhane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Sosyal Bilgiler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İletişim Ve İnsan İlişkileri</a:t>
            </a:r>
          </a:p>
        </p:txBody>
      </p:sp>
      <p:sp>
        <p:nvSpPr>
          <p:cNvPr id="121" name="Shape 121"/>
          <p:cNvSpPr/>
          <p:nvPr/>
        </p:nvSpPr>
        <p:spPr>
          <a:xfrm>
            <a:off x="4117965" y="5798189"/>
            <a:ext cx="4768870" cy="384676"/>
          </a:xfrm>
          <a:prstGeom prst="ellipse">
            <a:avLst/>
          </a:prstGeom>
          <a:solidFill>
            <a:schemeClr val="accent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2" name="Shape 122"/>
          <p:cNvSpPr/>
          <p:nvPr/>
        </p:nvSpPr>
        <p:spPr>
          <a:xfrm flipV="1">
            <a:off x="8886667" y="3234850"/>
            <a:ext cx="2232048" cy="2859624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123" name="Shape 123"/>
          <p:cNvSpPr/>
          <p:nvPr/>
        </p:nvSpPr>
        <p:spPr>
          <a:xfrm flipH="1" flipV="1">
            <a:off x="1974657" y="3287884"/>
            <a:ext cx="2054918" cy="2753555"/>
          </a:xfrm>
          <a:prstGeom prst="line">
            <a:avLst/>
          </a:prstGeom>
          <a:ln w="25400">
            <a:solidFill>
              <a:srgbClr val="FFFFFF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sz="2200" b="0">
                <a:latin typeface="+mn-lt"/>
                <a:ea typeface="+mn-ea"/>
                <a:cs typeface="+mn-cs"/>
                <a:sym typeface="Helvetica Neue Medium"/>
              </a:defRPr>
            </a:pPr>
            <a:endParaRPr/>
          </a:p>
        </p:txBody>
      </p:sp>
      <p:sp>
        <p:nvSpPr>
          <p:cNvPr id="2" name="Dikdörtgen 1"/>
          <p:cNvSpPr/>
          <p:nvPr/>
        </p:nvSpPr>
        <p:spPr>
          <a:xfrm>
            <a:off x="4846170" y="5740920"/>
            <a:ext cx="32143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u="sng" dirty="0" smtClean="0">
                <a:solidFill>
                  <a:srgbClr val="0563C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www.</a:t>
            </a:r>
            <a:r>
              <a:rPr lang="tr-TR" u="sng" dirty="0" err="1" smtClean="0">
                <a:solidFill>
                  <a:srgbClr val="0563C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HangiSoru</a:t>
            </a:r>
            <a:r>
              <a:rPr lang="tr-TR" u="sng" dirty="0" smtClean="0">
                <a:solidFill>
                  <a:srgbClr val="0563C1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.com</a:t>
            </a:r>
            <a:endParaRPr lang="tr-TR" dirty="0"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" presetID="23" presetClass="entr" presetSubtype="16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" grpId="1" animBg="1" advAuto="0"/>
      <p:bldP spid="120" grpId="2" animBg="1" advAuto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373887">
              <a:defRPr sz="5119"/>
            </a:pPr>
            <a:r>
              <a:t>Bir kişiyle iletişim kurmada</a:t>
            </a:r>
          </a:p>
          <a:p>
            <a:pPr defTabSz="373887">
              <a:defRPr sz="5119"/>
            </a:pPr>
            <a:r>
              <a:t>Yazılı</a:t>
            </a:r>
          </a:p>
          <a:p>
            <a:pPr defTabSz="373887">
              <a:defRPr sz="5119"/>
            </a:pPr>
            <a:r>
              <a:t>Sözlü</a:t>
            </a:r>
          </a:p>
          <a:p>
            <a:pPr defTabSz="373887">
              <a:defRPr sz="5119"/>
            </a:pPr>
            <a:r>
              <a:t>(Yardımcı dil) Beden dili kullanırız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lip dir="r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02412">
              <a:defRPr sz="6880"/>
            </a:lvl1pPr>
          </a:lstStyle>
          <a:p>
            <a:r>
              <a:t> Birkaç karikatür ile sen ben dilini daha iyi anlayalım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0" name="9k=.jpeg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31412" y="29805"/>
            <a:ext cx="12941976" cy="9693991"/>
          </a:xfrm>
          <a:prstGeom prst="rect">
            <a:avLst/>
          </a:prstGeom>
          <a:ln w="12700">
            <a:miter lim="400000"/>
          </a:ln>
        </p:spPr>
      </p:pic>
      <p:sp>
        <p:nvSpPr>
          <p:cNvPr id="161" name="Shape 161"/>
          <p:cNvSpPr/>
          <p:nvPr/>
        </p:nvSpPr>
        <p:spPr>
          <a:xfrm>
            <a:off x="3480935" y="1911522"/>
            <a:ext cx="3861606" cy="2433982"/>
          </a:xfrm>
          <a:prstGeom prst="wedgeEllipseCallout">
            <a:avLst>
              <a:gd name="adj1" fmla="val -49212"/>
              <a:gd name="adj2" fmla="val 70000"/>
            </a:avLst>
          </a:prstGeom>
          <a:solidFill>
            <a:schemeClr val="accent1">
              <a:lumOff val="1352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>
              <a:defRPr sz="2200" b="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Bunu sana almayacağım! </a:t>
            </a:r>
          </a:p>
        </p:txBody>
      </p:sp>
      <p:sp>
        <p:nvSpPr>
          <p:cNvPr id="162" name="Shape 162"/>
          <p:cNvSpPr/>
          <p:nvPr/>
        </p:nvSpPr>
        <p:spPr>
          <a:xfrm>
            <a:off x="5897811" y="6720120"/>
            <a:ext cx="3335708" cy="1906651"/>
          </a:xfrm>
          <a:prstGeom prst="wedgeEllipseCallout">
            <a:avLst>
              <a:gd name="adj1" fmla="val 65322"/>
              <a:gd name="adj2" fmla="val -69378"/>
            </a:avLst>
          </a:prstGeom>
          <a:solidFill>
            <a:schemeClr val="accent1">
              <a:lumOff val="1352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>
              <a:defRPr sz="2200" b="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Bunu sana alamam çünkü paramız az. Olunca alırız.</a:t>
            </a:r>
          </a:p>
        </p:txBody>
      </p:sp>
      <p:sp>
        <p:nvSpPr>
          <p:cNvPr id="163" name="Shape 163"/>
          <p:cNvSpPr/>
          <p:nvPr/>
        </p:nvSpPr>
        <p:spPr>
          <a:xfrm>
            <a:off x="7385773" y="3556361"/>
            <a:ext cx="2095501" cy="1320801"/>
          </a:xfrm>
          <a:prstGeom prst="wedgeEllipseCallout">
            <a:avLst>
              <a:gd name="adj1" fmla="val 1278"/>
              <a:gd name="adj2" fmla="val 129208"/>
            </a:avLst>
          </a:prstGeom>
          <a:solidFill>
            <a:schemeClr val="accent1">
              <a:lumOff val="1352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>
              <a:defRPr sz="2200" b="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Tamam anne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images.jpeg"/>
          <p:cNvPicPr>
            <a:picLocks noChangeAspect="1"/>
          </p:cNvPicPr>
          <p:nvPr/>
        </p:nvPicPr>
        <p:blipFill>
          <a:blip r:embed="rId2" cstate="print">
            <a:extLst/>
          </a:blip>
          <a:stretch>
            <a:fillRect/>
          </a:stretch>
        </p:blipFill>
        <p:spPr>
          <a:xfrm>
            <a:off x="54420" y="40816"/>
            <a:ext cx="12895959" cy="967196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9k=.jpeg"/>
          <p:cNvPicPr>
            <a:picLocks noChangeAspect="1"/>
          </p:cNvPicPr>
          <p:nvPr/>
        </p:nvPicPr>
        <p:blipFill>
          <a:blip r:embed="rId3" cstate="print">
            <a:extLst/>
          </a:blip>
          <a:stretch>
            <a:fillRect/>
          </a:stretch>
        </p:blipFill>
        <p:spPr>
          <a:xfrm>
            <a:off x="-1384486" y="223088"/>
            <a:ext cx="14352028" cy="10750167"/>
          </a:xfrm>
          <a:prstGeom prst="rect">
            <a:avLst/>
          </a:prstGeom>
          <a:ln w="12700">
            <a:miter lim="400000"/>
          </a:ln>
        </p:spPr>
      </p:pic>
      <p:sp>
        <p:nvSpPr>
          <p:cNvPr id="168" name="Shape 168"/>
          <p:cNvSpPr/>
          <p:nvPr/>
        </p:nvSpPr>
        <p:spPr>
          <a:xfrm>
            <a:off x="5193977" y="658986"/>
            <a:ext cx="3007855" cy="2332824"/>
          </a:xfrm>
          <a:prstGeom prst="wedgeEllipseCallout">
            <a:avLst>
              <a:gd name="adj1" fmla="val -49212"/>
              <a:gd name="adj2" fmla="val 66254"/>
            </a:avLst>
          </a:prstGeom>
          <a:solidFill>
            <a:schemeClr val="accent1">
              <a:lumOff val="1352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>
              <a:defRPr sz="2200" b="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Herşeyi yanlış yapıyorsun!!! Sakar! Herşeyi mahvediyorsun.</a:t>
            </a:r>
          </a:p>
        </p:txBody>
      </p:sp>
      <p:sp>
        <p:nvSpPr>
          <p:cNvPr id="169" name="Shape 169"/>
          <p:cNvSpPr/>
          <p:nvPr/>
        </p:nvSpPr>
        <p:spPr>
          <a:xfrm>
            <a:off x="10070087" y="2407025"/>
            <a:ext cx="2578512" cy="4579208"/>
          </a:xfrm>
          <a:prstGeom prst="wedgeEllipseCallout">
            <a:avLst>
              <a:gd name="adj1" fmla="val -79605"/>
              <a:gd name="adj2" fmla="val 44987"/>
            </a:avLst>
          </a:prstGeom>
          <a:solidFill>
            <a:schemeClr val="accent1">
              <a:lumOff val="1352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>
              <a:defRPr sz="2200" b="0">
                <a:latin typeface="+mn-lt"/>
                <a:ea typeface="+mn-ea"/>
                <a:cs typeface="+mn-cs"/>
                <a:sym typeface="Helvetica Neue Medium"/>
              </a:defRPr>
            </a:pPr>
            <a:r>
              <a:t>Ama bunu bana daha nazikçe dikkatli olursan işlerimiz daha çabuk bitebilir.</a:t>
            </a:r>
          </a:p>
          <a:p>
            <a:pPr>
              <a:defRPr sz="2200" b="0">
                <a:latin typeface="+mn-lt"/>
                <a:ea typeface="+mn-ea"/>
                <a:cs typeface="+mn-cs"/>
                <a:sym typeface="Helvetica Neue Medium"/>
              </a:defRPr>
            </a:pPr>
            <a:r>
              <a:t>Diyebilirdim sen dili kullandığın için korktum</a:t>
            </a:r>
          </a:p>
        </p:txBody>
      </p:sp>
      <p:sp>
        <p:nvSpPr>
          <p:cNvPr id="170" name="Shape 170"/>
          <p:cNvSpPr/>
          <p:nvPr/>
        </p:nvSpPr>
        <p:spPr>
          <a:xfrm>
            <a:off x="4743777" y="3327046"/>
            <a:ext cx="2095501" cy="1320801"/>
          </a:xfrm>
          <a:prstGeom prst="wedgeEllipseCallout">
            <a:avLst>
              <a:gd name="adj1" fmla="val -81043"/>
              <a:gd name="adj2" fmla="val -50157"/>
            </a:avLst>
          </a:prstGeom>
          <a:solidFill>
            <a:schemeClr val="accent1">
              <a:lumOff val="13529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>
              <a:defRPr sz="2200" b="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Sanırım haklısın. Özür dilerim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Empati Nedir?</a:t>
            </a:r>
          </a:p>
        </p:txBody>
      </p:sp>
      <p:sp>
        <p:nvSpPr>
          <p:cNvPr id="126" name="Shape 126"/>
          <p:cNvSpPr txBox="1"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>
            <a:lvl1pPr defTabSz="537463">
              <a:defRPr sz="3404"/>
            </a:lvl1pPr>
          </a:lstStyle>
          <a:p>
            <a:r>
              <a:t>Empati,kendimizi karşıdaki kişinin yerine koyarak olaylara onun bakış açısıyla bakmaktadır.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2" presetClass="entr" presetSubtype="8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1" animBg="1" advAuto="0"/>
      <p:bldP spid="126" grpId="2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Sen - ben dili</a:t>
            </a:r>
          </a:p>
        </p:txBody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Başkalarına duygu ve düşüncelerimizi sözel olarak iletilirken cümleler çoğu zaman sen yada ben diye başlar.</a:t>
            </a:r>
          </a:p>
          <a:p>
            <a:r>
              <a:t>Sen dili karşı tarafı suçlayan bir dildir.</a:t>
            </a:r>
          </a:p>
          <a:p>
            <a:r>
              <a:t>Ben dili ise yaşadığımız duyguları dile getiren,suçlayıcı ve değerlendirici olmayan mesajlar içerir</a:t>
            </a:r>
          </a:p>
          <a:p>
            <a:r>
              <a:t>Sen dili iletişiminin sonu tartışmaya hatta kavgaya gider.</a:t>
            </a:r>
          </a:p>
          <a:p>
            <a:r>
              <a:t>Alışkanlıklarımızişetişim kurmada  ve sürdürmede çok önemli rol oynar.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ctrTitle"/>
          </p:nvPr>
        </p:nvSpPr>
        <p:spPr>
          <a:xfrm>
            <a:off x="1270000" y="3574641"/>
            <a:ext cx="10464800" cy="2604318"/>
          </a:xfrm>
          <a:prstGeom prst="rect">
            <a:avLst/>
          </a:prstGeom>
        </p:spPr>
        <p:txBody>
          <a:bodyPr/>
          <a:lstStyle/>
          <a:p>
            <a:r>
              <a:t>Sen diline örnekler verelim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14:switch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" grpId="1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Her zaman sözümü kesiyorsun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Kolumu çekiştirip durma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Ben diline örnekler verelim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" grpId="1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484886">
              <a:defRPr sz="6640"/>
            </a:lvl1pPr>
          </a:lstStyle>
          <a:p>
            <a:r>
              <a:t>Konuşmaya başlayıpta sonunu getiremediğim için RAHATSIZ OLUYORUM.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" grpId="1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502412">
              <a:defRPr sz="6880"/>
            </a:lvl1pPr>
          </a:lstStyle>
          <a:p>
            <a:r>
              <a:t>Çoğu zaman rahatsız oluyorum kelimesi kullanılır.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185</Words>
  <Application>Microsoft Office PowerPoint</Application>
  <PresentationFormat>Özel</PresentationFormat>
  <Paragraphs>34</Paragraphs>
  <Slides>14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Black</vt:lpstr>
      <vt:lpstr>Sosyal Bilgiler</vt:lpstr>
      <vt:lpstr>Empati Nedir?</vt:lpstr>
      <vt:lpstr>Sen - ben dili</vt:lpstr>
      <vt:lpstr>Sen diline örnekler verelim</vt:lpstr>
      <vt:lpstr>Her zaman sözümü kesiyorsun</vt:lpstr>
      <vt:lpstr>Kolumu çekiştirip durma</vt:lpstr>
      <vt:lpstr>Ben diline örnekler verelim</vt:lpstr>
      <vt:lpstr>Konuşmaya başlayıpta sonunu getiremediğim için RAHATSIZ OLUYORUM.</vt:lpstr>
      <vt:lpstr>Çoğu zaman rahatsız oluyorum kelimesi kullanılır.</vt:lpstr>
      <vt:lpstr>Bir kişiyle iletişim kurmada Yazılı Sözlü (Yardımcı dil) Beden dili kullanırız</vt:lpstr>
      <vt:lpstr> Birkaç karikatür ile sen ben dilini daha iyi anlayalım</vt:lpstr>
      <vt:lpstr>Slayt 12</vt:lpstr>
      <vt:lpstr>Slayt 13</vt:lpstr>
      <vt:lpstr>Slayt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Sosyal Bilgiler</dc:title>
  <cp:lastModifiedBy>User2</cp:lastModifiedBy>
  <cp:revision>3</cp:revision>
  <dcterms:modified xsi:type="dcterms:W3CDTF">2019-12-04T10:51:09Z</dcterms:modified>
</cp:coreProperties>
</file>