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4" r:id="rId21"/>
    <p:sldId id="282"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81E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showGuides="1">
      <p:cViewPr>
        <p:scale>
          <a:sx n="92" d="100"/>
          <a:sy n="92" d="100"/>
        </p:scale>
        <p:origin x="-72" y="-1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09143A-3A10-4FE6-8B2B-B7C45D8A3D87}" type="datetimeFigureOut">
              <a:rPr lang="tr-TR" smtClean="0"/>
              <a:pPr/>
              <a:t>25.12.2020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7243E5-0FC9-4AA5-911D-83B544343393}"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20E11D-CC77-4F48-A651-79A0FC4CB2CE}" type="datetimeFigureOut">
              <a:rPr lang="tr-TR" smtClean="0"/>
              <a:pPr/>
              <a:t>25.12.2020</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FACD3-CEDF-4448-BC6C-D0D3E3F09BF6}"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6A1876F-E33B-4CE0-B20B-7D7FE8DE4C3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E430A0AA-28E5-45BE-B367-46707EDDBC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FDAF9909-60ED-4DAD-9FE6-A087DF761755}"/>
              </a:ext>
            </a:extLst>
          </p:cNvPr>
          <p:cNvSpPr>
            <a:spLocks noGrp="1"/>
          </p:cNvSpPr>
          <p:nvPr>
            <p:ph type="dt" sz="half" idx="10"/>
          </p:nvPr>
        </p:nvSpPr>
        <p:spPr/>
        <p:txBody>
          <a:bodyPr/>
          <a:lstStyle/>
          <a:p>
            <a:fld id="{7807B1D8-0622-4C7C-A111-0A08142EA1B7}" type="datetimeFigureOut">
              <a:rPr lang="tr-TR" smtClean="0"/>
              <a:pPr/>
              <a:t>25.12.2020</a:t>
            </a:fld>
            <a:endParaRPr lang="tr-TR"/>
          </a:p>
        </p:txBody>
      </p:sp>
      <p:sp>
        <p:nvSpPr>
          <p:cNvPr id="5" name="Alt Bilgi Yer Tutucusu 4">
            <a:extLst>
              <a:ext uri="{FF2B5EF4-FFF2-40B4-BE49-F238E27FC236}">
                <a16:creationId xmlns="" xmlns:a16="http://schemas.microsoft.com/office/drawing/2014/main" id="{C8B49CAA-4179-4B4A-94EE-66B061957D9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704000A8-E853-4C6F-9242-A9BA97550D08}"/>
              </a:ext>
            </a:extLst>
          </p:cNvPr>
          <p:cNvSpPr>
            <a:spLocks noGrp="1"/>
          </p:cNvSpPr>
          <p:nvPr>
            <p:ph type="sldNum" sz="quarter" idx="12"/>
          </p:nvPr>
        </p:nvSpPr>
        <p:spPr/>
        <p:txBody>
          <a:bodyPr/>
          <a:lstStyle/>
          <a:p>
            <a:fld id="{24ED3AC2-B512-447C-BFC7-247F15BEBEAB}" type="slidenum">
              <a:rPr lang="tr-TR" smtClean="0"/>
              <a:pPr/>
              <a:t>‹#›</a:t>
            </a:fld>
            <a:endParaRPr lang="tr-TR"/>
          </a:p>
        </p:txBody>
      </p:sp>
    </p:spTree>
    <p:extLst>
      <p:ext uri="{BB962C8B-B14F-4D97-AF65-F5344CB8AC3E}">
        <p14:creationId xmlns:p14="http://schemas.microsoft.com/office/powerpoint/2010/main" xmlns="" val="173548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315B18B-D773-4E15-AC05-1317ACF199A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3BAE4AAF-19B7-4210-BD27-AFBFFF7689E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55F810DB-FA39-46CA-B612-036E2F28F9F8}"/>
              </a:ext>
            </a:extLst>
          </p:cNvPr>
          <p:cNvSpPr>
            <a:spLocks noGrp="1"/>
          </p:cNvSpPr>
          <p:nvPr>
            <p:ph type="dt" sz="half" idx="10"/>
          </p:nvPr>
        </p:nvSpPr>
        <p:spPr/>
        <p:txBody>
          <a:bodyPr/>
          <a:lstStyle/>
          <a:p>
            <a:fld id="{7807B1D8-0622-4C7C-A111-0A08142EA1B7}" type="datetimeFigureOut">
              <a:rPr lang="tr-TR" smtClean="0"/>
              <a:pPr/>
              <a:t>25.12.2020</a:t>
            </a:fld>
            <a:endParaRPr lang="tr-TR"/>
          </a:p>
        </p:txBody>
      </p:sp>
      <p:sp>
        <p:nvSpPr>
          <p:cNvPr id="5" name="Alt Bilgi Yer Tutucusu 4">
            <a:extLst>
              <a:ext uri="{FF2B5EF4-FFF2-40B4-BE49-F238E27FC236}">
                <a16:creationId xmlns="" xmlns:a16="http://schemas.microsoft.com/office/drawing/2014/main" id="{87E02BBE-378B-4CCA-9A87-D4B9C830D37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6F6F137B-E91A-4675-893C-566F85FD37AE}"/>
              </a:ext>
            </a:extLst>
          </p:cNvPr>
          <p:cNvSpPr>
            <a:spLocks noGrp="1"/>
          </p:cNvSpPr>
          <p:nvPr>
            <p:ph type="sldNum" sz="quarter" idx="12"/>
          </p:nvPr>
        </p:nvSpPr>
        <p:spPr/>
        <p:txBody>
          <a:bodyPr/>
          <a:lstStyle/>
          <a:p>
            <a:fld id="{24ED3AC2-B512-447C-BFC7-247F15BEBEAB}" type="slidenum">
              <a:rPr lang="tr-TR" smtClean="0"/>
              <a:pPr/>
              <a:t>‹#›</a:t>
            </a:fld>
            <a:endParaRPr lang="tr-TR"/>
          </a:p>
        </p:txBody>
      </p:sp>
    </p:spTree>
    <p:extLst>
      <p:ext uri="{BB962C8B-B14F-4D97-AF65-F5344CB8AC3E}">
        <p14:creationId xmlns:p14="http://schemas.microsoft.com/office/powerpoint/2010/main" xmlns="" val="428245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F6383F1D-C9CC-4658-9F5B-88E672FB9D5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E72CA923-46C4-40C2-8B3D-58116EFE1B0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F57BA916-AC93-4656-A9C4-DCD9CDA09306}"/>
              </a:ext>
            </a:extLst>
          </p:cNvPr>
          <p:cNvSpPr>
            <a:spLocks noGrp="1"/>
          </p:cNvSpPr>
          <p:nvPr>
            <p:ph type="dt" sz="half" idx="10"/>
          </p:nvPr>
        </p:nvSpPr>
        <p:spPr/>
        <p:txBody>
          <a:bodyPr/>
          <a:lstStyle/>
          <a:p>
            <a:fld id="{7807B1D8-0622-4C7C-A111-0A08142EA1B7}" type="datetimeFigureOut">
              <a:rPr lang="tr-TR" smtClean="0"/>
              <a:pPr/>
              <a:t>25.12.2020</a:t>
            </a:fld>
            <a:endParaRPr lang="tr-TR"/>
          </a:p>
        </p:txBody>
      </p:sp>
      <p:sp>
        <p:nvSpPr>
          <p:cNvPr id="5" name="Alt Bilgi Yer Tutucusu 4">
            <a:extLst>
              <a:ext uri="{FF2B5EF4-FFF2-40B4-BE49-F238E27FC236}">
                <a16:creationId xmlns="" xmlns:a16="http://schemas.microsoft.com/office/drawing/2014/main" id="{5B25586A-41E9-4986-93C6-718B476C9F7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74FC779E-13A9-45EE-BDC6-28EE1E8125FC}"/>
              </a:ext>
            </a:extLst>
          </p:cNvPr>
          <p:cNvSpPr>
            <a:spLocks noGrp="1"/>
          </p:cNvSpPr>
          <p:nvPr>
            <p:ph type="sldNum" sz="quarter" idx="12"/>
          </p:nvPr>
        </p:nvSpPr>
        <p:spPr/>
        <p:txBody>
          <a:bodyPr/>
          <a:lstStyle/>
          <a:p>
            <a:fld id="{24ED3AC2-B512-447C-BFC7-247F15BEBEAB}" type="slidenum">
              <a:rPr lang="tr-TR" smtClean="0"/>
              <a:pPr/>
              <a:t>‹#›</a:t>
            </a:fld>
            <a:endParaRPr lang="tr-TR"/>
          </a:p>
        </p:txBody>
      </p:sp>
    </p:spTree>
    <p:extLst>
      <p:ext uri="{BB962C8B-B14F-4D97-AF65-F5344CB8AC3E}">
        <p14:creationId xmlns:p14="http://schemas.microsoft.com/office/powerpoint/2010/main" xmlns="" val="342991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F3C98C2-D9B5-4F2D-9081-CBDE3C987FE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FAD80BA2-D68A-469D-BF6A-29EB52802DE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2C3A9BFB-C56C-4DA6-9A46-2531DCBA97BE}"/>
              </a:ext>
            </a:extLst>
          </p:cNvPr>
          <p:cNvSpPr>
            <a:spLocks noGrp="1"/>
          </p:cNvSpPr>
          <p:nvPr>
            <p:ph type="dt" sz="half" idx="10"/>
          </p:nvPr>
        </p:nvSpPr>
        <p:spPr/>
        <p:txBody>
          <a:bodyPr/>
          <a:lstStyle/>
          <a:p>
            <a:fld id="{7807B1D8-0622-4C7C-A111-0A08142EA1B7}" type="datetimeFigureOut">
              <a:rPr lang="tr-TR" smtClean="0"/>
              <a:pPr/>
              <a:t>25.12.2020</a:t>
            </a:fld>
            <a:endParaRPr lang="tr-TR"/>
          </a:p>
        </p:txBody>
      </p:sp>
      <p:sp>
        <p:nvSpPr>
          <p:cNvPr id="5" name="Alt Bilgi Yer Tutucusu 4">
            <a:extLst>
              <a:ext uri="{FF2B5EF4-FFF2-40B4-BE49-F238E27FC236}">
                <a16:creationId xmlns="" xmlns:a16="http://schemas.microsoft.com/office/drawing/2014/main" id="{EF76758C-15F4-49BC-875F-5F619994665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8BD2292A-C505-4FFA-8665-3D0819BE1980}"/>
              </a:ext>
            </a:extLst>
          </p:cNvPr>
          <p:cNvSpPr>
            <a:spLocks noGrp="1"/>
          </p:cNvSpPr>
          <p:nvPr>
            <p:ph type="sldNum" sz="quarter" idx="12"/>
          </p:nvPr>
        </p:nvSpPr>
        <p:spPr/>
        <p:txBody>
          <a:bodyPr/>
          <a:lstStyle/>
          <a:p>
            <a:fld id="{24ED3AC2-B512-447C-BFC7-247F15BEBEAB}" type="slidenum">
              <a:rPr lang="tr-TR" smtClean="0"/>
              <a:pPr/>
              <a:t>‹#›</a:t>
            </a:fld>
            <a:endParaRPr lang="tr-TR"/>
          </a:p>
        </p:txBody>
      </p:sp>
    </p:spTree>
    <p:extLst>
      <p:ext uri="{BB962C8B-B14F-4D97-AF65-F5344CB8AC3E}">
        <p14:creationId xmlns:p14="http://schemas.microsoft.com/office/powerpoint/2010/main" xmlns="" val="416934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7BC96F8-0594-423E-9B2D-DF8C167B021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D20AD4D5-89C3-486E-A3FB-31DD3C41B4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 xmlns:a16="http://schemas.microsoft.com/office/drawing/2014/main" id="{5BED7035-6E02-4BED-B985-EA3CFA6CD452}"/>
              </a:ext>
            </a:extLst>
          </p:cNvPr>
          <p:cNvSpPr>
            <a:spLocks noGrp="1"/>
          </p:cNvSpPr>
          <p:nvPr>
            <p:ph type="dt" sz="half" idx="10"/>
          </p:nvPr>
        </p:nvSpPr>
        <p:spPr/>
        <p:txBody>
          <a:bodyPr/>
          <a:lstStyle/>
          <a:p>
            <a:fld id="{7807B1D8-0622-4C7C-A111-0A08142EA1B7}" type="datetimeFigureOut">
              <a:rPr lang="tr-TR" smtClean="0"/>
              <a:pPr/>
              <a:t>25.12.2020</a:t>
            </a:fld>
            <a:endParaRPr lang="tr-TR"/>
          </a:p>
        </p:txBody>
      </p:sp>
      <p:sp>
        <p:nvSpPr>
          <p:cNvPr id="5" name="Alt Bilgi Yer Tutucusu 4">
            <a:extLst>
              <a:ext uri="{FF2B5EF4-FFF2-40B4-BE49-F238E27FC236}">
                <a16:creationId xmlns="" xmlns:a16="http://schemas.microsoft.com/office/drawing/2014/main" id="{AA5F2036-34AC-48A4-8866-B2928D433A1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CD3FF35C-2E3E-49FD-888B-6AA98038AFB6}"/>
              </a:ext>
            </a:extLst>
          </p:cNvPr>
          <p:cNvSpPr>
            <a:spLocks noGrp="1"/>
          </p:cNvSpPr>
          <p:nvPr>
            <p:ph type="sldNum" sz="quarter" idx="12"/>
          </p:nvPr>
        </p:nvSpPr>
        <p:spPr/>
        <p:txBody>
          <a:bodyPr/>
          <a:lstStyle/>
          <a:p>
            <a:fld id="{24ED3AC2-B512-447C-BFC7-247F15BEBEAB}" type="slidenum">
              <a:rPr lang="tr-TR" smtClean="0"/>
              <a:pPr/>
              <a:t>‹#›</a:t>
            </a:fld>
            <a:endParaRPr lang="tr-TR"/>
          </a:p>
        </p:txBody>
      </p:sp>
    </p:spTree>
    <p:extLst>
      <p:ext uri="{BB962C8B-B14F-4D97-AF65-F5344CB8AC3E}">
        <p14:creationId xmlns:p14="http://schemas.microsoft.com/office/powerpoint/2010/main" xmlns="" val="353447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5217E59-D7DC-43FF-87D6-DBB9CDAC5C1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628454C9-49F2-416A-815C-E64A70DC5D4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EB856FFD-595D-43A6-A2B7-2AE5538EA37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9312370C-45E1-4832-BD7F-047CEDAB5C3A}"/>
              </a:ext>
            </a:extLst>
          </p:cNvPr>
          <p:cNvSpPr>
            <a:spLocks noGrp="1"/>
          </p:cNvSpPr>
          <p:nvPr>
            <p:ph type="dt" sz="half" idx="10"/>
          </p:nvPr>
        </p:nvSpPr>
        <p:spPr/>
        <p:txBody>
          <a:bodyPr/>
          <a:lstStyle/>
          <a:p>
            <a:fld id="{7807B1D8-0622-4C7C-A111-0A08142EA1B7}" type="datetimeFigureOut">
              <a:rPr lang="tr-TR" smtClean="0"/>
              <a:pPr/>
              <a:t>25.12.2020</a:t>
            </a:fld>
            <a:endParaRPr lang="tr-TR"/>
          </a:p>
        </p:txBody>
      </p:sp>
      <p:sp>
        <p:nvSpPr>
          <p:cNvPr id="6" name="Alt Bilgi Yer Tutucusu 5">
            <a:extLst>
              <a:ext uri="{FF2B5EF4-FFF2-40B4-BE49-F238E27FC236}">
                <a16:creationId xmlns="" xmlns:a16="http://schemas.microsoft.com/office/drawing/2014/main" id="{729B2B5D-4B9D-4536-853B-B2C9C017ACA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C9E2467D-9561-44E7-B2A1-9C1FBC139BE6}"/>
              </a:ext>
            </a:extLst>
          </p:cNvPr>
          <p:cNvSpPr>
            <a:spLocks noGrp="1"/>
          </p:cNvSpPr>
          <p:nvPr>
            <p:ph type="sldNum" sz="quarter" idx="12"/>
          </p:nvPr>
        </p:nvSpPr>
        <p:spPr/>
        <p:txBody>
          <a:bodyPr/>
          <a:lstStyle/>
          <a:p>
            <a:fld id="{24ED3AC2-B512-447C-BFC7-247F15BEBEAB}" type="slidenum">
              <a:rPr lang="tr-TR" smtClean="0"/>
              <a:pPr/>
              <a:t>‹#›</a:t>
            </a:fld>
            <a:endParaRPr lang="tr-TR"/>
          </a:p>
        </p:txBody>
      </p:sp>
    </p:spTree>
    <p:extLst>
      <p:ext uri="{BB962C8B-B14F-4D97-AF65-F5344CB8AC3E}">
        <p14:creationId xmlns:p14="http://schemas.microsoft.com/office/powerpoint/2010/main" xmlns="" val="175218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B73EE82-90CE-483A-992C-E18A0C29A35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DFE8A193-5761-4DA6-8D96-9762E1DC8C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 xmlns:a16="http://schemas.microsoft.com/office/drawing/2014/main" id="{9001EB78-B40C-4E18-A4F7-633387E21CC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53DB866E-6B5D-4C84-A9BC-5393FD021B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 xmlns:a16="http://schemas.microsoft.com/office/drawing/2014/main" id="{D5BA4F77-4C0E-45C0-BDD8-249222A5C92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77E07054-1026-4B3F-8290-279DBF684AB9}"/>
              </a:ext>
            </a:extLst>
          </p:cNvPr>
          <p:cNvSpPr>
            <a:spLocks noGrp="1"/>
          </p:cNvSpPr>
          <p:nvPr>
            <p:ph type="dt" sz="half" idx="10"/>
          </p:nvPr>
        </p:nvSpPr>
        <p:spPr/>
        <p:txBody>
          <a:bodyPr/>
          <a:lstStyle/>
          <a:p>
            <a:fld id="{7807B1D8-0622-4C7C-A111-0A08142EA1B7}" type="datetimeFigureOut">
              <a:rPr lang="tr-TR" smtClean="0"/>
              <a:pPr/>
              <a:t>25.12.2020</a:t>
            </a:fld>
            <a:endParaRPr lang="tr-TR"/>
          </a:p>
        </p:txBody>
      </p:sp>
      <p:sp>
        <p:nvSpPr>
          <p:cNvPr id="8" name="Alt Bilgi Yer Tutucusu 7">
            <a:extLst>
              <a:ext uri="{FF2B5EF4-FFF2-40B4-BE49-F238E27FC236}">
                <a16:creationId xmlns="" xmlns:a16="http://schemas.microsoft.com/office/drawing/2014/main" id="{679431C0-7847-47A2-B79E-A4634E93033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A5C33131-DB3F-479E-8D10-C40B0D8B78EB}"/>
              </a:ext>
            </a:extLst>
          </p:cNvPr>
          <p:cNvSpPr>
            <a:spLocks noGrp="1"/>
          </p:cNvSpPr>
          <p:nvPr>
            <p:ph type="sldNum" sz="quarter" idx="12"/>
          </p:nvPr>
        </p:nvSpPr>
        <p:spPr/>
        <p:txBody>
          <a:bodyPr/>
          <a:lstStyle/>
          <a:p>
            <a:fld id="{24ED3AC2-B512-447C-BFC7-247F15BEBEAB}" type="slidenum">
              <a:rPr lang="tr-TR" smtClean="0"/>
              <a:pPr/>
              <a:t>‹#›</a:t>
            </a:fld>
            <a:endParaRPr lang="tr-TR"/>
          </a:p>
        </p:txBody>
      </p:sp>
    </p:spTree>
    <p:extLst>
      <p:ext uri="{BB962C8B-B14F-4D97-AF65-F5344CB8AC3E}">
        <p14:creationId xmlns:p14="http://schemas.microsoft.com/office/powerpoint/2010/main" xmlns="" val="63765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29DF6AC-293C-43D5-B241-20CC1B3A3A9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F8018529-BC01-4C79-B84B-7FC4611CFA3E}"/>
              </a:ext>
            </a:extLst>
          </p:cNvPr>
          <p:cNvSpPr>
            <a:spLocks noGrp="1"/>
          </p:cNvSpPr>
          <p:nvPr>
            <p:ph type="dt" sz="half" idx="10"/>
          </p:nvPr>
        </p:nvSpPr>
        <p:spPr/>
        <p:txBody>
          <a:bodyPr/>
          <a:lstStyle/>
          <a:p>
            <a:fld id="{7807B1D8-0622-4C7C-A111-0A08142EA1B7}" type="datetimeFigureOut">
              <a:rPr lang="tr-TR" smtClean="0"/>
              <a:pPr/>
              <a:t>25.12.2020</a:t>
            </a:fld>
            <a:endParaRPr lang="tr-TR"/>
          </a:p>
        </p:txBody>
      </p:sp>
      <p:sp>
        <p:nvSpPr>
          <p:cNvPr id="4" name="Alt Bilgi Yer Tutucusu 3">
            <a:extLst>
              <a:ext uri="{FF2B5EF4-FFF2-40B4-BE49-F238E27FC236}">
                <a16:creationId xmlns="" xmlns:a16="http://schemas.microsoft.com/office/drawing/2014/main" id="{CD79D937-D4DE-4D3F-85AA-4C7835749CC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58B23E74-4489-4331-BBA0-14535664C74B}"/>
              </a:ext>
            </a:extLst>
          </p:cNvPr>
          <p:cNvSpPr>
            <a:spLocks noGrp="1"/>
          </p:cNvSpPr>
          <p:nvPr>
            <p:ph type="sldNum" sz="quarter" idx="12"/>
          </p:nvPr>
        </p:nvSpPr>
        <p:spPr/>
        <p:txBody>
          <a:bodyPr/>
          <a:lstStyle/>
          <a:p>
            <a:fld id="{24ED3AC2-B512-447C-BFC7-247F15BEBEAB}" type="slidenum">
              <a:rPr lang="tr-TR" smtClean="0"/>
              <a:pPr/>
              <a:t>‹#›</a:t>
            </a:fld>
            <a:endParaRPr lang="tr-TR"/>
          </a:p>
        </p:txBody>
      </p:sp>
    </p:spTree>
    <p:extLst>
      <p:ext uri="{BB962C8B-B14F-4D97-AF65-F5344CB8AC3E}">
        <p14:creationId xmlns:p14="http://schemas.microsoft.com/office/powerpoint/2010/main" xmlns="" val="337292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F68368E3-9144-4106-B6AD-8463C5A460B9}"/>
              </a:ext>
            </a:extLst>
          </p:cNvPr>
          <p:cNvSpPr>
            <a:spLocks noGrp="1"/>
          </p:cNvSpPr>
          <p:nvPr>
            <p:ph type="dt" sz="half" idx="10"/>
          </p:nvPr>
        </p:nvSpPr>
        <p:spPr/>
        <p:txBody>
          <a:bodyPr/>
          <a:lstStyle/>
          <a:p>
            <a:fld id="{7807B1D8-0622-4C7C-A111-0A08142EA1B7}" type="datetimeFigureOut">
              <a:rPr lang="tr-TR" smtClean="0"/>
              <a:pPr/>
              <a:t>25.12.2020</a:t>
            </a:fld>
            <a:endParaRPr lang="tr-TR"/>
          </a:p>
        </p:txBody>
      </p:sp>
      <p:sp>
        <p:nvSpPr>
          <p:cNvPr id="3" name="Alt Bilgi Yer Tutucusu 2">
            <a:extLst>
              <a:ext uri="{FF2B5EF4-FFF2-40B4-BE49-F238E27FC236}">
                <a16:creationId xmlns="" xmlns:a16="http://schemas.microsoft.com/office/drawing/2014/main" id="{E9E47419-EADE-4394-9D77-6D6AF0E91A3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9BA15D80-975A-4FCC-8A74-260E5531D379}"/>
              </a:ext>
            </a:extLst>
          </p:cNvPr>
          <p:cNvSpPr>
            <a:spLocks noGrp="1"/>
          </p:cNvSpPr>
          <p:nvPr>
            <p:ph type="sldNum" sz="quarter" idx="12"/>
          </p:nvPr>
        </p:nvSpPr>
        <p:spPr/>
        <p:txBody>
          <a:bodyPr/>
          <a:lstStyle/>
          <a:p>
            <a:fld id="{24ED3AC2-B512-447C-BFC7-247F15BEBEAB}" type="slidenum">
              <a:rPr lang="tr-TR" smtClean="0"/>
              <a:pPr/>
              <a:t>‹#›</a:t>
            </a:fld>
            <a:endParaRPr lang="tr-TR"/>
          </a:p>
        </p:txBody>
      </p:sp>
    </p:spTree>
    <p:extLst>
      <p:ext uri="{BB962C8B-B14F-4D97-AF65-F5344CB8AC3E}">
        <p14:creationId xmlns:p14="http://schemas.microsoft.com/office/powerpoint/2010/main" xmlns="" val="347080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EF6EAD7-997C-4A0E-930A-8216074DB04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51C65352-9436-4B7B-9D03-6B3A8EA49C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2CDB7CD0-2AB1-4AAB-B38C-B6B8355B2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7BF8152F-1648-4901-9D96-166C9A865CBC}"/>
              </a:ext>
            </a:extLst>
          </p:cNvPr>
          <p:cNvSpPr>
            <a:spLocks noGrp="1"/>
          </p:cNvSpPr>
          <p:nvPr>
            <p:ph type="dt" sz="half" idx="10"/>
          </p:nvPr>
        </p:nvSpPr>
        <p:spPr/>
        <p:txBody>
          <a:bodyPr/>
          <a:lstStyle/>
          <a:p>
            <a:fld id="{7807B1D8-0622-4C7C-A111-0A08142EA1B7}" type="datetimeFigureOut">
              <a:rPr lang="tr-TR" smtClean="0"/>
              <a:pPr/>
              <a:t>25.12.2020</a:t>
            </a:fld>
            <a:endParaRPr lang="tr-TR"/>
          </a:p>
        </p:txBody>
      </p:sp>
      <p:sp>
        <p:nvSpPr>
          <p:cNvPr id="6" name="Alt Bilgi Yer Tutucusu 5">
            <a:extLst>
              <a:ext uri="{FF2B5EF4-FFF2-40B4-BE49-F238E27FC236}">
                <a16:creationId xmlns="" xmlns:a16="http://schemas.microsoft.com/office/drawing/2014/main" id="{C415F2DE-40C5-4165-86B3-8DD5377BF09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4AA12013-DF59-442F-AE3A-C160CE05AD88}"/>
              </a:ext>
            </a:extLst>
          </p:cNvPr>
          <p:cNvSpPr>
            <a:spLocks noGrp="1"/>
          </p:cNvSpPr>
          <p:nvPr>
            <p:ph type="sldNum" sz="quarter" idx="12"/>
          </p:nvPr>
        </p:nvSpPr>
        <p:spPr/>
        <p:txBody>
          <a:bodyPr/>
          <a:lstStyle/>
          <a:p>
            <a:fld id="{24ED3AC2-B512-447C-BFC7-247F15BEBEAB}" type="slidenum">
              <a:rPr lang="tr-TR" smtClean="0"/>
              <a:pPr/>
              <a:t>‹#›</a:t>
            </a:fld>
            <a:endParaRPr lang="tr-TR"/>
          </a:p>
        </p:txBody>
      </p:sp>
    </p:spTree>
    <p:extLst>
      <p:ext uri="{BB962C8B-B14F-4D97-AF65-F5344CB8AC3E}">
        <p14:creationId xmlns:p14="http://schemas.microsoft.com/office/powerpoint/2010/main" xmlns="" val="2634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01D29C2-E7D4-4DD6-B24E-1A110620E5D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41A15147-0AB0-45DA-B271-6B5BBDA7B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91128CE7-D8A7-425E-87B2-E1F82C0FF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B05C8D97-A1AB-4801-9829-ECB9CABCE175}"/>
              </a:ext>
            </a:extLst>
          </p:cNvPr>
          <p:cNvSpPr>
            <a:spLocks noGrp="1"/>
          </p:cNvSpPr>
          <p:nvPr>
            <p:ph type="dt" sz="half" idx="10"/>
          </p:nvPr>
        </p:nvSpPr>
        <p:spPr/>
        <p:txBody>
          <a:bodyPr/>
          <a:lstStyle/>
          <a:p>
            <a:fld id="{7807B1D8-0622-4C7C-A111-0A08142EA1B7}" type="datetimeFigureOut">
              <a:rPr lang="tr-TR" smtClean="0"/>
              <a:pPr/>
              <a:t>25.12.2020</a:t>
            </a:fld>
            <a:endParaRPr lang="tr-TR"/>
          </a:p>
        </p:txBody>
      </p:sp>
      <p:sp>
        <p:nvSpPr>
          <p:cNvPr id="6" name="Alt Bilgi Yer Tutucusu 5">
            <a:extLst>
              <a:ext uri="{FF2B5EF4-FFF2-40B4-BE49-F238E27FC236}">
                <a16:creationId xmlns="" xmlns:a16="http://schemas.microsoft.com/office/drawing/2014/main" id="{633FC7EE-047D-484D-9535-31D30F44278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4EF901C4-F04B-4892-BD92-D95F06584327}"/>
              </a:ext>
            </a:extLst>
          </p:cNvPr>
          <p:cNvSpPr>
            <a:spLocks noGrp="1"/>
          </p:cNvSpPr>
          <p:nvPr>
            <p:ph type="sldNum" sz="quarter" idx="12"/>
          </p:nvPr>
        </p:nvSpPr>
        <p:spPr/>
        <p:txBody>
          <a:bodyPr/>
          <a:lstStyle/>
          <a:p>
            <a:fld id="{24ED3AC2-B512-447C-BFC7-247F15BEBEAB}" type="slidenum">
              <a:rPr lang="tr-TR" smtClean="0"/>
              <a:pPr/>
              <a:t>‹#›</a:t>
            </a:fld>
            <a:endParaRPr lang="tr-TR"/>
          </a:p>
        </p:txBody>
      </p:sp>
    </p:spTree>
    <p:extLst>
      <p:ext uri="{BB962C8B-B14F-4D97-AF65-F5344CB8AC3E}">
        <p14:creationId xmlns:p14="http://schemas.microsoft.com/office/powerpoint/2010/main" xmlns="" val="60317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DA891FC9-98BE-4DCC-A076-6EA84222E0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0375E61A-9C38-43A2-B71C-28B8493987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9FF3E820-D7CD-423F-ADC5-3DA66ACAA1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7B1D8-0622-4C7C-A111-0A08142EA1B7}" type="datetimeFigureOut">
              <a:rPr lang="tr-TR" smtClean="0"/>
              <a:pPr/>
              <a:t>25.12.2020</a:t>
            </a:fld>
            <a:endParaRPr lang="tr-TR"/>
          </a:p>
        </p:txBody>
      </p:sp>
      <p:sp>
        <p:nvSpPr>
          <p:cNvPr id="5" name="Alt Bilgi Yer Tutucusu 4">
            <a:extLst>
              <a:ext uri="{FF2B5EF4-FFF2-40B4-BE49-F238E27FC236}">
                <a16:creationId xmlns="" xmlns:a16="http://schemas.microsoft.com/office/drawing/2014/main" id="{121A92F8-861D-4239-88A9-4370F53352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8502804B-F54F-4C85-9544-23F11703E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D3AC2-B512-447C-BFC7-247F15BEBEAB}" type="slidenum">
              <a:rPr lang="tr-TR" smtClean="0"/>
              <a:pPr/>
              <a:t>‹#›</a:t>
            </a:fld>
            <a:endParaRPr lang="tr-TR"/>
          </a:p>
        </p:txBody>
      </p:sp>
    </p:spTree>
    <p:extLst>
      <p:ext uri="{BB962C8B-B14F-4D97-AF65-F5344CB8AC3E}">
        <p14:creationId xmlns:p14="http://schemas.microsoft.com/office/powerpoint/2010/main" xmlns="" val="3468833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angisoru.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d wallpapers 1080p widescreen | Full HD 1080p Wallpapers, HD, Widescreen,  Desktop, Pictures, Images ... | Sunset wallpaper, Beautiful sunset, Boat  wallpaper">
            <a:extLst>
              <a:ext uri="{FF2B5EF4-FFF2-40B4-BE49-F238E27FC236}">
                <a16:creationId xmlns="" xmlns:a16="http://schemas.microsoft.com/office/drawing/2014/main" id="{95F51218-12BF-4FB5-8235-E8FBA5FB84F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Başlık 3">
            <a:extLst>
              <a:ext uri="{FF2B5EF4-FFF2-40B4-BE49-F238E27FC236}">
                <a16:creationId xmlns="" xmlns:a16="http://schemas.microsoft.com/office/drawing/2014/main" id="{35A60309-BE4B-4E4A-9561-99A2986057CB}"/>
              </a:ext>
            </a:extLst>
          </p:cNvPr>
          <p:cNvSpPr>
            <a:spLocks noGrp="1"/>
          </p:cNvSpPr>
          <p:nvPr>
            <p:ph type="ctrTitle"/>
          </p:nvPr>
        </p:nvSpPr>
        <p:spPr>
          <a:xfrm>
            <a:off x="1524000" y="1254169"/>
            <a:ext cx="9144000" cy="2387600"/>
          </a:xfrm>
        </p:spPr>
        <p:txBody>
          <a:bodyPr>
            <a:normAutofit/>
          </a:bodyPr>
          <a:lstStyle/>
          <a:p>
            <a:r>
              <a:rPr lang="tr-TR" dirty="0">
                <a:solidFill>
                  <a:schemeClr val="bg1"/>
                </a:solidFill>
                <a:latin typeface="Curlz MT" panose="04040404050702020202" pitchFamily="82" charset="0"/>
              </a:rPr>
              <a:t>5. Sınıf </a:t>
            </a:r>
            <a:r>
              <a:rPr lang="tr-TR" b="1" i="0" dirty="0">
                <a:solidFill>
                  <a:schemeClr val="bg1"/>
                </a:solidFill>
                <a:effectLst/>
                <a:latin typeface="Curlz MT" panose="04040404050702020202" pitchFamily="82" charset="0"/>
              </a:rPr>
              <a:t>Deprem Ve Yangın Sunuları</a:t>
            </a:r>
            <a:r>
              <a:rPr lang="tr-TR" b="1" i="0" dirty="0">
                <a:solidFill>
                  <a:schemeClr val="bg1"/>
                </a:solidFill>
                <a:effectLst/>
                <a:latin typeface="French Script MT" panose="03020402040607040605" pitchFamily="66" charset="0"/>
              </a:rPr>
              <a:t/>
            </a:r>
            <a:br>
              <a:rPr lang="tr-TR" b="1" i="0" dirty="0">
                <a:solidFill>
                  <a:schemeClr val="bg1"/>
                </a:solidFill>
                <a:effectLst/>
                <a:latin typeface="French Script MT" panose="03020402040607040605" pitchFamily="66" charset="0"/>
              </a:rPr>
            </a:br>
            <a:endParaRPr lang="tr-TR" dirty="0">
              <a:solidFill>
                <a:schemeClr val="bg1"/>
              </a:solidFill>
              <a:latin typeface="French Script MT" panose="03020402040607040605" pitchFamily="66" charset="0"/>
            </a:endParaRPr>
          </a:p>
        </p:txBody>
      </p:sp>
      <p:sp>
        <p:nvSpPr>
          <p:cNvPr id="9" name="Alt Başlık 4">
            <a:extLst>
              <a:ext uri="{FF2B5EF4-FFF2-40B4-BE49-F238E27FC236}">
                <a16:creationId xmlns="" xmlns:a16="http://schemas.microsoft.com/office/drawing/2014/main" id="{BE5A4C00-2011-45CB-B8FB-8322D30EA4B5}"/>
              </a:ext>
            </a:extLst>
          </p:cNvPr>
          <p:cNvSpPr>
            <a:spLocks noGrp="1"/>
          </p:cNvSpPr>
          <p:nvPr>
            <p:ph type="subTitle" idx="1"/>
          </p:nvPr>
        </p:nvSpPr>
        <p:spPr>
          <a:xfrm>
            <a:off x="1524000" y="3602038"/>
            <a:ext cx="9144000" cy="1655762"/>
          </a:xfrm>
        </p:spPr>
        <p:txBody>
          <a:bodyPr>
            <a:noAutofit/>
          </a:bodyPr>
          <a:lstStyle/>
          <a:p>
            <a:r>
              <a:rPr lang="tr-TR" sz="3600" dirty="0">
                <a:solidFill>
                  <a:schemeClr val="bg1"/>
                </a:solidFill>
                <a:latin typeface="Curlz MT" panose="04040404050702020202" pitchFamily="82" charset="0"/>
              </a:rPr>
              <a:t>Yer: Isparta</a:t>
            </a:r>
          </a:p>
          <a:p>
            <a:r>
              <a:rPr lang="tr-TR" sz="3600" dirty="0">
                <a:solidFill>
                  <a:schemeClr val="bg1"/>
                </a:solidFill>
                <a:latin typeface="Curlz MT" panose="04040404050702020202" pitchFamily="82" charset="0"/>
              </a:rPr>
              <a:t>Okul: Ülkü Ortaokulu</a:t>
            </a:r>
          </a:p>
          <a:p>
            <a:r>
              <a:rPr lang="tr-TR" sz="3600" dirty="0">
                <a:solidFill>
                  <a:schemeClr val="bg1"/>
                </a:solidFill>
                <a:latin typeface="Curlz MT" panose="04040404050702020202" pitchFamily="82" charset="0"/>
              </a:rPr>
              <a:t>Sınıf: 5-H</a:t>
            </a:r>
          </a:p>
          <a:p>
            <a:r>
              <a:rPr lang="tr-TR" sz="3600" dirty="0">
                <a:solidFill>
                  <a:schemeClr val="bg1"/>
                </a:solidFill>
                <a:latin typeface="Curlz MT" panose="04040404050702020202" pitchFamily="82" charset="0"/>
              </a:rPr>
              <a:t>Yapan: Fatma Naz KIVRAK</a:t>
            </a:r>
          </a:p>
        </p:txBody>
      </p:sp>
      <p:sp>
        <p:nvSpPr>
          <p:cNvPr id="2" name="Metin kutusu 1"/>
          <p:cNvSpPr txBox="1"/>
          <p:nvPr/>
        </p:nvSpPr>
        <p:spPr>
          <a:xfrm>
            <a:off x="7614458" y="390698"/>
            <a:ext cx="3308466" cy="369332"/>
          </a:xfrm>
          <a:prstGeom prst="rect">
            <a:avLst/>
          </a:prstGeom>
          <a:noFill/>
        </p:spPr>
        <p:txBody>
          <a:bodyPr wrap="square" rtlCol="0">
            <a:spAutoFit/>
          </a:bodyPr>
          <a:lstStyle/>
          <a:p>
            <a:r>
              <a:rPr lang="tr-TR" dirty="0" smtClean="0">
                <a:hlinkClick r:id="rId3"/>
              </a:rPr>
              <a:t>www.</a:t>
            </a:r>
            <a:r>
              <a:rPr lang="tr-TR" dirty="0" err="1" smtClean="0">
                <a:hlinkClick r:id="rId3"/>
              </a:rPr>
              <a:t>HangiSoru</a:t>
            </a:r>
            <a:r>
              <a:rPr lang="tr-TR" dirty="0" smtClean="0">
                <a:hlinkClick r:id="rId3"/>
              </a:rPr>
              <a:t>.com</a:t>
            </a:r>
            <a:r>
              <a:rPr lang="tr-TR" dirty="0" smtClean="0"/>
              <a:t> </a:t>
            </a:r>
            <a:endParaRPr lang="tr-TR" dirty="0"/>
          </a:p>
        </p:txBody>
      </p:sp>
    </p:spTree>
    <p:extLst>
      <p:ext uri="{BB962C8B-B14F-4D97-AF65-F5344CB8AC3E}">
        <p14:creationId xmlns:p14="http://schemas.microsoft.com/office/powerpoint/2010/main" xmlns="" val="198026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2E82BBE-3FF3-4E4A-A19C-716BE75A3532}"/>
              </a:ext>
            </a:extLst>
          </p:cNvPr>
          <p:cNvSpPr>
            <a:spLocks noGrp="1"/>
          </p:cNvSpPr>
          <p:nvPr>
            <p:ph type="title"/>
          </p:nvPr>
        </p:nvSpPr>
        <p:spPr>
          <a:xfrm>
            <a:off x="913614" y="681037"/>
            <a:ext cx="10515600" cy="1325563"/>
          </a:xfrm>
        </p:spPr>
        <p:txBody>
          <a:bodyPr>
            <a:normAutofit fontScale="90000"/>
          </a:bodyPr>
          <a:lstStyle/>
          <a:p>
            <a:r>
              <a:rPr lang="tr-TR" b="1" i="0" dirty="0">
                <a:effectLst/>
                <a:latin typeface="Roboto"/>
              </a:rPr>
              <a:t>DEPREM ANINDA YAPILMASI GEREKENLER</a:t>
            </a:r>
            <a:r>
              <a:rPr lang="tr-TR" b="1" dirty="0">
                <a:latin typeface="Roboto"/>
              </a:rPr>
              <a:t> </a:t>
            </a:r>
            <a:r>
              <a:rPr lang="tr-TR" b="1" i="0" dirty="0">
                <a:effectLst/>
                <a:latin typeface="Roboto"/>
              </a:rPr>
              <a:t>DEPREM ANINDA BİNA İÇERİSİNDEYSENİZ;</a:t>
            </a:r>
            <a:br>
              <a:rPr lang="tr-TR" b="1" i="0" dirty="0">
                <a:effectLst/>
                <a:latin typeface="Roboto"/>
              </a:rPr>
            </a:br>
            <a:endParaRPr lang="tr-TR" dirty="0"/>
          </a:p>
        </p:txBody>
      </p:sp>
      <p:sp>
        <p:nvSpPr>
          <p:cNvPr id="3" name="İçerik Yer Tutucusu 2">
            <a:extLst>
              <a:ext uri="{FF2B5EF4-FFF2-40B4-BE49-F238E27FC236}">
                <a16:creationId xmlns="" xmlns:a16="http://schemas.microsoft.com/office/drawing/2014/main" id="{CA64DC7F-D82D-4EF0-85E5-EE41AA23EF51}"/>
              </a:ext>
            </a:extLst>
          </p:cNvPr>
          <p:cNvSpPr>
            <a:spLocks noGrp="1"/>
          </p:cNvSpPr>
          <p:nvPr>
            <p:ph idx="1"/>
          </p:nvPr>
        </p:nvSpPr>
        <p:spPr>
          <a:xfrm>
            <a:off x="838200" y="2270550"/>
            <a:ext cx="10515600" cy="4351338"/>
          </a:xfrm>
        </p:spPr>
        <p:txBody>
          <a:bodyPr>
            <a:normAutofit fontScale="92500"/>
          </a:bodyPr>
          <a:lstStyle/>
          <a:p>
            <a:pPr algn="just"/>
            <a:r>
              <a:rPr lang="tr-TR" b="0" i="0" dirty="0">
                <a:effectLst/>
                <a:latin typeface="Roboto"/>
              </a:rPr>
              <a:t>Kesinlikle panik yapılmamalıdır.</a:t>
            </a:r>
          </a:p>
          <a:p>
            <a:pPr algn="just">
              <a:buFont typeface="Arial" panose="020B0604020202020204" pitchFamily="34" charset="0"/>
              <a:buChar char="•"/>
            </a:pPr>
            <a:r>
              <a:rPr lang="tr-TR" b="0" i="0" dirty="0">
                <a:effectLst/>
                <a:latin typeface="Roboto"/>
              </a:rPr>
              <a:t>Sabitlenmemiş dolap, raf, pencere vb. eşyalardan uzak durulmalıdır.</a:t>
            </a:r>
          </a:p>
          <a:p>
            <a:pPr algn="just">
              <a:buFont typeface="Arial" panose="020B0604020202020204" pitchFamily="34" charset="0"/>
              <a:buChar char="•"/>
            </a:pPr>
            <a:r>
              <a:rPr lang="tr-TR" b="0" i="0" dirty="0">
                <a:effectLst/>
                <a:latin typeface="Roboto"/>
              </a:rPr>
              <a:t>Varsa sağlam sandalyelerle desteklenmiş masa altına veya dolgun ve hacimli koltuk, kanepe, içi dolu sandık gibi koruma sağlayabilecek eşya yanına çömelerek hayat üçgeni oluşturulmalıdır.</a:t>
            </a:r>
          </a:p>
          <a:p>
            <a:pPr algn="just">
              <a:buFont typeface="Arial" panose="020B0604020202020204" pitchFamily="34" charset="0"/>
              <a:buChar char="•"/>
            </a:pPr>
            <a:r>
              <a:rPr lang="tr-TR" b="0" i="0" dirty="0">
                <a:effectLst/>
                <a:latin typeface="Roboto"/>
              </a:rPr>
              <a:t>Baş iki el arasına alınarak veya bir koruyucu (yastık, kitap </a:t>
            </a:r>
            <a:r>
              <a:rPr lang="tr-TR" b="0" i="0" dirty="0" err="1">
                <a:effectLst/>
                <a:latin typeface="Roboto"/>
              </a:rPr>
              <a:t>vb</a:t>
            </a:r>
            <a:r>
              <a:rPr lang="tr-TR" b="0" i="0" dirty="0">
                <a:effectLst/>
                <a:latin typeface="Roboto"/>
              </a:rPr>
              <a:t>) malzeme ile korunmalıdır. Sarsıntı geçene kadar bu pozisyonda beklenmelidir.</a:t>
            </a:r>
          </a:p>
          <a:p>
            <a:pPr algn="just">
              <a:buFont typeface="Arial" panose="020B0604020202020204" pitchFamily="34" charset="0"/>
              <a:buChar char="•"/>
            </a:pPr>
            <a:r>
              <a:rPr lang="tr-TR" b="0" i="0" dirty="0">
                <a:effectLst/>
                <a:latin typeface="Roboto"/>
              </a:rPr>
              <a:t>Güvenli bir yer bulup, diz üstü </a:t>
            </a:r>
            <a:r>
              <a:rPr lang="tr-TR" b="1" i="0" dirty="0">
                <a:effectLst/>
                <a:latin typeface="Roboto"/>
              </a:rPr>
              <a:t>ÇÖK, </a:t>
            </a:r>
            <a:r>
              <a:rPr lang="tr-TR" b="0" i="0" dirty="0">
                <a:effectLst/>
                <a:latin typeface="Roboto"/>
              </a:rPr>
              <a:t>Başını ve enseni koruyacak şekilde </a:t>
            </a:r>
            <a:r>
              <a:rPr lang="tr-TR" b="1" i="0" dirty="0">
                <a:effectLst/>
                <a:latin typeface="Roboto"/>
              </a:rPr>
              <a:t>KAPAN, </a:t>
            </a:r>
            <a:r>
              <a:rPr lang="tr-TR" b="0" i="0" dirty="0">
                <a:effectLst/>
                <a:latin typeface="Roboto"/>
              </a:rPr>
              <a:t>Düşmemek için sabit bir yere</a:t>
            </a:r>
            <a:r>
              <a:rPr lang="tr-TR" b="1" i="0" dirty="0">
                <a:effectLst/>
                <a:latin typeface="Roboto"/>
              </a:rPr>
              <a:t> TUTUN</a:t>
            </a:r>
            <a:endParaRPr lang="tr-TR" b="0" i="0" dirty="0">
              <a:effectLst/>
              <a:latin typeface="Roboto"/>
            </a:endParaRPr>
          </a:p>
          <a:p>
            <a:endParaRPr lang="tr-TR" dirty="0"/>
          </a:p>
        </p:txBody>
      </p:sp>
    </p:spTree>
    <p:extLst>
      <p:ext uri="{BB962C8B-B14F-4D97-AF65-F5344CB8AC3E}">
        <p14:creationId xmlns:p14="http://schemas.microsoft.com/office/powerpoint/2010/main" xmlns="" val="278415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rbirinden güzel kaliteli manzara resimler, şehir,doga,deniz,gökyüzü  manzaraları,temalik resimler-3 | ForumElele Flatcast Destek">
            <a:extLst>
              <a:ext uri="{FF2B5EF4-FFF2-40B4-BE49-F238E27FC236}">
                <a16:creationId xmlns="" xmlns:a16="http://schemas.microsoft.com/office/drawing/2014/main" id="{3F93F85E-541F-44E9-8E83-56A5948F6E1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İçerik Yer Tutucusu 2">
            <a:extLst>
              <a:ext uri="{FF2B5EF4-FFF2-40B4-BE49-F238E27FC236}">
                <a16:creationId xmlns="" xmlns:a16="http://schemas.microsoft.com/office/drawing/2014/main" id="{AA8279B4-3026-4927-8902-48A5A913BAD5}"/>
              </a:ext>
            </a:extLst>
          </p:cNvPr>
          <p:cNvSpPr>
            <a:spLocks noGrp="1"/>
          </p:cNvSpPr>
          <p:nvPr>
            <p:ph idx="1"/>
          </p:nvPr>
        </p:nvSpPr>
        <p:spPr>
          <a:xfrm>
            <a:off x="838200" y="1825625"/>
            <a:ext cx="10515600" cy="4351338"/>
          </a:xfrm>
        </p:spPr>
        <p:txBody>
          <a:bodyPr>
            <a:normAutofit lnSpcReduction="10000"/>
          </a:bodyPr>
          <a:lstStyle/>
          <a:p>
            <a:pPr algn="just">
              <a:buFont typeface="Arial" panose="020B0604020202020204" pitchFamily="34" charset="0"/>
              <a:buChar char="•"/>
            </a:pPr>
            <a:r>
              <a:rPr lang="tr-TR" b="0" i="0" dirty="0">
                <a:effectLst/>
                <a:latin typeface="Roboto"/>
              </a:rPr>
              <a:t>Merdivenlere ya da çıkışlara doğru koşulmamalıdır.</a:t>
            </a:r>
          </a:p>
          <a:p>
            <a:pPr algn="just">
              <a:buFont typeface="Arial" panose="020B0604020202020204" pitchFamily="34" charset="0"/>
              <a:buChar char="•"/>
            </a:pPr>
            <a:r>
              <a:rPr lang="tr-TR" b="0" i="0" dirty="0">
                <a:effectLst/>
                <a:latin typeface="Roboto"/>
              </a:rPr>
              <a:t>Balkona çıkılmamalıdır.</a:t>
            </a:r>
          </a:p>
          <a:p>
            <a:pPr algn="just">
              <a:buFont typeface="Arial" panose="020B0604020202020204" pitchFamily="34" charset="0"/>
              <a:buChar char="•"/>
            </a:pPr>
            <a:r>
              <a:rPr lang="tr-TR" b="0" i="0" dirty="0">
                <a:effectLst/>
                <a:latin typeface="Roboto"/>
              </a:rPr>
              <a:t>Balkonlardan ya da pencerelerden aşağıya atlanmamalıdır.</a:t>
            </a:r>
          </a:p>
          <a:p>
            <a:pPr algn="just">
              <a:buFont typeface="Arial" panose="020B0604020202020204" pitchFamily="34" charset="0"/>
              <a:buChar char="•"/>
            </a:pPr>
            <a:r>
              <a:rPr lang="tr-TR" b="0" i="0" dirty="0">
                <a:effectLst/>
                <a:latin typeface="Roboto"/>
              </a:rPr>
              <a:t>Kesinlikle asansör kullanılmamalıdır.</a:t>
            </a:r>
          </a:p>
          <a:p>
            <a:pPr algn="just">
              <a:buFont typeface="Arial" panose="020B0604020202020204" pitchFamily="34" charset="0"/>
              <a:buChar char="•"/>
            </a:pPr>
            <a:r>
              <a:rPr lang="tr-TR" b="0" i="0" dirty="0">
                <a:effectLst/>
                <a:latin typeface="Roboto"/>
              </a:rPr>
              <a:t>Telefonlar acil durum ve yangınları bildirmek dışında kullanılmamalıdır.</a:t>
            </a:r>
          </a:p>
          <a:p>
            <a:pPr algn="just">
              <a:buFont typeface="Arial" panose="020B0604020202020204" pitchFamily="34" charset="0"/>
              <a:buChar char="•"/>
            </a:pPr>
            <a:r>
              <a:rPr lang="tr-TR" b="0" i="0" dirty="0">
                <a:effectLst/>
                <a:latin typeface="Roboto"/>
              </a:rPr>
              <a:t>Kibrit, çakmak yakılmamalı, elektrik düğmelerine dokunulmamalıdır.</a:t>
            </a:r>
          </a:p>
          <a:p>
            <a:pPr algn="just">
              <a:buFont typeface="Arial" panose="020B0604020202020204" pitchFamily="34" charset="0"/>
              <a:buChar char="•"/>
            </a:pPr>
            <a:r>
              <a:rPr lang="tr-TR" b="0" i="0" dirty="0">
                <a:effectLst/>
                <a:latin typeface="Roboto"/>
              </a:rPr>
              <a:t>Tekerlekli sandalyede isek tekerlekler kilitlenerek baş ve boyun korumaya alınmalıdır.</a:t>
            </a:r>
          </a:p>
          <a:p>
            <a:endParaRPr lang="tr-TR" dirty="0"/>
          </a:p>
        </p:txBody>
      </p:sp>
      <p:sp>
        <p:nvSpPr>
          <p:cNvPr id="6" name="Başlık 1">
            <a:extLst>
              <a:ext uri="{FF2B5EF4-FFF2-40B4-BE49-F238E27FC236}">
                <a16:creationId xmlns="" xmlns:a16="http://schemas.microsoft.com/office/drawing/2014/main" id="{975612CB-5842-43EE-A539-E778EDE19F7E}"/>
              </a:ext>
            </a:extLst>
          </p:cNvPr>
          <p:cNvSpPr>
            <a:spLocks noGrp="1"/>
          </p:cNvSpPr>
          <p:nvPr>
            <p:ph type="title"/>
          </p:nvPr>
        </p:nvSpPr>
        <p:spPr>
          <a:xfrm>
            <a:off x="838200" y="365125"/>
            <a:ext cx="10515600" cy="1325563"/>
          </a:xfrm>
        </p:spPr>
        <p:txBody>
          <a:bodyPr/>
          <a:lstStyle/>
          <a:p>
            <a:endParaRPr lang="tr-TR"/>
          </a:p>
        </p:txBody>
      </p:sp>
    </p:spTree>
    <p:extLst>
      <p:ext uri="{BB962C8B-B14F-4D97-AF65-F5344CB8AC3E}">
        <p14:creationId xmlns:p14="http://schemas.microsoft.com/office/powerpoint/2010/main" xmlns="" val="2509488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UAL SEÇİMİ">
            <a:extLst>
              <a:ext uri="{FF2B5EF4-FFF2-40B4-BE49-F238E27FC236}">
                <a16:creationId xmlns="" xmlns:a16="http://schemas.microsoft.com/office/drawing/2014/main" id="{25F0E36E-A02F-44C6-AEB4-B04A34ACAF2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037"/>
            <a:ext cx="12191999" cy="686103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İçerik Yer Tutucusu 2">
            <a:extLst>
              <a:ext uri="{FF2B5EF4-FFF2-40B4-BE49-F238E27FC236}">
                <a16:creationId xmlns="" xmlns:a16="http://schemas.microsoft.com/office/drawing/2014/main" id="{5DE000ED-0465-42B7-B109-9D0BA1197EB4}"/>
              </a:ext>
            </a:extLst>
          </p:cNvPr>
          <p:cNvSpPr>
            <a:spLocks noGrp="1"/>
          </p:cNvSpPr>
          <p:nvPr>
            <p:ph idx="1"/>
          </p:nvPr>
        </p:nvSpPr>
        <p:spPr>
          <a:xfrm>
            <a:off x="838200" y="1690688"/>
            <a:ext cx="10728489" cy="4933394"/>
          </a:xfrm>
        </p:spPr>
        <p:txBody>
          <a:bodyPr>
            <a:normAutofit fontScale="92500"/>
          </a:bodyPr>
          <a:lstStyle/>
          <a:p>
            <a:pPr algn="just">
              <a:buFont typeface="Arial" panose="020B0604020202020204" pitchFamily="34" charset="0"/>
              <a:buChar char="•"/>
            </a:pPr>
            <a:r>
              <a:rPr lang="tr-TR" b="0" i="0" dirty="0">
                <a:solidFill>
                  <a:schemeClr val="bg1"/>
                </a:solidFill>
                <a:effectLst/>
                <a:latin typeface="Roboto"/>
              </a:rPr>
              <a:t>Mutfak, imalathane, laboratuvar gibi iş aletlerinin bulunduğu yerlerde; ocak, fırın ve bu gibi cihazlar kapatılmalı, dökülebilecek malzeme ve maddelerden uzaklaşılmalıdır.</a:t>
            </a:r>
          </a:p>
          <a:p>
            <a:pPr algn="just">
              <a:buFont typeface="Arial" panose="020B0604020202020204" pitchFamily="34" charset="0"/>
              <a:buChar char="•"/>
            </a:pPr>
            <a:r>
              <a:rPr lang="tr-TR" b="0" i="0" dirty="0">
                <a:solidFill>
                  <a:schemeClr val="bg1"/>
                </a:solidFill>
                <a:effectLst/>
                <a:latin typeface="Roboto"/>
              </a:rPr>
              <a:t>Sarsıntı geçtikten sonra elektrik, gaz ve su vanalarını kapatılmalı, soba ve ısıtıcılar söndürülmelidir.</a:t>
            </a:r>
          </a:p>
          <a:p>
            <a:pPr algn="just">
              <a:buFont typeface="Arial" panose="020B0604020202020204" pitchFamily="34" charset="0"/>
              <a:buChar char="•"/>
            </a:pPr>
            <a:r>
              <a:rPr lang="tr-TR" b="0" i="0" dirty="0">
                <a:solidFill>
                  <a:schemeClr val="bg1"/>
                </a:solidFill>
                <a:effectLst/>
                <a:latin typeface="Roboto"/>
              </a:rPr>
              <a:t>Diğer güvenlik önlemleri alınarak gerekli olan eşya ve malzemeler alınarak bina daha önce tespit edilen yoldan derhal terk edilip toplanma bölgesine gidilmelidir.</a:t>
            </a:r>
          </a:p>
          <a:p>
            <a:pPr algn="just">
              <a:buFont typeface="Arial" panose="020B0604020202020204" pitchFamily="34" charset="0"/>
              <a:buChar char="•"/>
            </a:pPr>
            <a:r>
              <a:rPr lang="tr-TR" b="0" i="0" dirty="0">
                <a:solidFill>
                  <a:schemeClr val="bg1"/>
                </a:solidFill>
                <a:effectLst/>
                <a:latin typeface="Roboto"/>
              </a:rPr>
              <a:t>Okulda sınıfta ya da büroda ise sağlam sıra, masa altlarında veya yanında; koridorda ise duvarın yanına hayat üçgeni oluşturacak şekilde </a:t>
            </a:r>
            <a:r>
              <a:rPr lang="tr-TR" b="1" i="0" dirty="0">
                <a:effectLst/>
                <a:latin typeface="Roboto"/>
              </a:rPr>
              <a:t>ÇÖK-KAPAN-TUTUN</a:t>
            </a:r>
            <a:r>
              <a:rPr lang="tr-TR" b="0" i="0" dirty="0">
                <a:effectLst/>
                <a:latin typeface="Roboto"/>
              </a:rPr>
              <a:t> </a:t>
            </a:r>
            <a:r>
              <a:rPr lang="tr-TR" b="0" i="0" dirty="0">
                <a:solidFill>
                  <a:schemeClr val="bg1"/>
                </a:solidFill>
                <a:effectLst/>
                <a:latin typeface="Roboto"/>
              </a:rPr>
              <a:t>hareketi ile baş ve boyun korunmalıdır.</a:t>
            </a:r>
          </a:p>
          <a:p>
            <a:pPr algn="just">
              <a:buFont typeface="Arial" panose="020B0604020202020204" pitchFamily="34" charset="0"/>
              <a:buChar char="•"/>
            </a:pPr>
            <a:r>
              <a:rPr lang="tr-TR" b="0" i="0" dirty="0">
                <a:solidFill>
                  <a:schemeClr val="bg1"/>
                </a:solidFill>
                <a:effectLst/>
                <a:latin typeface="Roboto"/>
              </a:rPr>
              <a:t>Pencerelerden ve camdan yapılmış eşyalardan uzak durulmalıdır.</a:t>
            </a:r>
          </a:p>
          <a:p>
            <a:endParaRPr lang="tr-TR" dirty="0"/>
          </a:p>
        </p:txBody>
      </p:sp>
      <p:sp>
        <p:nvSpPr>
          <p:cNvPr id="6" name="Başlık 1">
            <a:extLst>
              <a:ext uri="{FF2B5EF4-FFF2-40B4-BE49-F238E27FC236}">
                <a16:creationId xmlns="" xmlns:a16="http://schemas.microsoft.com/office/drawing/2014/main" id="{0C08EEC4-5645-442C-AFE7-9D73BBF13964}"/>
              </a:ext>
            </a:extLst>
          </p:cNvPr>
          <p:cNvSpPr>
            <a:spLocks noGrp="1"/>
          </p:cNvSpPr>
          <p:nvPr>
            <p:ph type="title"/>
          </p:nvPr>
        </p:nvSpPr>
        <p:spPr>
          <a:xfrm>
            <a:off x="838200" y="365125"/>
            <a:ext cx="10515600" cy="1325563"/>
          </a:xfrm>
        </p:spPr>
        <p:txBody>
          <a:bodyPr/>
          <a:lstStyle/>
          <a:p>
            <a:endParaRPr lang="tr-TR"/>
          </a:p>
        </p:txBody>
      </p:sp>
    </p:spTree>
    <p:extLst>
      <p:ext uri="{BB962C8B-B14F-4D97-AF65-F5344CB8AC3E}">
        <p14:creationId xmlns:p14="http://schemas.microsoft.com/office/powerpoint/2010/main" xmlns="" val="16614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atış Güzel göl boyama ev dekor alley renkli yağlıboya tuval özet modern  güzel sanatlar yüksek kalite handpainted / Ev dekor &gt; FabrikaStok.co">
            <a:extLst>
              <a:ext uri="{FF2B5EF4-FFF2-40B4-BE49-F238E27FC236}">
                <a16:creationId xmlns="" xmlns:a16="http://schemas.microsoft.com/office/drawing/2014/main" id="{69B61D17-9FED-405E-B752-D2C204ABDA6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İçerik Yer Tutucusu 2">
            <a:extLst>
              <a:ext uri="{FF2B5EF4-FFF2-40B4-BE49-F238E27FC236}">
                <a16:creationId xmlns="" xmlns:a16="http://schemas.microsoft.com/office/drawing/2014/main" id="{7CE2876F-9BB0-472D-BA06-34D2832BCE5C}"/>
              </a:ext>
            </a:extLst>
          </p:cNvPr>
          <p:cNvSpPr>
            <a:spLocks noGrp="1"/>
          </p:cNvSpPr>
          <p:nvPr>
            <p:ph idx="1"/>
          </p:nvPr>
        </p:nvSpPr>
        <p:spPr>
          <a:xfrm>
            <a:off x="838200" y="1825625"/>
            <a:ext cx="10515600" cy="4351338"/>
          </a:xfrm>
        </p:spPr>
        <p:txBody>
          <a:bodyPr>
            <a:normAutofit fontScale="92500" lnSpcReduction="10000"/>
          </a:bodyPr>
          <a:lstStyle/>
          <a:p>
            <a:pPr algn="just">
              <a:buFont typeface="Arial" panose="020B0604020202020204" pitchFamily="34" charset="0"/>
              <a:buChar char="•"/>
            </a:pPr>
            <a:r>
              <a:rPr lang="tr-TR" b="0" i="0" dirty="0">
                <a:solidFill>
                  <a:schemeClr val="bg1"/>
                </a:solidFill>
                <a:effectLst/>
                <a:latin typeface="Roboto"/>
              </a:rPr>
              <a:t>Enerji hatları ve direklerinden, ağaçlardan, diğer binalardan ve duvar diplerinden uzaklaşılmalıdır. Açık arazide çömelerek etraftan gelen tehlikelere karşı hazırlıklı olunmalıdır.</a:t>
            </a:r>
          </a:p>
          <a:p>
            <a:pPr algn="just">
              <a:buFont typeface="Arial" panose="020B0604020202020204" pitchFamily="34" charset="0"/>
              <a:buChar char="•"/>
            </a:pPr>
            <a:r>
              <a:rPr lang="tr-TR" b="0" i="0" dirty="0">
                <a:solidFill>
                  <a:schemeClr val="bg1"/>
                </a:solidFill>
                <a:effectLst/>
                <a:latin typeface="Roboto"/>
              </a:rPr>
              <a:t>Toprak kayması olabilecek, taş veya kaya düşebilecek yamaç altlarında bulunulmamalıdır. Böyle bir ortamda bulunuluyorsa seri şekilde güvenli bir ortama geçilmelidir.</a:t>
            </a:r>
          </a:p>
          <a:p>
            <a:pPr algn="just">
              <a:buFont typeface="Arial" panose="020B0604020202020204" pitchFamily="34" charset="0"/>
              <a:buChar char="•"/>
            </a:pPr>
            <a:r>
              <a:rPr lang="tr-TR" b="0" i="0" dirty="0">
                <a:solidFill>
                  <a:schemeClr val="bg1"/>
                </a:solidFill>
                <a:effectLst/>
                <a:latin typeface="Roboto"/>
              </a:rPr>
              <a:t>Binalardan düşebilecek baca, cam kırıkları ve sıvalara karşı tedbirli olunmalıdır.</a:t>
            </a:r>
          </a:p>
          <a:p>
            <a:pPr algn="just">
              <a:buFont typeface="Arial" panose="020B0604020202020204" pitchFamily="34" charset="0"/>
              <a:buChar char="•"/>
            </a:pPr>
            <a:r>
              <a:rPr lang="tr-TR" b="0" i="0" dirty="0">
                <a:solidFill>
                  <a:schemeClr val="bg1"/>
                </a:solidFill>
                <a:effectLst/>
                <a:latin typeface="Roboto"/>
              </a:rPr>
              <a:t>Toprak altındaki kanalizasyon, elektrik ve gaz hatlarından gelecek tehlikelere karşı dikkatli olunmalıdır.</a:t>
            </a:r>
          </a:p>
          <a:p>
            <a:pPr algn="just">
              <a:buFont typeface="Arial" panose="020B0604020202020204" pitchFamily="34" charset="0"/>
              <a:buChar char="•"/>
            </a:pPr>
            <a:r>
              <a:rPr lang="tr-TR" b="0" i="0" dirty="0">
                <a:solidFill>
                  <a:schemeClr val="bg1"/>
                </a:solidFill>
                <a:effectLst/>
                <a:latin typeface="Roboto"/>
              </a:rPr>
              <a:t>Deniz kıyısından uzaklaşılmalıdır.</a:t>
            </a:r>
          </a:p>
          <a:p>
            <a:endParaRPr lang="tr-TR" dirty="0"/>
          </a:p>
        </p:txBody>
      </p:sp>
      <p:sp>
        <p:nvSpPr>
          <p:cNvPr id="6" name="Başlık 1">
            <a:extLst>
              <a:ext uri="{FF2B5EF4-FFF2-40B4-BE49-F238E27FC236}">
                <a16:creationId xmlns="" xmlns:a16="http://schemas.microsoft.com/office/drawing/2014/main" id="{2784FC94-4A6A-4127-A122-17EDE6714A5C}"/>
              </a:ext>
            </a:extLst>
          </p:cNvPr>
          <p:cNvSpPr>
            <a:spLocks noGrp="1"/>
          </p:cNvSpPr>
          <p:nvPr>
            <p:ph type="title"/>
          </p:nvPr>
        </p:nvSpPr>
        <p:spPr>
          <a:xfrm>
            <a:off x="838200" y="365125"/>
            <a:ext cx="10515600" cy="1325563"/>
          </a:xfrm>
        </p:spPr>
        <p:txBody>
          <a:bodyPr/>
          <a:lstStyle/>
          <a:p>
            <a:r>
              <a:rPr lang="tr-TR" b="1" i="0" dirty="0">
                <a:solidFill>
                  <a:schemeClr val="bg1"/>
                </a:solidFill>
                <a:effectLst/>
                <a:latin typeface="Roboto"/>
              </a:rPr>
              <a:t>DEPREM ANINDA AÇIK ALANDAYSANIZ;</a:t>
            </a:r>
            <a:endParaRPr lang="tr-TR" dirty="0">
              <a:solidFill>
                <a:schemeClr val="bg1"/>
              </a:solidFill>
            </a:endParaRPr>
          </a:p>
        </p:txBody>
      </p:sp>
    </p:spTree>
    <p:extLst>
      <p:ext uri="{BB962C8B-B14F-4D97-AF65-F5344CB8AC3E}">
        <p14:creationId xmlns:p14="http://schemas.microsoft.com/office/powerpoint/2010/main" xmlns="" val="88253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Yüksek Kalite Manzara Fotoğrafları 1080p | KanalBilgi.Com">
            <a:extLst>
              <a:ext uri="{FF2B5EF4-FFF2-40B4-BE49-F238E27FC236}">
                <a16:creationId xmlns="" xmlns:a16="http://schemas.microsoft.com/office/drawing/2014/main" id="{CCDC2447-111F-4BB4-9BDE-F0DBD45A84B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İçerik Yer Tutucusu 2">
            <a:extLst>
              <a:ext uri="{FF2B5EF4-FFF2-40B4-BE49-F238E27FC236}">
                <a16:creationId xmlns="" xmlns:a16="http://schemas.microsoft.com/office/drawing/2014/main" id="{89D11E5F-36A5-4D06-8B55-41B210662628}"/>
              </a:ext>
            </a:extLst>
          </p:cNvPr>
          <p:cNvSpPr>
            <a:spLocks noGrp="1"/>
          </p:cNvSpPr>
          <p:nvPr>
            <p:ph idx="1"/>
          </p:nvPr>
        </p:nvSpPr>
        <p:spPr>
          <a:xfrm>
            <a:off x="395139" y="1802934"/>
            <a:ext cx="11228109" cy="4942820"/>
          </a:xfrm>
        </p:spPr>
        <p:txBody>
          <a:bodyPr>
            <a:normAutofit fontScale="92500" lnSpcReduction="20000"/>
          </a:bodyPr>
          <a:lstStyle/>
          <a:p>
            <a:pPr algn="just">
              <a:buFont typeface="Arial" panose="020B0604020202020204" pitchFamily="34" charset="0"/>
              <a:buChar char="•"/>
            </a:pPr>
            <a:r>
              <a:rPr lang="tr-TR" b="0" i="0" dirty="0">
                <a:solidFill>
                  <a:schemeClr val="bg1"/>
                </a:solidFill>
                <a:effectLst/>
                <a:latin typeface="Roboto"/>
              </a:rPr>
              <a:t>Sarsıntı sırasında karayolunda seyir halindeyseniz;</a:t>
            </a:r>
            <a:br>
              <a:rPr lang="tr-TR" b="0" i="0" dirty="0">
                <a:solidFill>
                  <a:schemeClr val="bg1"/>
                </a:solidFill>
                <a:effectLst/>
                <a:latin typeface="Roboto"/>
              </a:rPr>
            </a:br>
            <a:r>
              <a:rPr lang="tr-TR" b="0" i="0" dirty="0">
                <a:solidFill>
                  <a:schemeClr val="bg1"/>
                </a:solidFill>
                <a:effectLst/>
                <a:latin typeface="Roboto"/>
              </a:rPr>
              <a:t>- Bulunduğunuz yer güvenli ise; yolu kapatmadan sağa yanaşıp durulmalıdır. Kontak anahtarı yerinde bırakılıp, pencereler kapalı olarak araç içerisinde beklenmelidir. Sarsıntı durduktan sonra açık alanlara gidilmelidir.</a:t>
            </a:r>
            <a:br>
              <a:rPr lang="tr-TR" b="0" i="0" dirty="0">
                <a:solidFill>
                  <a:schemeClr val="bg1"/>
                </a:solidFill>
                <a:effectLst/>
                <a:latin typeface="Roboto"/>
              </a:rPr>
            </a:br>
            <a:r>
              <a:rPr lang="tr-TR" b="0" i="0" dirty="0">
                <a:solidFill>
                  <a:schemeClr val="bg1"/>
                </a:solidFill>
                <a:effectLst/>
                <a:latin typeface="Roboto"/>
              </a:rPr>
              <a:t>- Araç meskun mahallerde ya da güvenli bir yerde değilse (ağaç ya da enerji hatları veya direklerinin yanında, köprü üstünde vb.); durdurulmalı, kontak anahtarı üzerinde bırakılarak terk edilmeli ve trafikten uzak açık alanlara gidilmelidir.</a:t>
            </a:r>
          </a:p>
          <a:p>
            <a:pPr algn="just">
              <a:buFont typeface="Arial" panose="020B0604020202020204" pitchFamily="34" charset="0"/>
              <a:buChar char="•"/>
            </a:pPr>
            <a:r>
              <a:rPr lang="tr-TR" b="0" i="0" dirty="0">
                <a:solidFill>
                  <a:schemeClr val="bg1"/>
                </a:solidFill>
                <a:effectLst/>
                <a:latin typeface="Roboto"/>
              </a:rPr>
              <a:t>Sarsıntı sırasında bir tünelin içindeyseniz ve çıkışa yakın değilseniz; araç durdurulup aşağıya inilmeli ve yanına yan yatarak ayaklar karına çekilip, ellerle baş ve boyun korunmalıdır. </a:t>
            </a:r>
            <a:r>
              <a:rPr lang="tr-TR" b="1" i="0" dirty="0">
                <a:effectLst/>
                <a:latin typeface="Roboto"/>
              </a:rPr>
              <a:t>(ÇÖK-KAPAN-TUTUN)</a:t>
            </a:r>
            <a:endParaRPr lang="tr-TR" b="0" i="0" dirty="0">
              <a:effectLst/>
              <a:latin typeface="Roboto"/>
            </a:endParaRPr>
          </a:p>
          <a:p>
            <a:pPr algn="just">
              <a:buFont typeface="Arial" panose="020B0604020202020204" pitchFamily="34" charset="0"/>
              <a:buChar char="•"/>
            </a:pPr>
            <a:r>
              <a:rPr lang="tr-TR" b="0" i="0" dirty="0">
                <a:solidFill>
                  <a:schemeClr val="bg1"/>
                </a:solidFill>
                <a:effectLst/>
                <a:latin typeface="Roboto"/>
              </a:rPr>
              <a:t>Kapalı bir otoparkta iseniz; araç dışına çıkılıp, yanına yan yatarak, ellerle baş ve boyun korunmalıdır. Yukarıdan düşebilecek tavan, tünel gibi büyük kitleler aracı belki ezecek ama yok etmeyecektir. Araç içinde olduğunuz takdirde, aracın üzerine düşen bir parça ile aracın içinde ezilebilirsiniz.</a:t>
            </a:r>
          </a:p>
          <a:p>
            <a:endParaRPr lang="tr-TR" dirty="0">
              <a:solidFill>
                <a:schemeClr val="bg1"/>
              </a:solidFill>
            </a:endParaRPr>
          </a:p>
        </p:txBody>
      </p:sp>
      <p:sp>
        <p:nvSpPr>
          <p:cNvPr id="6" name="Başlık 1">
            <a:extLst>
              <a:ext uri="{FF2B5EF4-FFF2-40B4-BE49-F238E27FC236}">
                <a16:creationId xmlns="" xmlns:a16="http://schemas.microsoft.com/office/drawing/2014/main" id="{CF6E8119-A3B4-499F-8C1C-DD194E36BCB0}"/>
              </a:ext>
            </a:extLst>
          </p:cNvPr>
          <p:cNvSpPr>
            <a:spLocks noGrp="1"/>
          </p:cNvSpPr>
          <p:nvPr>
            <p:ph type="title"/>
          </p:nvPr>
        </p:nvSpPr>
        <p:spPr>
          <a:xfrm>
            <a:off x="838200" y="365125"/>
            <a:ext cx="10515600" cy="1325563"/>
          </a:xfrm>
        </p:spPr>
        <p:txBody>
          <a:bodyPr/>
          <a:lstStyle/>
          <a:p>
            <a:r>
              <a:rPr lang="tr-TR" b="1" i="0" dirty="0">
                <a:solidFill>
                  <a:srgbClr val="000000"/>
                </a:solidFill>
                <a:effectLst/>
                <a:latin typeface="Roboto"/>
              </a:rPr>
              <a:t>DEPREM ANINDA ARAÇ KULLANIYORSANIZ;</a:t>
            </a:r>
            <a:endParaRPr lang="tr-TR" dirty="0"/>
          </a:p>
        </p:txBody>
      </p:sp>
    </p:spTree>
    <p:extLst>
      <p:ext uri="{BB962C8B-B14F-4D97-AF65-F5344CB8AC3E}">
        <p14:creationId xmlns:p14="http://schemas.microsoft.com/office/powerpoint/2010/main" xmlns="" val="323548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Yüksek Kalite Manzara Fotoğrafları 1080p | KanalBilgi.Com">
            <a:extLst>
              <a:ext uri="{FF2B5EF4-FFF2-40B4-BE49-F238E27FC236}">
                <a16:creationId xmlns="" xmlns:a16="http://schemas.microsoft.com/office/drawing/2014/main" id="{ECA1E24C-FA65-43AB-8428-9BFD91BE9F8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İçerik Yer Tutucusu 2">
            <a:extLst>
              <a:ext uri="{FF2B5EF4-FFF2-40B4-BE49-F238E27FC236}">
                <a16:creationId xmlns="" xmlns:a16="http://schemas.microsoft.com/office/drawing/2014/main" id="{93E6F00B-94C0-4746-82C6-8D2FC26A92C2}"/>
              </a:ext>
            </a:extLst>
          </p:cNvPr>
          <p:cNvSpPr>
            <a:spLocks noGrp="1"/>
          </p:cNvSpPr>
          <p:nvPr>
            <p:ph idx="1"/>
          </p:nvPr>
        </p:nvSpPr>
        <p:spPr>
          <a:xfrm>
            <a:off x="838200" y="2055813"/>
            <a:ext cx="10515600" cy="4351338"/>
          </a:xfrm>
        </p:spPr>
        <p:txBody>
          <a:bodyPr/>
          <a:lstStyle/>
          <a:p>
            <a:pPr algn="just">
              <a:buFont typeface="Arial" panose="020B0604020202020204" pitchFamily="34" charset="0"/>
              <a:buChar char="•"/>
            </a:pPr>
            <a:r>
              <a:rPr lang="tr-TR" b="0" i="0" dirty="0">
                <a:solidFill>
                  <a:schemeClr val="bg1"/>
                </a:solidFill>
                <a:effectLst/>
                <a:latin typeface="Roboto"/>
              </a:rPr>
              <a:t>Gerekmedikçe, kesinlikle metro ve trenden inilmemelidir. Elektriğe kapılabilirsiniz veya diğer hattan gelen başka bir metro yada tren size çarpabilir.</a:t>
            </a:r>
          </a:p>
          <a:p>
            <a:pPr algn="just">
              <a:buFont typeface="Arial" panose="020B0604020202020204" pitchFamily="34" charset="0"/>
              <a:buChar char="•"/>
            </a:pPr>
            <a:r>
              <a:rPr lang="tr-TR" b="0" i="0" dirty="0">
                <a:solidFill>
                  <a:schemeClr val="bg1"/>
                </a:solidFill>
                <a:effectLst/>
                <a:latin typeface="Roboto"/>
              </a:rPr>
              <a:t>Sarsıntı bitinceye kadar metro ya da trenin içinde, sıkıca tutturulmuş askı, korkuluk veya herhangi bir yere tutunmalı, metro veya tren personeli tarafından verilen talimatlara uyulmalıdır.</a:t>
            </a:r>
          </a:p>
          <a:p>
            <a:endParaRPr lang="tr-TR" dirty="0"/>
          </a:p>
        </p:txBody>
      </p:sp>
      <p:sp>
        <p:nvSpPr>
          <p:cNvPr id="6" name="Başlık 1">
            <a:extLst>
              <a:ext uri="{FF2B5EF4-FFF2-40B4-BE49-F238E27FC236}">
                <a16:creationId xmlns="" xmlns:a16="http://schemas.microsoft.com/office/drawing/2014/main" id="{DD626942-8DB2-4A19-B933-57C9777531B3}"/>
              </a:ext>
            </a:extLst>
          </p:cNvPr>
          <p:cNvSpPr>
            <a:spLocks noGrp="1"/>
          </p:cNvSpPr>
          <p:nvPr>
            <p:ph type="title"/>
          </p:nvPr>
        </p:nvSpPr>
        <p:spPr>
          <a:xfrm>
            <a:off x="838200" y="365125"/>
            <a:ext cx="10515600" cy="1325563"/>
          </a:xfrm>
        </p:spPr>
        <p:txBody>
          <a:bodyPr/>
          <a:lstStyle/>
          <a:p>
            <a:r>
              <a:rPr lang="tr-TR" b="1" i="0" dirty="0">
                <a:solidFill>
                  <a:srgbClr val="000000"/>
                </a:solidFill>
                <a:effectLst/>
                <a:latin typeface="Roboto"/>
              </a:rPr>
              <a:t>METRODA VEYA DİĞER TOPLU TAŞIMA ARAÇLARINDAYSANIZ:</a:t>
            </a:r>
            <a:endParaRPr lang="tr-TR" dirty="0"/>
          </a:p>
        </p:txBody>
      </p:sp>
    </p:spTree>
    <p:extLst>
      <p:ext uri="{BB962C8B-B14F-4D97-AF65-F5344CB8AC3E}">
        <p14:creationId xmlns:p14="http://schemas.microsoft.com/office/powerpoint/2010/main" xmlns="" val="209477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d geniş ekran yüksek kaliteli masaüstü doğa vahşi 2560x1440, HD masaüstü  duvar kağıdı | Wallpaperbetter">
            <a:extLst>
              <a:ext uri="{FF2B5EF4-FFF2-40B4-BE49-F238E27FC236}">
                <a16:creationId xmlns="" xmlns:a16="http://schemas.microsoft.com/office/drawing/2014/main" id="{DC5AB6B8-BC55-4332-859E-21878E5EE79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İçerik Yer Tutucusu 2">
            <a:extLst>
              <a:ext uri="{FF2B5EF4-FFF2-40B4-BE49-F238E27FC236}">
                <a16:creationId xmlns="" xmlns:a16="http://schemas.microsoft.com/office/drawing/2014/main" id="{B75D49DF-B735-4E7C-85FE-91442A7B7E1B}"/>
              </a:ext>
            </a:extLst>
          </p:cNvPr>
          <p:cNvSpPr>
            <a:spLocks noGrp="1"/>
          </p:cNvSpPr>
          <p:nvPr>
            <p:ph idx="1"/>
          </p:nvPr>
        </p:nvSpPr>
        <p:spPr>
          <a:xfrm>
            <a:off x="838200" y="2098675"/>
            <a:ext cx="10515600" cy="4351338"/>
          </a:xfrm>
        </p:spPr>
        <p:txBody>
          <a:bodyPr>
            <a:normAutofit lnSpcReduction="10000"/>
          </a:bodyPr>
          <a:lstStyle/>
          <a:p>
            <a:pPr algn="just">
              <a:buFont typeface="Arial" panose="020B0604020202020204" pitchFamily="34" charset="0"/>
              <a:buChar char="•"/>
            </a:pPr>
            <a:r>
              <a:rPr lang="tr-TR" b="0" i="0" dirty="0">
                <a:solidFill>
                  <a:schemeClr val="bg1"/>
                </a:solidFill>
                <a:effectLst/>
                <a:latin typeface="Roboto"/>
              </a:rPr>
              <a:t>Önce kendi emniyetinizden emin olun.</a:t>
            </a:r>
          </a:p>
          <a:p>
            <a:pPr algn="just">
              <a:buFont typeface="Arial" panose="020B0604020202020204" pitchFamily="34" charset="0"/>
              <a:buChar char="•"/>
            </a:pPr>
            <a:r>
              <a:rPr lang="tr-TR" b="0" i="0" dirty="0">
                <a:solidFill>
                  <a:schemeClr val="bg1"/>
                </a:solidFill>
                <a:effectLst/>
                <a:latin typeface="Roboto"/>
              </a:rPr>
              <a:t>Sonra çevrenizde yardım edebileceğiniz kimse olup olmadığını kontrol edin.</a:t>
            </a:r>
          </a:p>
          <a:p>
            <a:pPr algn="just">
              <a:buFont typeface="Arial" panose="020B0604020202020204" pitchFamily="34" charset="0"/>
              <a:buChar char="•"/>
            </a:pPr>
            <a:r>
              <a:rPr lang="tr-TR" b="0" i="0" dirty="0">
                <a:solidFill>
                  <a:schemeClr val="bg1"/>
                </a:solidFill>
                <a:effectLst/>
                <a:latin typeface="Roboto"/>
              </a:rPr>
              <a:t>Depremlerden sonra çıkan yangınlar oldukça sık görülen ikincil afetlerdir. Bu nedenle eğer gaz kokusu alırsanız, gaz vanasını kapatın. Camları ve kapıları açın. Hemen binayı terk edin.</a:t>
            </a:r>
          </a:p>
          <a:p>
            <a:pPr algn="just">
              <a:buFont typeface="Arial" panose="020B0604020202020204" pitchFamily="34" charset="0"/>
              <a:buChar char="•"/>
            </a:pPr>
            <a:r>
              <a:rPr lang="tr-TR" b="0" i="0" dirty="0">
                <a:solidFill>
                  <a:schemeClr val="bg1"/>
                </a:solidFill>
                <a:effectLst/>
                <a:latin typeface="Roboto"/>
              </a:rPr>
              <a:t>Dökülen tehlikeli maddeleri temizleyin.</a:t>
            </a:r>
          </a:p>
          <a:p>
            <a:pPr algn="just">
              <a:buFont typeface="Arial" panose="020B0604020202020204" pitchFamily="34" charset="0"/>
              <a:buChar char="•"/>
            </a:pPr>
            <a:r>
              <a:rPr lang="tr-TR" b="0" i="0" dirty="0">
                <a:solidFill>
                  <a:schemeClr val="bg1"/>
                </a:solidFill>
                <a:effectLst/>
                <a:latin typeface="Roboto"/>
              </a:rPr>
              <a:t>Yerinden oynayan telefon ahizelerini telefonun üstüne koyun.</a:t>
            </a:r>
          </a:p>
          <a:p>
            <a:pPr algn="just">
              <a:buFont typeface="Arial" panose="020B0604020202020204" pitchFamily="34" charset="0"/>
              <a:buChar char="•"/>
            </a:pPr>
            <a:r>
              <a:rPr lang="tr-TR" b="0" i="0" dirty="0">
                <a:solidFill>
                  <a:schemeClr val="bg1"/>
                </a:solidFill>
                <a:effectLst/>
                <a:latin typeface="Roboto"/>
              </a:rPr>
              <a:t>Acil durum çantanızı yanınıza alın, mahalle buluşma noktanıza doğru harekete geçin.</a:t>
            </a:r>
          </a:p>
          <a:p>
            <a:endParaRPr lang="tr-TR" dirty="0"/>
          </a:p>
        </p:txBody>
      </p:sp>
      <p:sp>
        <p:nvSpPr>
          <p:cNvPr id="6" name="Başlık 1">
            <a:extLst>
              <a:ext uri="{FF2B5EF4-FFF2-40B4-BE49-F238E27FC236}">
                <a16:creationId xmlns="" xmlns:a16="http://schemas.microsoft.com/office/drawing/2014/main" id="{52C531AC-3555-4897-A204-6AE0C6CBD010}"/>
              </a:ext>
            </a:extLst>
          </p:cNvPr>
          <p:cNvSpPr>
            <a:spLocks noGrp="1"/>
          </p:cNvSpPr>
          <p:nvPr>
            <p:ph type="title"/>
          </p:nvPr>
        </p:nvSpPr>
        <p:spPr>
          <a:xfrm>
            <a:off x="923041" y="619648"/>
            <a:ext cx="10515600" cy="1325563"/>
          </a:xfrm>
        </p:spPr>
        <p:txBody>
          <a:bodyPr>
            <a:normAutofit fontScale="90000"/>
          </a:bodyPr>
          <a:lstStyle/>
          <a:p>
            <a:r>
              <a:rPr lang="sv-SE" b="1" i="0" dirty="0">
                <a:effectLst/>
                <a:latin typeface="Roboto"/>
              </a:rPr>
              <a:t>DEPREM SONRASINDA YAPILMASI GEREKENLER</a:t>
            </a:r>
            <a:r>
              <a:rPr lang="tr-TR" b="1" i="0" dirty="0">
                <a:effectLst/>
                <a:latin typeface="Roboto"/>
              </a:rPr>
              <a:t> </a:t>
            </a:r>
            <a:r>
              <a:rPr lang="sv-SE" b="1" i="0" dirty="0">
                <a:effectLst/>
                <a:latin typeface="Roboto"/>
              </a:rPr>
              <a:t>KAPALI ALANDAYSANIZ;</a:t>
            </a:r>
            <a:endParaRPr lang="tr-TR" dirty="0"/>
          </a:p>
        </p:txBody>
      </p:sp>
    </p:spTree>
    <p:extLst>
      <p:ext uri="{BB962C8B-B14F-4D97-AF65-F5344CB8AC3E}">
        <p14:creationId xmlns:p14="http://schemas.microsoft.com/office/powerpoint/2010/main" xmlns="" val="163017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aliteli Fotoğraf Çekmek için 40 İpucu - Ultrabilgi.com">
            <a:extLst>
              <a:ext uri="{FF2B5EF4-FFF2-40B4-BE49-F238E27FC236}">
                <a16:creationId xmlns="" xmlns:a16="http://schemas.microsoft.com/office/drawing/2014/main" id="{EE88BB93-53DB-42CD-98B8-913D49F4375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İçerik Yer Tutucusu 2">
            <a:extLst>
              <a:ext uri="{FF2B5EF4-FFF2-40B4-BE49-F238E27FC236}">
                <a16:creationId xmlns="" xmlns:a16="http://schemas.microsoft.com/office/drawing/2014/main" id="{4FFCB1DE-CF12-47D4-B8F2-3EDD18411C91}"/>
              </a:ext>
            </a:extLst>
          </p:cNvPr>
          <p:cNvSpPr>
            <a:spLocks noGrp="1"/>
          </p:cNvSpPr>
          <p:nvPr>
            <p:ph idx="1"/>
          </p:nvPr>
        </p:nvSpPr>
        <p:spPr>
          <a:xfrm>
            <a:off x="838200" y="1825625"/>
            <a:ext cx="10515600" cy="4351338"/>
          </a:xfrm>
        </p:spPr>
        <p:txBody>
          <a:bodyPr/>
          <a:lstStyle/>
          <a:p>
            <a:pPr algn="just">
              <a:buFont typeface="Arial" panose="020B0604020202020204" pitchFamily="34" charset="0"/>
              <a:buChar char="•"/>
            </a:pPr>
            <a:r>
              <a:rPr lang="tr-TR" b="0" i="0" dirty="0">
                <a:solidFill>
                  <a:schemeClr val="bg1"/>
                </a:solidFill>
                <a:effectLst/>
                <a:latin typeface="Roboto"/>
              </a:rPr>
              <a:t>Radyo ve televizyon gibi kitle iletişim araçlarıyla size yapılacak uyarıları dinleyin.</a:t>
            </a:r>
          </a:p>
          <a:p>
            <a:pPr algn="just">
              <a:buFont typeface="Arial" panose="020B0604020202020204" pitchFamily="34" charset="0"/>
              <a:buChar char="•"/>
            </a:pPr>
            <a:r>
              <a:rPr lang="tr-TR" b="0" i="0" dirty="0">
                <a:solidFill>
                  <a:schemeClr val="bg1"/>
                </a:solidFill>
                <a:effectLst/>
                <a:latin typeface="Roboto"/>
              </a:rPr>
              <a:t>Cadde ve sokakları  acil yardım araçları için boş bırakın.</a:t>
            </a:r>
          </a:p>
          <a:p>
            <a:pPr algn="just">
              <a:buFont typeface="Arial" panose="020B0604020202020204" pitchFamily="34" charset="0"/>
              <a:buChar char="•"/>
            </a:pPr>
            <a:r>
              <a:rPr lang="tr-TR" b="0" i="0" dirty="0">
                <a:solidFill>
                  <a:schemeClr val="bg1"/>
                </a:solidFill>
                <a:effectLst/>
                <a:latin typeface="Roboto"/>
              </a:rPr>
              <a:t>Her büyük depremden sonra mutlaka artçı depremler olur. Artçı depremler zaman içerisinde seyrekleşir ve büyüklükleri azalır. Artçı depremler hasarlı binalarda zarara yol açabilir. Bu nedenle sarsıntılar tamamen bitene kadar hasarlı binalara girilmemelidir. Artçı depremler sırasında da ana depremde yapılması gerekenler yapılmalıdır.</a:t>
            </a:r>
          </a:p>
          <a:p>
            <a:endParaRPr lang="tr-TR" dirty="0"/>
          </a:p>
        </p:txBody>
      </p:sp>
      <p:sp>
        <p:nvSpPr>
          <p:cNvPr id="6" name="Başlık 1">
            <a:extLst>
              <a:ext uri="{FF2B5EF4-FFF2-40B4-BE49-F238E27FC236}">
                <a16:creationId xmlns="" xmlns:a16="http://schemas.microsoft.com/office/drawing/2014/main" id="{699212AD-FE19-46C2-99E4-BCD47BB29342}"/>
              </a:ext>
            </a:extLst>
          </p:cNvPr>
          <p:cNvSpPr>
            <a:spLocks noGrp="1"/>
          </p:cNvSpPr>
          <p:nvPr>
            <p:ph type="title"/>
          </p:nvPr>
        </p:nvSpPr>
        <p:spPr>
          <a:xfrm>
            <a:off x="838200" y="365125"/>
            <a:ext cx="10515600" cy="1325563"/>
          </a:xfrm>
        </p:spPr>
        <p:txBody>
          <a:bodyPr/>
          <a:lstStyle/>
          <a:p>
            <a:r>
              <a:rPr lang="tr-TR" dirty="0">
                <a:solidFill>
                  <a:schemeClr val="bg1"/>
                </a:solidFill>
              </a:rPr>
              <a:t>DEVAMI:</a:t>
            </a:r>
          </a:p>
        </p:txBody>
      </p:sp>
    </p:spTree>
    <p:extLst>
      <p:ext uri="{BB962C8B-B14F-4D97-AF65-F5344CB8AC3E}">
        <p14:creationId xmlns:p14="http://schemas.microsoft.com/office/powerpoint/2010/main" xmlns="" val="2036478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liteli Manzara Fotoğrafları | KadinFoni.Com">
            <a:extLst>
              <a:ext uri="{FF2B5EF4-FFF2-40B4-BE49-F238E27FC236}">
                <a16:creationId xmlns="" xmlns:a16="http://schemas.microsoft.com/office/drawing/2014/main" id="{5DAA78C8-6E72-47D5-B975-980757DE03E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İçerik Yer Tutucusu 2">
            <a:extLst>
              <a:ext uri="{FF2B5EF4-FFF2-40B4-BE49-F238E27FC236}">
                <a16:creationId xmlns="" xmlns:a16="http://schemas.microsoft.com/office/drawing/2014/main" id="{24E2A0E6-E650-455F-AC6B-7378EDDAB90C}"/>
              </a:ext>
            </a:extLst>
          </p:cNvPr>
          <p:cNvSpPr>
            <a:spLocks noGrp="1"/>
          </p:cNvSpPr>
          <p:nvPr>
            <p:ph idx="1"/>
          </p:nvPr>
        </p:nvSpPr>
        <p:spPr>
          <a:xfrm>
            <a:off x="838200" y="1825625"/>
            <a:ext cx="10515600" cy="4351338"/>
          </a:xfrm>
        </p:spPr>
        <p:txBody>
          <a:bodyPr/>
          <a:lstStyle/>
          <a:p>
            <a:pPr algn="just">
              <a:buFont typeface="Arial" panose="020B0604020202020204" pitchFamily="34" charset="0"/>
              <a:buChar char="•"/>
            </a:pPr>
            <a:r>
              <a:rPr lang="tr-TR" b="0" i="0" dirty="0">
                <a:effectLst/>
                <a:latin typeface="Roboto"/>
              </a:rPr>
              <a:t>Çevrenizdeki hasara dikkat ederek bunları not edin.</a:t>
            </a:r>
          </a:p>
          <a:p>
            <a:pPr algn="just">
              <a:buFont typeface="Arial" panose="020B0604020202020204" pitchFamily="34" charset="0"/>
              <a:buChar char="•"/>
            </a:pPr>
            <a:r>
              <a:rPr lang="tr-TR" b="0" i="0" dirty="0">
                <a:effectLst/>
                <a:latin typeface="Roboto"/>
              </a:rPr>
              <a:t>Hasarlı binalardan ve enerji nakil hatlarından uzak durun.</a:t>
            </a:r>
          </a:p>
          <a:p>
            <a:pPr algn="just">
              <a:buFont typeface="Arial" panose="020B0604020202020204" pitchFamily="34" charset="0"/>
              <a:buChar char="•"/>
            </a:pPr>
            <a:r>
              <a:rPr lang="tr-TR" b="0" i="0" dirty="0">
                <a:effectLst/>
                <a:latin typeface="Roboto"/>
              </a:rPr>
              <a:t>Önce yakın çevrenizde acil yardıma gerek duyanlara yardım edin.</a:t>
            </a:r>
          </a:p>
          <a:p>
            <a:pPr algn="just">
              <a:buFont typeface="Arial" panose="020B0604020202020204" pitchFamily="34" charset="0"/>
              <a:buChar char="•"/>
            </a:pPr>
            <a:r>
              <a:rPr lang="tr-TR" b="0" i="0" dirty="0">
                <a:effectLst/>
                <a:latin typeface="Roboto"/>
              </a:rPr>
              <a:t>Sonra mahalle toplanma noktanıza gidin.</a:t>
            </a:r>
          </a:p>
          <a:p>
            <a:pPr algn="just">
              <a:buFont typeface="Arial" panose="020B0604020202020204" pitchFamily="34" charset="0"/>
              <a:buChar char="•"/>
            </a:pPr>
            <a:r>
              <a:rPr lang="tr-TR" b="0" i="0" dirty="0">
                <a:effectLst/>
                <a:latin typeface="Roboto"/>
              </a:rPr>
              <a:t>Yardım çalışmalarına katılın. Özel ilgiye ihtiyacı olan afetzedelere yaşlılar, bebekler, hamileler, engelliler yardımcı olun.</a:t>
            </a:r>
          </a:p>
          <a:p>
            <a:endParaRPr lang="tr-TR" dirty="0"/>
          </a:p>
        </p:txBody>
      </p:sp>
      <p:sp>
        <p:nvSpPr>
          <p:cNvPr id="6" name="Başlık 3">
            <a:extLst>
              <a:ext uri="{FF2B5EF4-FFF2-40B4-BE49-F238E27FC236}">
                <a16:creationId xmlns="" xmlns:a16="http://schemas.microsoft.com/office/drawing/2014/main" id="{E1147FE7-E50E-4410-9090-A1C63D28FD6B}"/>
              </a:ext>
            </a:extLst>
          </p:cNvPr>
          <p:cNvSpPr>
            <a:spLocks noGrp="1"/>
          </p:cNvSpPr>
          <p:nvPr>
            <p:ph type="title"/>
          </p:nvPr>
        </p:nvSpPr>
        <p:spPr>
          <a:xfrm>
            <a:off x="838200" y="365125"/>
            <a:ext cx="10515600" cy="1325563"/>
          </a:xfrm>
        </p:spPr>
        <p:txBody>
          <a:bodyPr/>
          <a:lstStyle/>
          <a:p>
            <a:r>
              <a:rPr lang="tr-TR" b="1" i="0" dirty="0">
                <a:solidFill>
                  <a:srgbClr val="000000"/>
                </a:solidFill>
                <a:effectLst/>
                <a:latin typeface="Roboto"/>
              </a:rPr>
              <a:t>AÇIK ALANDAYSANIZ;</a:t>
            </a:r>
            <a:endParaRPr lang="tr-TR" dirty="0"/>
          </a:p>
        </p:txBody>
      </p:sp>
    </p:spTree>
    <p:extLst>
      <p:ext uri="{BB962C8B-B14F-4D97-AF65-F5344CB8AC3E}">
        <p14:creationId xmlns:p14="http://schemas.microsoft.com/office/powerpoint/2010/main" xmlns="" val="2632989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 Harika Manzara Fotoğrafları | Tam35">
            <a:extLst>
              <a:ext uri="{FF2B5EF4-FFF2-40B4-BE49-F238E27FC236}">
                <a16:creationId xmlns="" xmlns:a16="http://schemas.microsoft.com/office/drawing/2014/main" id="{4AD9848F-88D3-49F3-9530-14D52704DC1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İçerik Yer Tutucusu 2">
            <a:extLst>
              <a:ext uri="{FF2B5EF4-FFF2-40B4-BE49-F238E27FC236}">
                <a16:creationId xmlns="" xmlns:a16="http://schemas.microsoft.com/office/drawing/2014/main" id="{080D954C-8968-4DBE-902E-650683A37EC2}"/>
              </a:ext>
            </a:extLst>
          </p:cNvPr>
          <p:cNvSpPr>
            <a:spLocks noGrp="1"/>
          </p:cNvSpPr>
          <p:nvPr>
            <p:ph idx="1"/>
          </p:nvPr>
        </p:nvSpPr>
        <p:spPr>
          <a:xfrm>
            <a:off x="838200" y="1825625"/>
            <a:ext cx="10515600" cy="4351338"/>
          </a:xfrm>
        </p:spPr>
        <p:txBody>
          <a:bodyPr>
            <a:normAutofit fontScale="92500"/>
          </a:bodyPr>
          <a:lstStyle/>
          <a:p>
            <a:pPr algn="just">
              <a:buFont typeface="Arial" panose="020B0604020202020204" pitchFamily="34" charset="0"/>
              <a:buChar char="•"/>
            </a:pPr>
            <a:r>
              <a:rPr lang="tr-TR" b="0" i="0" dirty="0">
                <a:solidFill>
                  <a:schemeClr val="bg1"/>
                </a:solidFill>
                <a:effectLst/>
                <a:latin typeface="Roboto"/>
              </a:rPr>
              <a:t>Paniklemeden durumunuzu kontrol edin.</a:t>
            </a:r>
          </a:p>
          <a:p>
            <a:pPr algn="just">
              <a:buFont typeface="Arial" panose="020B0604020202020204" pitchFamily="34" charset="0"/>
              <a:buChar char="•"/>
            </a:pPr>
            <a:r>
              <a:rPr lang="tr-TR" b="0" i="0" dirty="0">
                <a:solidFill>
                  <a:schemeClr val="bg1"/>
                </a:solidFill>
                <a:effectLst/>
                <a:latin typeface="Roboto"/>
              </a:rPr>
              <a:t>Hareket kabiliyetiniz kısıtlanmışsa çıkış için hayatınızı riske atacak hareketlere kalkışmayın. Biliniz ki kurtarma ekipleri en kısa zamanda size ulaşmak için çaba gösterecektir.</a:t>
            </a:r>
          </a:p>
          <a:p>
            <a:pPr algn="just">
              <a:buFont typeface="Arial" panose="020B0604020202020204" pitchFamily="34" charset="0"/>
              <a:buChar char="•"/>
            </a:pPr>
            <a:r>
              <a:rPr lang="tr-TR" b="0" i="0" dirty="0">
                <a:solidFill>
                  <a:schemeClr val="bg1"/>
                </a:solidFill>
                <a:effectLst/>
                <a:latin typeface="Roboto"/>
              </a:rPr>
              <a:t>Enerjinizi en tasarruflu şekilde kullanmak için hareketlerinizi kontrol altında tutun.</a:t>
            </a:r>
          </a:p>
          <a:p>
            <a:pPr algn="just">
              <a:buFont typeface="Arial" panose="020B0604020202020204" pitchFamily="34" charset="0"/>
              <a:buChar char="•"/>
            </a:pPr>
            <a:r>
              <a:rPr lang="tr-TR" b="0" i="0" dirty="0">
                <a:solidFill>
                  <a:schemeClr val="bg1"/>
                </a:solidFill>
                <a:effectLst/>
                <a:latin typeface="Roboto"/>
              </a:rPr>
              <a:t>El ve ayaklarınızı kullanabiliyorsanız su, kalorifer, gaz tesisatlarına, zemine vurmak suretiyle varlığınızı duyurmaya çalışın.</a:t>
            </a:r>
          </a:p>
          <a:p>
            <a:pPr algn="just">
              <a:buFont typeface="Arial" panose="020B0604020202020204" pitchFamily="34" charset="0"/>
              <a:buChar char="•"/>
            </a:pPr>
            <a:r>
              <a:rPr lang="tr-TR" b="0" i="0" dirty="0">
                <a:solidFill>
                  <a:schemeClr val="bg1"/>
                </a:solidFill>
                <a:effectLst/>
                <a:latin typeface="Roboto"/>
              </a:rPr>
              <a:t>Sesinizi kullanabiliyorsanız kurtarma ekiplerinin seslerini duymaya ve onlara seslenmeye çalışınız. Ancak enerjinizi kontrollü kullanın.</a:t>
            </a:r>
          </a:p>
          <a:p>
            <a:endParaRPr lang="tr-TR" dirty="0"/>
          </a:p>
        </p:txBody>
      </p:sp>
      <p:sp>
        <p:nvSpPr>
          <p:cNvPr id="6" name="Başlık 3">
            <a:extLst>
              <a:ext uri="{FF2B5EF4-FFF2-40B4-BE49-F238E27FC236}">
                <a16:creationId xmlns="" xmlns:a16="http://schemas.microsoft.com/office/drawing/2014/main" id="{E1AF01A2-A61C-477F-969B-73F12D2562B2}"/>
              </a:ext>
            </a:extLst>
          </p:cNvPr>
          <p:cNvSpPr>
            <a:spLocks noGrp="1"/>
          </p:cNvSpPr>
          <p:nvPr>
            <p:ph type="title"/>
          </p:nvPr>
        </p:nvSpPr>
        <p:spPr>
          <a:xfrm>
            <a:off x="838200" y="365125"/>
            <a:ext cx="10515600" cy="1325563"/>
          </a:xfrm>
        </p:spPr>
        <p:txBody>
          <a:bodyPr/>
          <a:lstStyle/>
          <a:p>
            <a:r>
              <a:rPr lang="tr-TR" b="1" i="0" dirty="0">
                <a:solidFill>
                  <a:schemeClr val="bg1"/>
                </a:solidFill>
                <a:effectLst/>
                <a:latin typeface="Roboto"/>
              </a:rPr>
              <a:t>YIKINTI ALTINDA MAHSUR KALDIYSANIZ;</a:t>
            </a:r>
            <a:endParaRPr lang="tr-TR" dirty="0">
              <a:solidFill>
                <a:schemeClr val="bg1"/>
              </a:solidFill>
            </a:endParaRPr>
          </a:p>
        </p:txBody>
      </p:sp>
    </p:spTree>
    <p:extLst>
      <p:ext uri="{BB962C8B-B14F-4D97-AF65-F5344CB8AC3E}">
        <p14:creationId xmlns:p14="http://schemas.microsoft.com/office/powerpoint/2010/main" xmlns="" val="7291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rbirinden güzel kaliteli manzara resimler, şehir,doga,deniz,gökyüzü  manzaraları,temalik resimler-3 | Sayfa 2 | ForumElele Flatcast Destek">
            <a:extLst>
              <a:ext uri="{FF2B5EF4-FFF2-40B4-BE49-F238E27FC236}">
                <a16:creationId xmlns="" xmlns:a16="http://schemas.microsoft.com/office/drawing/2014/main" id="{E06614FA-81B1-4824-A8FB-4DBAAEFB0D0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054"/>
            <a:ext cx="12192000" cy="68640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İçerik Yer Tutucusu 6">
            <a:extLst>
              <a:ext uri="{FF2B5EF4-FFF2-40B4-BE49-F238E27FC236}">
                <a16:creationId xmlns="" xmlns:a16="http://schemas.microsoft.com/office/drawing/2014/main" id="{49DD41E7-DEB8-45C2-AA0E-BCFC547CAFC4}"/>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b="1" dirty="0">
              <a:latin typeface="Roboto"/>
            </a:endParaRPr>
          </a:p>
          <a:p>
            <a:pPr marL="0" indent="0">
              <a:buFont typeface="Arial" panose="020B0604020202020204" pitchFamily="34" charset="0"/>
              <a:buNone/>
            </a:pPr>
            <a:r>
              <a:rPr lang="tr-TR" b="1" dirty="0">
                <a:solidFill>
                  <a:schemeClr val="bg1"/>
                </a:solidFill>
                <a:latin typeface="Roboto"/>
              </a:rPr>
              <a:t>Deprem Öncesi, Anı Ve Sonrası Alabileceğiniz Önlemleri Biliyor Musunuz?</a:t>
            </a:r>
            <a:endParaRPr lang="tr-TR" dirty="0">
              <a:solidFill>
                <a:schemeClr val="bg1"/>
              </a:solidFill>
            </a:endParaRPr>
          </a:p>
        </p:txBody>
      </p:sp>
      <p:sp>
        <p:nvSpPr>
          <p:cNvPr id="10" name="Başlık 1">
            <a:extLst>
              <a:ext uri="{FF2B5EF4-FFF2-40B4-BE49-F238E27FC236}">
                <a16:creationId xmlns="" xmlns:a16="http://schemas.microsoft.com/office/drawing/2014/main" id="{FDCDBE93-AB2E-48DC-B0C0-8898215F2903}"/>
              </a:ext>
            </a:extLst>
          </p:cNvPr>
          <p:cNvSpPr>
            <a:spLocks noGrp="1"/>
          </p:cNvSpPr>
          <p:nvPr>
            <p:ph type="title"/>
          </p:nvPr>
        </p:nvSpPr>
        <p:spPr>
          <a:xfrm>
            <a:off x="838200" y="365125"/>
            <a:ext cx="10515600" cy="1325563"/>
          </a:xfrm>
        </p:spPr>
        <p:txBody>
          <a:bodyPr/>
          <a:lstStyle/>
          <a:p>
            <a:r>
              <a:rPr lang="tr-TR" dirty="0">
                <a:solidFill>
                  <a:schemeClr val="bg1"/>
                </a:solidFill>
              </a:rPr>
              <a:t>Soru:</a:t>
            </a:r>
          </a:p>
        </p:txBody>
      </p:sp>
    </p:spTree>
    <p:extLst>
      <p:ext uri="{BB962C8B-B14F-4D97-AF65-F5344CB8AC3E}">
        <p14:creationId xmlns:p14="http://schemas.microsoft.com/office/powerpoint/2010/main" xmlns="" val="824862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2016'nın ödüllü doğa fotoları">
            <a:extLst>
              <a:ext uri="{FF2B5EF4-FFF2-40B4-BE49-F238E27FC236}">
                <a16:creationId xmlns="" xmlns:a16="http://schemas.microsoft.com/office/drawing/2014/main" id="{8A8378F3-E7C9-499E-A414-C34DE352227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16"/>
            <a:ext cx="12192000" cy="685921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Başlık 1">
            <a:extLst>
              <a:ext uri="{FF2B5EF4-FFF2-40B4-BE49-F238E27FC236}">
                <a16:creationId xmlns="" xmlns:a16="http://schemas.microsoft.com/office/drawing/2014/main" id="{B21933E1-CB0E-4095-8B36-2009D78D06EC}"/>
              </a:ext>
            </a:extLst>
          </p:cNvPr>
          <p:cNvSpPr>
            <a:spLocks noGrp="1"/>
          </p:cNvSpPr>
          <p:nvPr>
            <p:ph type="title"/>
          </p:nvPr>
        </p:nvSpPr>
        <p:spPr>
          <a:xfrm>
            <a:off x="838200" y="365125"/>
            <a:ext cx="10515600" cy="1325563"/>
          </a:xfrm>
        </p:spPr>
        <p:txBody>
          <a:bodyPr/>
          <a:lstStyle/>
          <a:p>
            <a:r>
              <a:rPr lang="tr-TR" dirty="0"/>
              <a:t>Gitmeden Önce:</a:t>
            </a:r>
          </a:p>
        </p:txBody>
      </p:sp>
      <p:sp>
        <p:nvSpPr>
          <p:cNvPr id="7" name="İçerik Yer Tutucusu 2">
            <a:extLst>
              <a:ext uri="{FF2B5EF4-FFF2-40B4-BE49-F238E27FC236}">
                <a16:creationId xmlns="" xmlns:a16="http://schemas.microsoft.com/office/drawing/2014/main" id="{CD906309-5F79-4E80-81A0-1C97C94024E1}"/>
              </a:ext>
            </a:extLst>
          </p:cNvPr>
          <p:cNvSpPr>
            <a:spLocks noGrp="1"/>
          </p:cNvSpPr>
          <p:nvPr>
            <p:ph idx="1"/>
          </p:nvPr>
        </p:nvSpPr>
        <p:spPr>
          <a:xfrm>
            <a:off x="838200" y="1825625"/>
            <a:ext cx="10515600" cy="4351338"/>
          </a:xfrm>
        </p:spPr>
        <p:txBody>
          <a:bodyPr/>
          <a:lstStyle/>
          <a:p>
            <a:r>
              <a:rPr lang="tr-TR" dirty="0"/>
              <a:t>Arkadaşlar insanlar doğayı hep kirletiyor… Eğer siz de böyle </a:t>
            </a:r>
            <a:r>
              <a:rPr lang="tr-TR" dirty="0" err="1"/>
              <a:t>bişey</a:t>
            </a:r>
            <a:r>
              <a:rPr lang="tr-TR" dirty="0"/>
              <a:t> yapıyorsanız yanlış yapıyorsunuz. Doğa herkese aittir. Doğayı kirletirseniz doğa size küser, </a:t>
            </a:r>
            <a:r>
              <a:rPr lang="tr-TR" dirty="0" err="1"/>
              <a:t>doğasız</a:t>
            </a:r>
            <a:r>
              <a:rPr lang="tr-TR" dirty="0"/>
              <a:t> bir hayat olmaz. Bu yüzden lütfen doğayı kirletmeyelim, çöplerimizi çöp kutusuna atalım…💞💞</a:t>
            </a:r>
          </a:p>
        </p:txBody>
      </p:sp>
    </p:spTree>
    <p:extLst>
      <p:ext uri="{BB962C8B-B14F-4D97-AF65-F5344CB8AC3E}">
        <p14:creationId xmlns:p14="http://schemas.microsoft.com/office/powerpoint/2010/main" xmlns="" val="123352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Birbirinden güzel kaliteli manzara resimler,deniz,şehir,doga ,gökyüzü  manzaraları,temalik resimler-1 | ForumElele Flatcast Destek">
            <a:extLst>
              <a:ext uri="{FF2B5EF4-FFF2-40B4-BE49-F238E27FC236}">
                <a16:creationId xmlns="" xmlns:a16="http://schemas.microsoft.com/office/drawing/2014/main" id="{0BEE2D68-EDC2-4CDB-96A0-E0AA3FC0E55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İçerik Yer Tutucusu 2">
            <a:extLst>
              <a:ext uri="{FF2B5EF4-FFF2-40B4-BE49-F238E27FC236}">
                <a16:creationId xmlns="" xmlns:a16="http://schemas.microsoft.com/office/drawing/2014/main" id="{FE4AAD6A-9073-48BD-B7F2-ACD1C56D5CB0}"/>
              </a:ext>
            </a:extLst>
          </p:cNvPr>
          <p:cNvSpPr>
            <a:spLocks noGrp="1"/>
          </p:cNvSpPr>
          <p:nvPr>
            <p:ph idx="1"/>
          </p:nvPr>
        </p:nvSpPr>
        <p:spPr>
          <a:xfrm>
            <a:off x="838200" y="1825625"/>
            <a:ext cx="10515600" cy="4351338"/>
          </a:xfrm>
        </p:spPr>
        <p:txBody>
          <a:bodyPr/>
          <a:lstStyle/>
          <a:p>
            <a:endParaRPr lang="tr-TR" dirty="0"/>
          </a:p>
          <a:p>
            <a:endParaRPr lang="tr-TR" dirty="0"/>
          </a:p>
          <a:p>
            <a:endParaRPr lang="tr-TR" dirty="0"/>
          </a:p>
          <a:p>
            <a:pPr marL="0" indent="0">
              <a:buNone/>
            </a:pPr>
            <a:r>
              <a:rPr lang="tr-TR" dirty="0">
                <a:solidFill>
                  <a:schemeClr val="bg1"/>
                </a:solidFill>
              </a:rPr>
              <a:t>              </a:t>
            </a:r>
            <a:r>
              <a:rPr lang="tr-TR" dirty="0">
                <a:ln w="0">
                  <a:solidFill>
                    <a:schemeClr val="tx1"/>
                  </a:solidFill>
                </a:ln>
                <a:solidFill>
                  <a:srgbClr val="881EB2"/>
                </a:solidFill>
                <a:effectLst>
                  <a:outerShdw blurRad="38100" dist="25400" dir="5400000" algn="ctr" rotWithShape="0">
                    <a:srgbClr val="6E747A">
                      <a:alpha val="43000"/>
                    </a:srgbClr>
                  </a:outerShdw>
                </a:effectLst>
              </a:rPr>
              <a:t>Başka Sunularda Görüşmek Üzere Sağlıkla Kalın!!!!</a:t>
            </a:r>
            <a:endParaRPr lang="tr-TR" dirty="0">
              <a:ln w="0">
                <a:solidFill>
                  <a:schemeClr val="tx1"/>
                </a:solidFill>
              </a:ln>
              <a:solidFill>
                <a:srgbClr val="881EB2"/>
              </a:solidFill>
            </a:endParaRPr>
          </a:p>
        </p:txBody>
      </p:sp>
      <p:sp>
        <p:nvSpPr>
          <p:cNvPr id="24" name="Başlık 1">
            <a:extLst>
              <a:ext uri="{FF2B5EF4-FFF2-40B4-BE49-F238E27FC236}">
                <a16:creationId xmlns="" xmlns:a16="http://schemas.microsoft.com/office/drawing/2014/main" id="{26A31E01-E41D-4551-A72B-E7A2C92B65CC}"/>
              </a:ext>
            </a:extLst>
          </p:cNvPr>
          <p:cNvSpPr>
            <a:spLocks noGrp="1"/>
          </p:cNvSpPr>
          <p:nvPr>
            <p:ph type="title"/>
          </p:nvPr>
        </p:nvSpPr>
        <p:spPr>
          <a:xfrm>
            <a:off x="838200" y="365125"/>
            <a:ext cx="10515600" cy="1325563"/>
          </a:xfrm>
        </p:spPr>
        <p:txBody>
          <a:bodyPr/>
          <a:lstStyle/>
          <a:p>
            <a:r>
              <a:rPr lang="tr-TR" b="1" dirty="0">
                <a:ln w="12700">
                  <a:solidFill>
                    <a:schemeClr val="tx1"/>
                  </a:solidFill>
                  <a:prstDash val="solid"/>
                </a:ln>
                <a:solidFill>
                  <a:srgbClr val="881EB2"/>
                </a:solidFill>
                <a:effectLst>
                  <a:reflection blurRad="6350" stA="55000" endA="50" endPos="85000" dir="5400000" sy="-100000" algn="bl" rotWithShape="0"/>
                </a:effectLst>
              </a:rPr>
              <a:t>Beni Dinlediğiniz Ve İzlediğiniz İçin Teşekkürler</a:t>
            </a:r>
          </a:p>
        </p:txBody>
      </p:sp>
      <p:sp>
        <p:nvSpPr>
          <p:cNvPr id="19" name="Kalp 18">
            <a:extLst>
              <a:ext uri="{FF2B5EF4-FFF2-40B4-BE49-F238E27FC236}">
                <a16:creationId xmlns="" xmlns:a16="http://schemas.microsoft.com/office/drawing/2014/main" id="{00081CB0-0F01-49C8-97D9-E72F2D44CD9D}"/>
              </a:ext>
            </a:extLst>
          </p:cNvPr>
          <p:cNvSpPr/>
          <p:nvPr/>
        </p:nvSpPr>
        <p:spPr>
          <a:xfrm>
            <a:off x="10975942" y="5755719"/>
            <a:ext cx="1216058" cy="1112362"/>
          </a:xfrm>
          <a:prstGeom prst="hear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dirty="0"/>
          </a:p>
        </p:txBody>
      </p:sp>
      <p:sp>
        <p:nvSpPr>
          <p:cNvPr id="26" name="Kalp 25">
            <a:extLst>
              <a:ext uri="{FF2B5EF4-FFF2-40B4-BE49-F238E27FC236}">
                <a16:creationId xmlns="" xmlns:a16="http://schemas.microsoft.com/office/drawing/2014/main" id="{156193E9-1F4C-466F-870E-DBB1ABC14457}"/>
              </a:ext>
            </a:extLst>
          </p:cNvPr>
          <p:cNvSpPr/>
          <p:nvPr/>
        </p:nvSpPr>
        <p:spPr>
          <a:xfrm>
            <a:off x="0" y="-10081"/>
            <a:ext cx="1216058" cy="1112362"/>
          </a:xfrm>
          <a:prstGeom prst="hear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dirty="0"/>
          </a:p>
        </p:txBody>
      </p:sp>
      <p:sp>
        <p:nvSpPr>
          <p:cNvPr id="27" name="Kalp 26">
            <a:extLst>
              <a:ext uri="{FF2B5EF4-FFF2-40B4-BE49-F238E27FC236}">
                <a16:creationId xmlns="" xmlns:a16="http://schemas.microsoft.com/office/drawing/2014/main" id="{0B7FD562-E3F3-4A12-8AE6-8140EE6742E7}"/>
              </a:ext>
            </a:extLst>
          </p:cNvPr>
          <p:cNvSpPr/>
          <p:nvPr/>
        </p:nvSpPr>
        <p:spPr>
          <a:xfrm>
            <a:off x="0" y="5755719"/>
            <a:ext cx="1216058" cy="1112362"/>
          </a:xfrm>
          <a:prstGeom prst="hear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dirty="0"/>
          </a:p>
        </p:txBody>
      </p:sp>
      <p:sp>
        <p:nvSpPr>
          <p:cNvPr id="28" name="Kalp 27">
            <a:extLst>
              <a:ext uri="{FF2B5EF4-FFF2-40B4-BE49-F238E27FC236}">
                <a16:creationId xmlns="" xmlns:a16="http://schemas.microsoft.com/office/drawing/2014/main" id="{A6CE2ED7-1538-4EB9-B2A2-DDE9358DECEC}"/>
              </a:ext>
            </a:extLst>
          </p:cNvPr>
          <p:cNvSpPr/>
          <p:nvPr/>
        </p:nvSpPr>
        <p:spPr>
          <a:xfrm>
            <a:off x="10975942" y="0"/>
            <a:ext cx="1216058" cy="1112362"/>
          </a:xfrm>
          <a:prstGeom prst="hear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xmlns="" val="281118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18C1963-0264-435E-8436-A83DBCCABE41}"/>
              </a:ext>
            </a:extLst>
          </p:cNvPr>
          <p:cNvSpPr>
            <a:spLocks noGrp="1"/>
          </p:cNvSpPr>
          <p:nvPr>
            <p:ph type="title"/>
          </p:nvPr>
        </p:nvSpPr>
        <p:spPr>
          <a:xfrm>
            <a:off x="838200" y="593889"/>
            <a:ext cx="10515600" cy="1102936"/>
          </a:xfrm>
        </p:spPr>
        <p:txBody>
          <a:bodyPr>
            <a:normAutofit fontScale="90000"/>
          </a:bodyPr>
          <a:lstStyle/>
          <a:p>
            <a:r>
              <a:rPr lang="tr-TR" b="1" i="0" dirty="0">
                <a:solidFill>
                  <a:srgbClr val="13183E"/>
                </a:solidFill>
                <a:effectLst/>
                <a:latin typeface="Roboto"/>
              </a:rPr>
              <a:t>DEPREM ÖNCESİ ALINACAK ÖNLEMLER:</a:t>
            </a:r>
            <a:br>
              <a:rPr lang="tr-TR" b="1" i="0" dirty="0">
                <a:solidFill>
                  <a:srgbClr val="13183E"/>
                </a:solidFill>
                <a:effectLst/>
                <a:latin typeface="Roboto"/>
              </a:rPr>
            </a:br>
            <a:endParaRPr lang="tr-TR" dirty="0"/>
          </a:p>
        </p:txBody>
      </p:sp>
      <p:sp>
        <p:nvSpPr>
          <p:cNvPr id="3" name="İçerik Yer Tutucusu 2">
            <a:extLst>
              <a:ext uri="{FF2B5EF4-FFF2-40B4-BE49-F238E27FC236}">
                <a16:creationId xmlns="" xmlns:a16="http://schemas.microsoft.com/office/drawing/2014/main" id="{D83ED15C-F8B5-4F21-9ACB-00CCE0DE74DE}"/>
              </a:ext>
            </a:extLst>
          </p:cNvPr>
          <p:cNvSpPr>
            <a:spLocks noGrp="1"/>
          </p:cNvSpPr>
          <p:nvPr>
            <p:ph idx="1"/>
          </p:nvPr>
        </p:nvSpPr>
        <p:spPr/>
        <p:txBody>
          <a:bodyPr>
            <a:normAutofit fontScale="92500" lnSpcReduction="10000"/>
          </a:bodyPr>
          <a:lstStyle/>
          <a:p>
            <a:pPr algn="just">
              <a:buFont typeface="Arial" panose="020B0604020202020204" pitchFamily="34" charset="0"/>
              <a:buChar char="•"/>
            </a:pPr>
            <a:r>
              <a:rPr lang="tr-TR" b="0" i="0" dirty="0">
                <a:solidFill>
                  <a:srgbClr val="4F4F4F"/>
                </a:solidFill>
                <a:effectLst/>
                <a:latin typeface="Roboto"/>
              </a:rPr>
              <a:t>Yerleşim bölgeleri titizlikle belirlenmelidir. Kaygan ve ovalık bölgeler iskana açılmamalıdır. Konutlar gevşek toprağa sahip meyilli arazilere yapılmamalıdır.</a:t>
            </a:r>
          </a:p>
          <a:p>
            <a:pPr algn="just">
              <a:buFont typeface="Arial" panose="020B0604020202020204" pitchFamily="34" charset="0"/>
              <a:buChar char="•"/>
            </a:pPr>
            <a:r>
              <a:rPr lang="tr-TR" b="0" i="0" dirty="0">
                <a:solidFill>
                  <a:srgbClr val="4F4F4F"/>
                </a:solidFill>
                <a:effectLst/>
                <a:latin typeface="Roboto"/>
              </a:rPr>
              <a:t>Yapılar deprem etkilerine karşı dayanıklı inşa edilmelidir. (Yapı Tekniğine ve İnşaat Yönetmeliğine uygun olarak)</a:t>
            </a:r>
          </a:p>
          <a:p>
            <a:pPr algn="just">
              <a:buFont typeface="Arial" panose="020B0604020202020204" pitchFamily="34" charset="0"/>
              <a:buChar char="•"/>
            </a:pPr>
            <a:r>
              <a:rPr lang="tr-TR" b="0" i="0" dirty="0">
                <a:solidFill>
                  <a:srgbClr val="4F4F4F"/>
                </a:solidFill>
                <a:effectLst/>
                <a:latin typeface="Roboto"/>
              </a:rPr>
              <a:t>İmar planında konuta ayrılmış yerler dışındaki yerlere ev ve bina yapılmamalıdır.</a:t>
            </a:r>
          </a:p>
          <a:p>
            <a:pPr algn="just">
              <a:buFont typeface="Arial" panose="020B0604020202020204" pitchFamily="34" charset="0"/>
              <a:buChar char="•"/>
            </a:pPr>
            <a:r>
              <a:rPr lang="tr-TR" b="0" i="0" dirty="0">
                <a:solidFill>
                  <a:srgbClr val="4F4F4F"/>
                </a:solidFill>
                <a:effectLst/>
                <a:latin typeface="Roboto"/>
              </a:rPr>
              <a:t>Dik yarların yakınına, dik boğaz ve vadilerin içine bina yapılmamalıdır.</a:t>
            </a:r>
          </a:p>
          <a:p>
            <a:pPr algn="just">
              <a:buFont typeface="Arial" panose="020B0604020202020204" pitchFamily="34" charset="0"/>
              <a:buChar char="•"/>
            </a:pPr>
            <a:r>
              <a:rPr lang="tr-TR" b="0" i="0" dirty="0">
                <a:solidFill>
                  <a:srgbClr val="4F4F4F"/>
                </a:solidFill>
                <a:effectLst/>
                <a:latin typeface="Roboto"/>
              </a:rPr>
              <a:t>Çok kar yağan ve çığ gelen yamaçlarda bina yapılmamalıdır.</a:t>
            </a:r>
          </a:p>
          <a:p>
            <a:pPr algn="just">
              <a:buFont typeface="Arial" panose="020B0604020202020204" pitchFamily="34" charset="0"/>
              <a:buChar char="•"/>
            </a:pPr>
            <a:r>
              <a:rPr lang="tr-TR" b="0" i="0" dirty="0">
                <a:solidFill>
                  <a:srgbClr val="4F4F4F"/>
                </a:solidFill>
                <a:effectLst/>
                <a:latin typeface="Roboto"/>
              </a:rPr>
              <a:t>Mevcut binaların dayanıklılıkları artırılmalıdır.</a:t>
            </a:r>
          </a:p>
          <a:p>
            <a:pPr algn="just">
              <a:buFont typeface="Arial" panose="020B0604020202020204" pitchFamily="34" charset="0"/>
              <a:buChar char="•"/>
            </a:pPr>
            <a:r>
              <a:rPr lang="tr-TR" b="0" i="0" dirty="0">
                <a:solidFill>
                  <a:srgbClr val="4F4F4F"/>
                </a:solidFill>
                <a:effectLst/>
                <a:latin typeface="Roboto"/>
              </a:rPr>
              <a:t>Konutlara deprem sigortası yaptırılmalıdır.</a:t>
            </a:r>
          </a:p>
          <a:p>
            <a:endParaRPr lang="tr-TR" dirty="0"/>
          </a:p>
        </p:txBody>
      </p:sp>
    </p:spTree>
    <p:extLst>
      <p:ext uri="{BB962C8B-B14F-4D97-AF65-F5344CB8AC3E}">
        <p14:creationId xmlns:p14="http://schemas.microsoft.com/office/powerpoint/2010/main" xmlns="" val="369439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 xmlns:a16="http://schemas.microsoft.com/office/drawing/2014/main" id="{98C74866-4195-4C84-9437-9F350575B0C1}"/>
              </a:ext>
            </a:extLst>
          </p:cNvPr>
          <p:cNvSpPr>
            <a:spLocks noGrp="1"/>
          </p:cNvSpPr>
          <p:nvPr>
            <p:ph type="title"/>
          </p:nvPr>
        </p:nvSpPr>
        <p:spPr/>
        <p:txBody>
          <a:bodyPr/>
          <a:lstStyle/>
          <a:p>
            <a:endParaRPr lang="tr-TR"/>
          </a:p>
        </p:txBody>
      </p:sp>
      <p:pic>
        <p:nvPicPr>
          <p:cNvPr id="2050" name="Picture 2" descr="Best 1080p Wallpapers - Wallpaper Cave">
            <a:extLst>
              <a:ext uri="{FF2B5EF4-FFF2-40B4-BE49-F238E27FC236}">
                <a16:creationId xmlns="" xmlns:a16="http://schemas.microsoft.com/office/drawing/2014/main" id="{CB254026-0E39-4E02-B0C8-370B501A8F6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İçerik Yer Tutucusu 2">
            <a:extLst>
              <a:ext uri="{FF2B5EF4-FFF2-40B4-BE49-F238E27FC236}">
                <a16:creationId xmlns="" xmlns:a16="http://schemas.microsoft.com/office/drawing/2014/main" id="{56115D7F-782D-49DB-98AF-E49B99D72F24}"/>
              </a:ext>
            </a:extLst>
          </p:cNvPr>
          <p:cNvSpPr>
            <a:spLocks noGrp="1"/>
          </p:cNvSpPr>
          <p:nvPr>
            <p:ph idx="1"/>
          </p:nvPr>
        </p:nvSpPr>
        <p:spPr>
          <a:xfrm>
            <a:off x="838200" y="1825625"/>
            <a:ext cx="10515600" cy="4351338"/>
          </a:xfrm>
        </p:spPr>
        <p:txBody>
          <a:bodyPr>
            <a:normAutofit fontScale="92500" lnSpcReduction="20000"/>
          </a:bodyPr>
          <a:lstStyle/>
          <a:p>
            <a:pPr algn="just"/>
            <a:r>
              <a:rPr lang="tr-TR" b="0" i="0" dirty="0">
                <a:solidFill>
                  <a:schemeClr val="bg1"/>
                </a:solidFill>
                <a:effectLst/>
                <a:latin typeface="Roboto"/>
              </a:rPr>
              <a:t>Bu önlemlerin yanı sıra, yapısal olamayan, yani binadan değil de eşyalardan kaynaklanacak hasarlardan korunmak için günlük kullandığımız eşyalarımızın ev içerisine yerleştirilmesinde aşağıda sayılan önlemleri almalıyız:</a:t>
            </a:r>
          </a:p>
          <a:p>
            <a:pPr algn="just">
              <a:buFont typeface="Arial" panose="020B0604020202020204" pitchFamily="34" charset="0"/>
              <a:buChar char="•"/>
            </a:pPr>
            <a:r>
              <a:rPr lang="tr-TR" b="0" i="0" dirty="0">
                <a:solidFill>
                  <a:schemeClr val="bg1"/>
                </a:solidFill>
                <a:effectLst/>
                <a:latin typeface="Roboto"/>
              </a:rPr>
              <a:t>Dolap üzerine konulan eşya ve büro malzemeleri kayarak düşmelerini önlemek için plastik tutucu malzeme veya yapıştırıcılarla sabitlenmelidir.</a:t>
            </a:r>
          </a:p>
          <a:p>
            <a:pPr algn="just">
              <a:buFont typeface="Arial" panose="020B0604020202020204" pitchFamily="34" charset="0"/>
              <a:buChar char="•"/>
            </a:pPr>
            <a:r>
              <a:rPr lang="tr-TR" b="0" i="0" dirty="0">
                <a:solidFill>
                  <a:schemeClr val="bg1"/>
                </a:solidFill>
                <a:effectLst/>
                <a:latin typeface="Roboto"/>
              </a:rPr>
              <a:t>Soba ve diğer ısıtıcılar sağlam malzemelerle duvara veya yere sabitlenmelidir.</a:t>
            </a:r>
          </a:p>
          <a:p>
            <a:pPr algn="just">
              <a:buFont typeface="Arial" panose="020B0604020202020204" pitchFamily="34" charset="0"/>
              <a:buChar char="•"/>
            </a:pPr>
            <a:r>
              <a:rPr lang="tr-TR" b="0" i="0" dirty="0">
                <a:solidFill>
                  <a:schemeClr val="bg1"/>
                </a:solidFill>
                <a:effectLst/>
                <a:latin typeface="Roboto"/>
              </a:rPr>
              <a:t>Dolaplar ve devrilebilecek benzeri eşyalar birbirine ve duvara sabitlenmelidir. Eğer sabitlenen eşya ve duvar arasında boşluk kalıyorsa, çarpma etkisini düşürmek için araya bir dolgu malzemesi konulmalıdır.</a:t>
            </a:r>
          </a:p>
          <a:p>
            <a:endParaRPr lang="tr-TR" dirty="0"/>
          </a:p>
        </p:txBody>
      </p:sp>
    </p:spTree>
    <p:extLst>
      <p:ext uri="{BB962C8B-B14F-4D97-AF65-F5344CB8AC3E}">
        <p14:creationId xmlns:p14="http://schemas.microsoft.com/office/powerpoint/2010/main" xmlns="" val="4203271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liteli HD Duvar Kağıtları | BilisimBiLGi.Com">
            <a:extLst>
              <a:ext uri="{FF2B5EF4-FFF2-40B4-BE49-F238E27FC236}">
                <a16:creationId xmlns="" xmlns:a16="http://schemas.microsoft.com/office/drawing/2014/main" id="{EB2EA782-CFCD-4705-9A01-E26DE4E2D23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88"/>
            <a:ext cx="12191999" cy="68548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İçerik Yer Tutucusu 2">
            <a:extLst>
              <a:ext uri="{FF2B5EF4-FFF2-40B4-BE49-F238E27FC236}">
                <a16:creationId xmlns="" xmlns:a16="http://schemas.microsoft.com/office/drawing/2014/main" id="{5015B0B0-40DA-4938-AFE4-F2DD88C22847}"/>
              </a:ext>
            </a:extLst>
          </p:cNvPr>
          <p:cNvSpPr>
            <a:spLocks noGrp="1"/>
          </p:cNvSpPr>
          <p:nvPr>
            <p:ph idx="1"/>
          </p:nvPr>
        </p:nvSpPr>
        <p:spPr>
          <a:xfrm>
            <a:off x="838200" y="1825625"/>
            <a:ext cx="10515600" cy="4351338"/>
          </a:xfrm>
        </p:spPr>
        <p:txBody>
          <a:bodyPr>
            <a:normAutofit fontScale="92500" lnSpcReduction="20000"/>
          </a:bodyPr>
          <a:lstStyle/>
          <a:p>
            <a:pPr algn="just">
              <a:buFont typeface="Arial" panose="020B0604020202020204" pitchFamily="34" charset="0"/>
              <a:buChar char="•"/>
            </a:pPr>
            <a:r>
              <a:rPr lang="tr-TR" b="0" i="0" dirty="0">
                <a:solidFill>
                  <a:schemeClr val="bg1"/>
                </a:solidFill>
                <a:effectLst/>
                <a:latin typeface="Roboto"/>
              </a:rPr>
              <a:t>Tavan ve duvara asılan avize, klima vb. cihazlar bulundukları yere ağırlıklarını taşıyacak şekilde, duvar ve pencerelerden yeterince uzağa ve kanca ile asılmalıdır.</a:t>
            </a:r>
          </a:p>
          <a:p>
            <a:pPr algn="just">
              <a:buFont typeface="Arial" panose="020B0604020202020204" pitchFamily="34" charset="0"/>
              <a:buChar char="•"/>
            </a:pPr>
            <a:r>
              <a:rPr lang="tr-TR" b="0" i="0" dirty="0">
                <a:solidFill>
                  <a:schemeClr val="bg1"/>
                </a:solidFill>
                <a:effectLst/>
                <a:latin typeface="Roboto"/>
              </a:rPr>
              <a:t>İçinde ağır eşyalar bulunan dolap kapakları mekanik kilitler takılarak sıkıca kapalı kalmaları sağlanmalı.</a:t>
            </a:r>
          </a:p>
          <a:p>
            <a:pPr algn="just">
              <a:buFont typeface="Arial" panose="020B0604020202020204" pitchFamily="34" charset="0"/>
              <a:buChar char="•"/>
            </a:pPr>
            <a:r>
              <a:rPr lang="tr-TR" b="0" i="0" dirty="0">
                <a:solidFill>
                  <a:schemeClr val="bg1"/>
                </a:solidFill>
                <a:effectLst/>
                <a:latin typeface="Roboto"/>
              </a:rPr>
              <a:t>Tezgah üzerindeki kayabilecek beyaz eşyaların altına metal profil koyarak bunların kayması önlenmelidir.</a:t>
            </a:r>
          </a:p>
          <a:p>
            <a:pPr algn="just">
              <a:buFont typeface="Arial" panose="020B0604020202020204" pitchFamily="34" charset="0"/>
              <a:buChar char="•"/>
            </a:pPr>
            <a:r>
              <a:rPr lang="tr-TR" b="0" i="0" dirty="0">
                <a:solidFill>
                  <a:schemeClr val="bg1"/>
                </a:solidFill>
                <a:effectLst/>
                <a:latin typeface="Roboto"/>
              </a:rPr>
              <a:t>Zehirli, patlayıcı, yanıcı maddeler düşmeyecek bir konumda sabitlenmeli ve kırılmayacak bir şekilde depolanmalıdır. Bu maddelerin üzerlerine fosforlu, belirleyici etiketler konulmalıdır.</a:t>
            </a:r>
          </a:p>
          <a:p>
            <a:pPr algn="just">
              <a:buFont typeface="Arial" panose="020B0604020202020204" pitchFamily="34" charset="0"/>
              <a:buChar char="•"/>
            </a:pPr>
            <a:r>
              <a:rPr lang="tr-TR" b="0" i="0" dirty="0">
                <a:solidFill>
                  <a:schemeClr val="bg1"/>
                </a:solidFill>
                <a:effectLst/>
                <a:latin typeface="Roboto"/>
              </a:rPr>
              <a:t>Rafların önüne elastik bant ya da tel eklenebilir. Küçük nesneler ve şişeler, birbirlerine çarpmayacak ve devrilmeyecek şekilde, kutuların içine yerleştirilmelidir.</a:t>
            </a:r>
          </a:p>
          <a:p>
            <a:endParaRPr lang="tr-TR" dirty="0"/>
          </a:p>
        </p:txBody>
      </p:sp>
      <p:sp>
        <p:nvSpPr>
          <p:cNvPr id="6" name="Başlık 1">
            <a:extLst>
              <a:ext uri="{FF2B5EF4-FFF2-40B4-BE49-F238E27FC236}">
                <a16:creationId xmlns="" xmlns:a16="http://schemas.microsoft.com/office/drawing/2014/main" id="{8C6249BA-4DF7-49A3-87B4-C342DA32B070}"/>
              </a:ext>
            </a:extLst>
          </p:cNvPr>
          <p:cNvSpPr>
            <a:spLocks noGrp="1"/>
          </p:cNvSpPr>
          <p:nvPr>
            <p:ph type="title"/>
          </p:nvPr>
        </p:nvSpPr>
        <p:spPr>
          <a:xfrm>
            <a:off x="838200" y="365125"/>
            <a:ext cx="10515600" cy="1325563"/>
          </a:xfrm>
        </p:spPr>
        <p:txBody>
          <a:bodyPr/>
          <a:lstStyle/>
          <a:p>
            <a:endParaRPr lang="tr-TR"/>
          </a:p>
        </p:txBody>
      </p:sp>
    </p:spTree>
    <p:extLst>
      <p:ext uri="{BB962C8B-B14F-4D97-AF65-F5344CB8AC3E}">
        <p14:creationId xmlns:p14="http://schemas.microsoft.com/office/powerpoint/2010/main" xmlns="" val="339389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 Duvar Kağıtları, Yüksek Kaliteli 3D Masaüstü Resimleri / HD 3D  Wallpapers | Nisan Forum Flatcast Radyo Destek Paylaşım Sitesi">
            <a:extLst>
              <a:ext uri="{FF2B5EF4-FFF2-40B4-BE49-F238E27FC236}">
                <a16:creationId xmlns="" xmlns:a16="http://schemas.microsoft.com/office/drawing/2014/main" id="{0C7B2A1A-9C4F-4C9F-A3F2-DEF6F0BAC26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Başlık 1">
            <a:extLst>
              <a:ext uri="{FF2B5EF4-FFF2-40B4-BE49-F238E27FC236}">
                <a16:creationId xmlns="" xmlns:a16="http://schemas.microsoft.com/office/drawing/2014/main" id="{86FE3FB5-F9B3-4507-A84E-77532A05DEEF}"/>
              </a:ext>
            </a:extLst>
          </p:cNvPr>
          <p:cNvSpPr>
            <a:spLocks noGrp="1"/>
          </p:cNvSpPr>
          <p:nvPr>
            <p:ph type="title"/>
          </p:nvPr>
        </p:nvSpPr>
        <p:spPr>
          <a:xfrm>
            <a:off x="838200" y="365125"/>
            <a:ext cx="10515600" cy="1325563"/>
          </a:xfrm>
        </p:spPr>
        <p:txBody>
          <a:bodyPr/>
          <a:lstStyle/>
          <a:p>
            <a:endParaRPr lang="tr-TR"/>
          </a:p>
        </p:txBody>
      </p:sp>
      <p:sp>
        <p:nvSpPr>
          <p:cNvPr id="6" name="İçerik Yer Tutucusu 2">
            <a:extLst>
              <a:ext uri="{FF2B5EF4-FFF2-40B4-BE49-F238E27FC236}">
                <a16:creationId xmlns="" xmlns:a16="http://schemas.microsoft.com/office/drawing/2014/main" id="{CBCD964B-DE91-4909-ADA0-E011ED4257C7}"/>
              </a:ext>
            </a:extLst>
          </p:cNvPr>
          <p:cNvSpPr>
            <a:spLocks noGrp="1"/>
          </p:cNvSpPr>
          <p:nvPr>
            <p:ph idx="1"/>
          </p:nvPr>
        </p:nvSpPr>
        <p:spPr>
          <a:xfrm>
            <a:off x="838200" y="1825625"/>
            <a:ext cx="10515600" cy="4351338"/>
          </a:xfrm>
        </p:spPr>
        <p:txBody>
          <a:bodyPr>
            <a:normAutofit lnSpcReduction="10000"/>
          </a:bodyPr>
          <a:lstStyle/>
          <a:p>
            <a:pPr algn="just">
              <a:buFont typeface="Arial" panose="020B0604020202020204" pitchFamily="34" charset="0"/>
              <a:buChar char="•"/>
            </a:pPr>
            <a:r>
              <a:rPr lang="tr-TR" b="0" i="0" dirty="0">
                <a:solidFill>
                  <a:schemeClr val="bg1"/>
                </a:solidFill>
                <a:effectLst/>
                <a:latin typeface="Roboto"/>
              </a:rPr>
              <a:t>Gaz kaçağı ve yangına karşı, gaz vanası ve elektrik sigortaları otomatik hale getirilmelidir.</a:t>
            </a:r>
          </a:p>
          <a:p>
            <a:pPr algn="just">
              <a:buFont typeface="Arial" panose="020B0604020202020204" pitchFamily="34" charset="0"/>
              <a:buChar char="•"/>
            </a:pPr>
            <a:r>
              <a:rPr lang="tr-TR" b="0" i="0" dirty="0">
                <a:solidFill>
                  <a:schemeClr val="bg1"/>
                </a:solidFill>
                <a:effectLst/>
                <a:latin typeface="Roboto"/>
              </a:rPr>
              <a:t>Binadan acilen çıkmak için kullanılacak yollardaki tehlikeler ortadan kaldırılmalı, bu yollar işaretlenmeli, çıkışı engelleyebilecek eşyalar çıkış yolu üzerinden kaldırılmalıdır.</a:t>
            </a:r>
          </a:p>
          <a:p>
            <a:pPr algn="just">
              <a:buFont typeface="Arial" panose="020B0604020202020204" pitchFamily="34" charset="0"/>
              <a:buChar char="•"/>
            </a:pPr>
            <a:r>
              <a:rPr lang="tr-TR" b="0" i="0" dirty="0">
                <a:solidFill>
                  <a:schemeClr val="bg1"/>
                </a:solidFill>
                <a:effectLst/>
                <a:latin typeface="Roboto"/>
              </a:rPr>
              <a:t>Geniş çıkış yolları oluşturulmalıdır. Dışa doğru açılan kapılar kullanılmalı, acil çıkış kapıları kilitli olmamalıdır. Acil çıkışlar aydınlatılmalıdır.</a:t>
            </a:r>
          </a:p>
          <a:p>
            <a:pPr algn="just">
              <a:buFont typeface="Arial" panose="020B0604020202020204" pitchFamily="34" charset="0"/>
              <a:buChar char="•"/>
            </a:pPr>
            <a:r>
              <a:rPr lang="tr-TR" b="0" i="0" dirty="0">
                <a:solidFill>
                  <a:schemeClr val="bg1"/>
                </a:solidFill>
                <a:effectLst/>
                <a:latin typeface="Roboto"/>
              </a:rPr>
              <a:t>Karyolalar pencerenin ve üzerine devrilebilecek ağır dolapların yanına konulmamalı, karyolanın üzerinde ağır eşya olan raf bulundurulmamalıdır.</a:t>
            </a:r>
          </a:p>
          <a:p>
            <a:endParaRPr lang="tr-TR" dirty="0"/>
          </a:p>
        </p:txBody>
      </p:sp>
    </p:spTree>
    <p:extLst>
      <p:ext uri="{BB962C8B-B14F-4D97-AF65-F5344CB8AC3E}">
        <p14:creationId xmlns:p14="http://schemas.microsoft.com/office/powerpoint/2010/main" xmlns="" val="193130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üksek Kalitede Geniş Ekran Duvar Kağıtları | Doğa, Resimler, Şelaleler">
            <a:extLst>
              <a:ext uri="{FF2B5EF4-FFF2-40B4-BE49-F238E27FC236}">
                <a16:creationId xmlns="" xmlns:a16="http://schemas.microsoft.com/office/drawing/2014/main" id="{9C7A647E-E4CE-4886-BEDD-BD910A4F9E7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İçerik Yer Tutucusu 2">
            <a:extLst>
              <a:ext uri="{FF2B5EF4-FFF2-40B4-BE49-F238E27FC236}">
                <a16:creationId xmlns="" xmlns:a16="http://schemas.microsoft.com/office/drawing/2014/main" id="{038C34DD-4F4C-4198-B8F3-37893D4B8B52}"/>
              </a:ext>
            </a:extLst>
          </p:cNvPr>
          <p:cNvSpPr>
            <a:spLocks noGrp="1"/>
          </p:cNvSpPr>
          <p:nvPr>
            <p:ph idx="1"/>
          </p:nvPr>
        </p:nvSpPr>
        <p:spPr>
          <a:xfrm>
            <a:off x="838200" y="1825625"/>
            <a:ext cx="10515600" cy="4351338"/>
          </a:xfrm>
        </p:spPr>
        <p:txBody>
          <a:bodyPr/>
          <a:lstStyle/>
          <a:p>
            <a:pPr algn="just">
              <a:buFont typeface="Arial" panose="020B0604020202020204" pitchFamily="34" charset="0"/>
              <a:buChar char="•"/>
            </a:pPr>
            <a:r>
              <a:rPr lang="tr-TR" b="0" i="0" dirty="0">
                <a:solidFill>
                  <a:schemeClr val="bg1"/>
                </a:solidFill>
                <a:effectLst/>
                <a:latin typeface="Roboto"/>
              </a:rPr>
              <a:t>Tüm bireylerin katılımı ile (evde, iş yerinde, apartmanda, okulda) “Afete hazırlık planları” yapılmalı, her altı ayda bir bu plan gözden geçirilmelidir. Zaman zaman bu plana göre nasıl davranılması gerektiğinin tatbikatları yapılmalıdır.</a:t>
            </a:r>
          </a:p>
          <a:p>
            <a:pPr algn="just">
              <a:buFont typeface="Arial" panose="020B0604020202020204" pitchFamily="34" charset="0"/>
              <a:buChar char="•"/>
            </a:pPr>
            <a:r>
              <a:rPr lang="tr-TR" b="0" i="0" dirty="0">
                <a:solidFill>
                  <a:schemeClr val="bg1"/>
                </a:solidFill>
                <a:effectLst/>
                <a:latin typeface="Roboto"/>
              </a:rPr>
              <a:t>Bir afet ve acil durumda eve ulaşılamayacak durumlar için aile bireyleri ile iletişimin nasıl sağlanacağı, alternatif buluşma yerleri ve bireylerin ulaşabileceği bölge dışı bağlantı kişisi (ev, işyeri, okul içinde, dışında ve ya mahalle dışında) belirlenmelidir.</a:t>
            </a:r>
          </a:p>
          <a:p>
            <a:endParaRPr lang="tr-TR" dirty="0"/>
          </a:p>
        </p:txBody>
      </p:sp>
      <p:sp>
        <p:nvSpPr>
          <p:cNvPr id="6" name="Başlık 1">
            <a:extLst>
              <a:ext uri="{FF2B5EF4-FFF2-40B4-BE49-F238E27FC236}">
                <a16:creationId xmlns="" xmlns:a16="http://schemas.microsoft.com/office/drawing/2014/main" id="{5BA31A22-E0C2-44C4-B75F-CF919EC39B41}"/>
              </a:ext>
            </a:extLst>
          </p:cNvPr>
          <p:cNvSpPr>
            <a:spLocks noGrp="1"/>
          </p:cNvSpPr>
          <p:nvPr>
            <p:ph type="title"/>
          </p:nvPr>
        </p:nvSpPr>
        <p:spPr>
          <a:xfrm>
            <a:off x="838200" y="365125"/>
            <a:ext cx="10515600" cy="1325563"/>
          </a:xfrm>
        </p:spPr>
        <p:txBody>
          <a:bodyPr/>
          <a:lstStyle/>
          <a:p>
            <a:endParaRPr lang="tr-TR" dirty="0"/>
          </a:p>
        </p:txBody>
      </p:sp>
    </p:spTree>
    <p:extLst>
      <p:ext uri="{BB962C8B-B14F-4D97-AF65-F5344CB8AC3E}">
        <p14:creationId xmlns:p14="http://schemas.microsoft.com/office/powerpoint/2010/main" xmlns="" val="128044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mez">
            <a:extLst>
              <a:ext uri="{FF2B5EF4-FFF2-40B4-BE49-F238E27FC236}">
                <a16:creationId xmlns="" xmlns:a16="http://schemas.microsoft.com/office/drawing/2014/main" id="{DC51B5FA-D747-43BE-ADBF-42C5A25C156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İçerik Yer Tutucusu 2">
            <a:extLst>
              <a:ext uri="{FF2B5EF4-FFF2-40B4-BE49-F238E27FC236}">
                <a16:creationId xmlns="" xmlns:a16="http://schemas.microsoft.com/office/drawing/2014/main" id="{6DA8A7B3-F29D-4091-8936-0F45F45D2118}"/>
              </a:ext>
            </a:extLst>
          </p:cNvPr>
          <p:cNvSpPr>
            <a:spLocks noGrp="1"/>
          </p:cNvSpPr>
          <p:nvPr>
            <p:ph idx="1"/>
          </p:nvPr>
        </p:nvSpPr>
        <p:spPr>
          <a:xfrm>
            <a:off x="838200" y="1825625"/>
            <a:ext cx="10515600" cy="4351338"/>
          </a:xfrm>
        </p:spPr>
        <p:txBody>
          <a:bodyPr/>
          <a:lstStyle/>
          <a:p>
            <a:pPr algn="just">
              <a:buFont typeface="Arial" panose="020B0604020202020204" pitchFamily="34" charset="0"/>
              <a:buChar char="•"/>
            </a:pPr>
            <a:r>
              <a:rPr lang="tr-TR" b="0" i="0" dirty="0">
                <a:solidFill>
                  <a:schemeClr val="bg1"/>
                </a:solidFill>
                <a:effectLst/>
                <a:latin typeface="Roboto"/>
              </a:rPr>
              <a:t>Önemli evraklar (kimlik kartları, tapu, sigorta belgeleri, sağlık karnesi, diplomalar, pasaport, banka cüzdanı vb.) kopyaları hazırlanarak su geçirmeyecek bir şekilde saklanmalı, ayrıca bu evrakların bir örneği de bölge dışı bağlantı kişisinde bulunmalıdır.</a:t>
            </a:r>
          </a:p>
          <a:p>
            <a:pPr algn="just">
              <a:buFont typeface="Arial" panose="020B0604020202020204" pitchFamily="34" charset="0"/>
              <a:buChar char="•"/>
            </a:pPr>
            <a:r>
              <a:rPr lang="tr-TR" b="0" i="0" dirty="0">
                <a:solidFill>
                  <a:schemeClr val="bg1"/>
                </a:solidFill>
                <a:effectLst/>
                <a:latin typeface="Roboto"/>
              </a:rPr>
              <a:t>Bina yönetimince önceden belirlenen, mesken veya iş yerinin özelliği ve büyüklüğüne göre uygun yangın söndürme cihazı mutlaka bulundurulmalı ve periyodik bakımları da yaptırılmalıdır</a:t>
            </a:r>
            <a:r>
              <a:rPr lang="tr-TR" b="0" i="0" dirty="0">
                <a:effectLst/>
                <a:latin typeface="Roboto"/>
              </a:rPr>
              <a:t>.</a:t>
            </a:r>
          </a:p>
          <a:p>
            <a:endParaRPr lang="tr-TR" dirty="0"/>
          </a:p>
        </p:txBody>
      </p:sp>
      <p:sp>
        <p:nvSpPr>
          <p:cNvPr id="7" name="Başlık 1">
            <a:extLst>
              <a:ext uri="{FF2B5EF4-FFF2-40B4-BE49-F238E27FC236}">
                <a16:creationId xmlns="" xmlns:a16="http://schemas.microsoft.com/office/drawing/2014/main" id="{CCDCD8D3-BF33-4B5D-90BE-F06C06B4BB03}"/>
              </a:ext>
            </a:extLst>
          </p:cNvPr>
          <p:cNvSpPr>
            <a:spLocks noGrp="1"/>
          </p:cNvSpPr>
          <p:nvPr>
            <p:ph type="title"/>
          </p:nvPr>
        </p:nvSpPr>
        <p:spPr>
          <a:xfrm>
            <a:off x="838200" y="365125"/>
            <a:ext cx="10515600" cy="1325563"/>
          </a:xfrm>
        </p:spPr>
        <p:txBody>
          <a:bodyPr/>
          <a:lstStyle/>
          <a:p>
            <a:endParaRPr lang="tr-TR"/>
          </a:p>
        </p:txBody>
      </p:sp>
    </p:spTree>
    <p:extLst>
      <p:ext uri="{BB962C8B-B14F-4D97-AF65-F5344CB8AC3E}">
        <p14:creationId xmlns:p14="http://schemas.microsoft.com/office/powerpoint/2010/main" xmlns="" val="173780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yüksek kaliteli doğa indir 1920x1200, HD masaüstü duvar kağıdı |  Wallpaperbetter">
            <a:extLst>
              <a:ext uri="{FF2B5EF4-FFF2-40B4-BE49-F238E27FC236}">
                <a16:creationId xmlns="" xmlns:a16="http://schemas.microsoft.com/office/drawing/2014/main" id="{1279581F-CCC2-4AB0-889C-5FECCC4A058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12192001"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İçerik Yer Tutucusu 2">
            <a:extLst>
              <a:ext uri="{FF2B5EF4-FFF2-40B4-BE49-F238E27FC236}">
                <a16:creationId xmlns="" xmlns:a16="http://schemas.microsoft.com/office/drawing/2014/main" id="{FDC6218D-B6D8-4AEA-9012-7D392A9E6F95}"/>
              </a:ext>
            </a:extLst>
          </p:cNvPr>
          <p:cNvSpPr>
            <a:spLocks noGrp="1"/>
          </p:cNvSpPr>
          <p:nvPr>
            <p:ph idx="1"/>
          </p:nvPr>
        </p:nvSpPr>
        <p:spPr>
          <a:xfrm>
            <a:off x="838200" y="1825625"/>
            <a:ext cx="10515600" cy="4351338"/>
          </a:xfrm>
        </p:spPr>
        <p:txBody>
          <a:bodyPr/>
          <a:lstStyle/>
          <a:p>
            <a:pPr algn="l">
              <a:buFont typeface="Arial" panose="020B0604020202020204" pitchFamily="34" charset="0"/>
              <a:buChar char="•"/>
            </a:pPr>
            <a:r>
              <a:rPr lang="tr-TR" b="0" i="0" dirty="0">
                <a:effectLst/>
                <a:latin typeface="Roboto"/>
              </a:rPr>
              <a:t>Kolayca ulaşılabilecek bir yerde tutulmalıdır.</a:t>
            </a:r>
          </a:p>
          <a:p>
            <a:pPr algn="l">
              <a:buFont typeface="Arial" panose="020B0604020202020204" pitchFamily="34" charset="0"/>
              <a:buChar char="•"/>
            </a:pPr>
            <a:r>
              <a:rPr lang="tr-TR" b="0" i="0" dirty="0">
                <a:effectLst/>
                <a:latin typeface="Roboto"/>
              </a:rPr>
              <a:t>Yeri herkes tarafından bilinmelidir.</a:t>
            </a:r>
          </a:p>
          <a:p>
            <a:pPr algn="l">
              <a:buFont typeface="Arial" panose="020B0604020202020204" pitchFamily="34" charset="0"/>
              <a:buChar char="•"/>
            </a:pPr>
            <a:r>
              <a:rPr lang="tr-TR" b="0" i="0" dirty="0">
                <a:effectLst/>
                <a:latin typeface="Roboto"/>
              </a:rPr>
              <a:t>Duvara sıkıca sabitlenmelidir.</a:t>
            </a:r>
          </a:p>
          <a:p>
            <a:pPr algn="l">
              <a:buFont typeface="Arial" panose="020B0604020202020204" pitchFamily="34" charset="0"/>
              <a:buChar char="•"/>
            </a:pPr>
            <a:r>
              <a:rPr lang="tr-TR" b="0" i="0" dirty="0">
                <a:effectLst/>
                <a:latin typeface="Roboto"/>
              </a:rPr>
              <a:t>Her yıl ilgili firma tarafından bakımı yapılmalıdır.</a:t>
            </a:r>
          </a:p>
          <a:p>
            <a:pPr algn="l">
              <a:buFont typeface="Arial" panose="020B0604020202020204" pitchFamily="34" charset="0"/>
              <a:buChar char="•"/>
            </a:pPr>
            <a:r>
              <a:rPr lang="tr-TR" b="0" i="0" dirty="0">
                <a:effectLst/>
                <a:latin typeface="Roboto"/>
              </a:rPr>
              <a:t>Bir kez kullanıldıktan sonra mutlaka tekrar doldurulmalıdır.</a:t>
            </a:r>
          </a:p>
          <a:p>
            <a:pPr algn="l">
              <a:buFont typeface="Arial" panose="020B0604020202020204" pitchFamily="34" charset="0"/>
              <a:buChar char="•"/>
            </a:pPr>
            <a:r>
              <a:rPr lang="tr-TR" b="0" i="0" dirty="0">
                <a:effectLst/>
                <a:latin typeface="Roboto"/>
              </a:rPr>
              <a:t>Binalarda asansörlerin kapı yanlarına "Deprem Sırasında Kullanılmaz" levhası asılmalıdır.</a:t>
            </a:r>
          </a:p>
          <a:p>
            <a:endParaRPr lang="tr-TR" dirty="0"/>
          </a:p>
        </p:txBody>
      </p:sp>
      <p:sp>
        <p:nvSpPr>
          <p:cNvPr id="8" name="Başlık 1">
            <a:extLst>
              <a:ext uri="{FF2B5EF4-FFF2-40B4-BE49-F238E27FC236}">
                <a16:creationId xmlns="" xmlns:a16="http://schemas.microsoft.com/office/drawing/2014/main" id="{57305CD0-0509-4C62-B924-3B3D664D11CF}"/>
              </a:ext>
            </a:extLst>
          </p:cNvPr>
          <p:cNvSpPr>
            <a:spLocks noGrp="1"/>
          </p:cNvSpPr>
          <p:nvPr>
            <p:ph type="title"/>
          </p:nvPr>
        </p:nvSpPr>
        <p:spPr>
          <a:xfrm>
            <a:off x="838200" y="365125"/>
            <a:ext cx="10515600" cy="1325563"/>
          </a:xfrm>
        </p:spPr>
        <p:txBody>
          <a:bodyPr/>
          <a:lstStyle/>
          <a:p>
            <a:r>
              <a:rPr lang="tr-TR" b="0" i="0" dirty="0">
                <a:solidFill>
                  <a:srgbClr val="4F4F4F"/>
                </a:solidFill>
                <a:effectLst/>
                <a:latin typeface="Roboto"/>
              </a:rPr>
              <a:t>                    </a:t>
            </a:r>
            <a:r>
              <a:rPr lang="tr-TR" b="0" i="0" dirty="0">
                <a:effectLst/>
                <a:latin typeface="Roboto"/>
              </a:rPr>
              <a:t>Bu cihazlar;</a:t>
            </a:r>
            <a:endParaRPr lang="tr-TR" dirty="0"/>
          </a:p>
        </p:txBody>
      </p:sp>
    </p:spTree>
    <p:extLst>
      <p:ext uri="{BB962C8B-B14F-4D97-AF65-F5344CB8AC3E}">
        <p14:creationId xmlns:p14="http://schemas.microsoft.com/office/powerpoint/2010/main" xmlns="" val="2687599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1245</Words>
  <Application>Microsoft Office PowerPoint</Application>
  <PresentationFormat>Özel</PresentationFormat>
  <Paragraphs>102</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Office Teması</vt:lpstr>
      <vt:lpstr>5. Sınıf Deprem Ve Yangın Sunuları </vt:lpstr>
      <vt:lpstr>Soru:</vt:lpstr>
      <vt:lpstr>DEPREM ÖNCESİ ALINACAK ÖNLEMLER: </vt:lpstr>
      <vt:lpstr>Slayt 4</vt:lpstr>
      <vt:lpstr>Slayt 5</vt:lpstr>
      <vt:lpstr>Slayt 6</vt:lpstr>
      <vt:lpstr>Slayt 7</vt:lpstr>
      <vt:lpstr>Slayt 8</vt:lpstr>
      <vt:lpstr>                    Bu cihazlar;</vt:lpstr>
      <vt:lpstr>DEPREM ANINDA YAPILMASI GEREKENLER DEPREM ANINDA BİNA İÇERİSİNDEYSENİZ; </vt:lpstr>
      <vt:lpstr>Slayt 11</vt:lpstr>
      <vt:lpstr>Slayt 12</vt:lpstr>
      <vt:lpstr>DEPREM ANINDA AÇIK ALANDAYSANIZ;</vt:lpstr>
      <vt:lpstr>DEPREM ANINDA ARAÇ KULLANIYORSANIZ;</vt:lpstr>
      <vt:lpstr>METRODA VEYA DİĞER TOPLU TAŞIMA ARAÇLARINDAYSANIZ:</vt:lpstr>
      <vt:lpstr>DEPREM SONRASINDA YAPILMASI GEREKENLER KAPALI ALANDAYSANIZ;</vt:lpstr>
      <vt:lpstr>DEVAMI:</vt:lpstr>
      <vt:lpstr>AÇIK ALANDAYSANIZ;</vt:lpstr>
      <vt:lpstr>YIKINTI ALTINDA MAHSUR KALDIYSANIZ;</vt:lpstr>
      <vt:lpstr>Gitmeden Önce:</vt:lpstr>
      <vt:lpstr>Beni Dinlediğiniz Ve İzlediğiniz İçin Teşekkürler</vt:lpstr>
    </vt:vector>
  </TitlesOfParts>
  <Manager>https://www.HangiSoru.com</Manager>
  <Company>https://www.HangiSoru.com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https://www.HangiSoru.com</dc:title>
  <dc:subject>https://www.HangiSoru.com</dc:subject>
  <dc:creator>https://www.HangiSoru.com; Volkan Kıvrak</dc:creator>
  <cp:keywords>https:/www.HangiSoru.com</cp:keywords>
  <dc:description>https://www.HangiSoru.com</dc:description>
  <cp:lastModifiedBy>Öğretmenler Odası</cp:lastModifiedBy>
  <cp:revision>15</cp:revision>
  <dcterms:created xsi:type="dcterms:W3CDTF">2020-12-19T17:50:42Z</dcterms:created>
  <dcterms:modified xsi:type="dcterms:W3CDTF">2020-12-25T08:14:37Z</dcterms:modified>
  <cp:category>https://www.HangiSoru.com</cp:category>
</cp:coreProperties>
</file>