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0" r:id="rId4"/>
  </p:sldMasterIdLst>
  <p:notesMasterIdLst>
    <p:notesMasterId r:id="rId37"/>
  </p:notesMasterIdLst>
  <p:handoutMasterIdLst>
    <p:handoutMasterId r:id="rId38"/>
  </p:handoutMasterIdLst>
  <p:sldIdLst>
    <p:sldId id="287" r:id="rId5"/>
    <p:sldId id="256" r:id="rId6"/>
    <p:sldId id="291" r:id="rId7"/>
    <p:sldId id="257" r:id="rId8"/>
    <p:sldId id="292" r:id="rId9"/>
    <p:sldId id="259" r:id="rId10"/>
    <p:sldId id="260" r:id="rId11"/>
    <p:sldId id="261" r:id="rId12"/>
    <p:sldId id="263" r:id="rId13"/>
    <p:sldId id="264" r:id="rId14"/>
    <p:sldId id="293" r:id="rId15"/>
    <p:sldId id="294" r:id="rId16"/>
    <p:sldId id="267" r:id="rId17"/>
    <p:sldId id="268" r:id="rId18"/>
    <p:sldId id="269" r:id="rId19"/>
    <p:sldId id="270" r:id="rId20"/>
    <p:sldId id="295" r:id="rId21"/>
    <p:sldId id="272" r:id="rId22"/>
    <p:sldId id="273" r:id="rId23"/>
    <p:sldId id="274" r:id="rId24"/>
    <p:sldId id="275" r:id="rId25"/>
    <p:sldId id="276" r:id="rId26"/>
    <p:sldId id="289" r:id="rId27"/>
    <p:sldId id="290" r:id="rId28"/>
    <p:sldId id="279" r:id="rId29"/>
    <p:sldId id="280" r:id="rId30"/>
    <p:sldId id="281" r:id="rId31"/>
    <p:sldId id="282" r:id="rId32"/>
    <p:sldId id="283" r:id="rId33"/>
    <p:sldId id="284" r:id="rId34"/>
    <p:sldId id="296" r:id="rId35"/>
    <p:sldId id="286" r:id="rId36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69" autoAdjust="0"/>
    <p:restoredTop sz="94721" autoAdjust="0"/>
  </p:normalViewPr>
  <p:slideViewPr>
    <p:cSldViewPr snapToGrid="0" showGuides="1">
      <p:cViewPr varScale="1">
        <p:scale>
          <a:sx n="116" d="100"/>
          <a:sy n="116" d="100"/>
        </p:scale>
        <p:origin x="-336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0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3" d="100"/>
          <a:sy n="73" d="100"/>
        </p:scale>
        <p:origin x="221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endParaRPr lang="tr-TR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45BBD02A-FFB1-4BE6-9C03-3680E15BA409}" type="datetime1">
              <a:rPr lang="tr-TR" smtClean="0"/>
              <a:pPr algn="r" rtl="0"/>
              <a:t>8.03.2019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tr-TR" dirty="0" smtClean="0"/>
              <a:t>‹#›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23964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endParaRPr lang="tr-TR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FF92D943-E533-451A-B604-061A64DE17DB}" type="datetime1">
              <a:rPr lang="tr-TR" noProof="0" smtClean="0"/>
              <a:pPr algn="r"/>
              <a:t>8.03.2019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tıklatın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tr-TR" noProof="0" dirty="0" smtClean="0"/>
              <a:t>‹#›</a:t>
            </a:r>
            <a:endParaRPr lang="tr-TR" noProof="0" dirty="0"/>
          </a:p>
        </p:txBody>
      </p:sp>
    </p:spTree>
    <p:extLst>
      <p:ext uri="{BB962C8B-B14F-4D97-AF65-F5344CB8AC3E}">
        <p14:creationId xmlns="" xmlns:p14="http://schemas.microsoft.com/office/powerpoint/2010/main" val="215213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www.</a:t>
            </a:r>
            <a:r>
              <a:rPr lang="tr-TR" dirty="0" err="1" smtClean="0"/>
              <a:t>HangiSoru</a:t>
            </a:r>
            <a:r>
              <a:rPr lang="tr-TR" dirty="0" smtClean="0"/>
              <a:t>.com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r>
              <a:rPr lang="tr-TR" noProof="0" smtClean="0"/>
              <a:t>‹#›</a:t>
            </a:r>
            <a:endParaRPr lang="tr-TR" noProof="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2121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386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4215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86491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66958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56863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7805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24781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67704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9950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Bu oyun tahtasına kendi kategorilerinizi ve puan değerlerinizi ekleyebilirsiniz. Verdiğimiz slaytlara sorularınızı ve yanıtlarınızı girin.</a:t>
            </a:r>
          </a:p>
          <a:p>
            <a:pPr rtl="0"/>
            <a:endParaRPr lang="tr-TR" noProof="0" dirty="0" smtClean="0"/>
          </a:p>
          <a:p>
            <a:pPr rtl="0"/>
            <a:r>
              <a:rPr lang="tr-TR" noProof="0" dirty="0" smtClean="0"/>
              <a:t>Slayt gösterisi görünümündeyken, soruya gitmek için altı çizili metni seçin, sonra yanıtı görüntülemek için sağdaki üçgeni seçin. Bu oyun tahtası slaydına dönmek için soldaki üçgeni kullanın. 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0197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35799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54255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81254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59707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75784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049565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27937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00585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72529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710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99802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58369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18093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noProof="0" dirty="0" smtClean="0"/>
              <a:t>www.</a:t>
            </a:r>
            <a:r>
              <a:rPr lang="tr-TR" noProof="0" dirty="0" err="1" smtClean="0"/>
              <a:t>HangiSoru</a:t>
            </a:r>
            <a:r>
              <a:rPr lang="tr-TR" noProof="0" dirty="0" smtClean="0"/>
              <a:t>.com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537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Yer tutucularına sorularınızı ve yanıtlarınızı girin. Kategoriyi ve puan değerini başvuru için aşağıya ekleyebilirsiniz.</a:t>
            </a:r>
          </a:p>
          <a:p>
            <a:pPr rtl="0"/>
            <a:endParaRPr lang="tr-TR" noProof="0" dirty="0" smtClean="0"/>
          </a:p>
          <a:p>
            <a:pPr rtl="0"/>
            <a:r>
              <a:rPr lang="tr-TR" noProof="0" dirty="0" smtClean="0"/>
              <a:t>Slayt gösterisi görünümündeyken, yanıta gitmek için sağdaki üçgeni seçin. Oyun tahtası slaydına dönmek için soldaki üçgeni seçin. </a:t>
            </a:r>
          </a:p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902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1690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3831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2413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7736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8021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ölücü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4" name="Başlık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 rtlCol="0">
            <a:normAutofit/>
          </a:bodyPr>
          <a:lstStyle>
            <a:lvl1pPr algn="l" rtl="0">
              <a:defRPr sz="5400" baseline="0"/>
            </a:lvl1pPr>
          </a:lstStyle>
          <a:p>
            <a:pPr rtl="0"/>
            <a:r>
              <a:rPr lang="tr-TR" noProof="0" dirty="0" smtClean="0"/>
              <a:t>Bölücü slayt</a:t>
            </a:r>
            <a:endParaRPr lang="tr-TR" noProof="0" dirty="0"/>
          </a:p>
        </p:txBody>
      </p:sp>
    </p:spTree>
    <p:extLst>
      <p:ext uri="{BB962C8B-B14F-4D97-AF65-F5344CB8AC3E}">
        <p14:creationId xmlns="" xmlns:p14="http://schemas.microsoft.com/office/powerpoint/2010/main" val="11571254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yun Tahta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Yer Tutucusu 7"/>
          <p:cNvSpPr>
            <a:spLocks noGrp="1"/>
          </p:cNvSpPr>
          <p:nvPr>
            <p:ph type="body" sz="quarter" idx="13" hasCustomPrompt="1"/>
          </p:nvPr>
        </p:nvSpPr>
        <p:spPr>
          <a:xfrm>
            <a:off x="332703" y="357393"/>
            <a:ext cx="2099258" cy="914400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chemeClr val="bg2">
                    <a:lumMod val="50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Kategori 1</a:t>
            </a:r>
            <a:endParaRPr lang="tr-TR" noProof="0" dirty="0"/>
          </a:p>
        </p:txBody>
      </p:sp>
      <p:sp>
        <p:nvSpPr>
          <p:cNvPr id="40" name="Metin Yer Tutucusu 7"/>
          <p:cNvSpPr>
            <a:spLocks noGrp="1"/>
          </p:cNvSpPr>
          <p:nvPr>
            <p:ph type="body" sz="quarter" idx="18" hasCustomPrompt="1"/>
          </p:nvPr>
        </p:nvSpPr>
        <p:spPr>
          <a:xfrm>
            <a:off x="332703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45" name="Metin Yer Tutucusu 7"/>
          <p:cNvSpPr>
            <a:spLocks noGrp="1"/>
          </p:cNvSpPr>
          <p:nvPr>
            <p:ph type="body" sz="quarter" idx="23" hasCustomPrompt="1"/>
          </p:nvPr>
        </p:nvSpPr>
        <p:spPr>
          <a:xfrm>
            <a:off x="332703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0" name="Metin Yer Tutucusu 7"/>
          <p:cNvSpPr>
            <a:spLocks noGrp="1"/>
          </p:cNvSpPr>
          <p:nvPr>
            <p:ph type="body" sz="quarter" idx="28" hasCustomPrompt="1"/>
          </p:nvPr>
        </p:nvSpPr>
        <p:spPr>
          <a:xfrm>
            <a:off x="332703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5" name="Metin Yer Tutucusu 7"/>
          <p:cNvSpPr>
            <a:spLocks noGrp="1"/>
          </p:cNvSpPr>
          <p:nvPr>
            <p:ph type="body" sz="quarter" idx="33" hasCustomPrompt="1"/>
          </p:nvPr>
        </p:nvSpPr>
        <p:spPr>
          <a:xfrm>
            <a:off x="332703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60" name="Metin Yer Tutucusu 7"/>
          <p:cNvSpPr>
            <a:spLocks noGrp="1"/>
          </p:cNvSpPr>
          <p:nvPr>
            <p:ph type="body" sz="quarter" idx="38" hasCustomPrompt="1"/>
          </p:nvPr>
        </p:nvSpPr>
        <p:spPr>
          <a:xfrm>
            <a:off x="332703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36" name="Metin Yer Tutucusu 7"/>
          <p:cNvSpPr>
            <a:spLocks noGrp="1"/>
          </p:cNvSpPr>
          <p:nvPr>
            <p:ph type="body" sz="quarter" idx="14" hasCustomPrompt="1"/>
          </p:nvPr>
        </p:nvSpPr>
        <p:spPr>
          <a:xfrm>
            <a:off x="2689537" y="357393"/>
            <a:ext cx="2099258" cy="914400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chemeClr val="bg2">
                    <a:lumMod val="50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Kategori 2</a:t>
            </a:r>
            <a:endParaRPr lang="tr-TR" noProof="0" dirty="0"/>
          </a:p>
        </p:txBody>
      </p:sp>
      <p:sp>
        <p:nvSpPr>
          <p:cNvPr id="41" name="Metin Yer Tutucusu 7"/>
          <p:cNvSpPr>
            <a:spLocks noGrp="1"/>
          </p:cNvSpPr>
          <p:nvPr>
            <p:ph type="body" sz="quarter" idx="19" hasCustomPrompt="1"/>
          </p:nvPr>
        </p:nvSpPr>
        <p:spPr>
          <a:xfrm>
            <a:off x="2689537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46" name="Metin Yer Tutucusu 7"/>
          <p:cNvSpPr>
            <a:spLocks noGrp="1"/>
          </p:cNvSpPr>
          <p:nvPr>
            <p:ph type="body" sz="quarter" idx="24" hasCustomPrompt="1"/>
          </p:nvPr>
        </p:nvSpPr>
        <p:spPr>
          <a:xfrm>
            <a:off x="2689537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1" name="Metin Yer Tutucusu 7"/>
          <p:cNvSpPr>
            <a:spLocks noGrp="1"/>
          </p:cNvSpPr>
          <p:nvPr>
            <p:ph type="body" sz="quarter" idx="29" hasCustomPrompt="1"/>
          </p:nvPr>
        </p:nvSpPr>
        <p:spPr>
          <a:xfrm>
            <a:off x="2689537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6" name="Metin Yer Tutucusu 7"/>
          <p:cNvSpPr>
            <a:spLocks noGrp="1"/>
          </p:cNvSpPr>
          <p:nvPr>
            <p:ph type="body" sz="quarter" idx="34" hasCustomPrompt="1"/>
          </p:nvPr>
        </p:nvSpPr>
        <p:spPr>
          <a:xfrm>
            <a:off x="2689537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61" name="Metin Yer Tutucusu 7"/>
          <p:cNvSpPr>
            <a:spLocks noGrp="1"/>
          </p:cNvSpPr>
          <p:nvPr>
            <p:ph type="body" sz="quarter" idx="39" hasCustomPrompt="1"/>
          </p:nvPr>
        </p:nvSpPr>
        <p:spPr>
          <a:xfrm>
            <a:off x="2689537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37" name="Metin Yer Tutucusu 7"/>
          <p:cNvSpPr>
            <a:spLocks noGrp="1"/>
          </p:cNvSpPr>
          <p:nvPr>
            <p:ph type="body" sz="quarter" idx="15" hasCustomPrompt="1"/>
          </p:nvPr>
        </p:nvSpPr>
        <p:spPr>
          <a:xfrm>
            <a:off x="5046371" y="357393"/>
            <a:ext cx="2099258" cy="914400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chemeClr val="bg2">
                    <a:lumMod val="50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Kategori 3</a:t>
            </a:r>
            <a:endParaRPr lang="tr-TR" noProof="0" dirty="0"/>
          </a:p>
        </p:txBody>
      </p:sp>
      <p:sp>
        <p:nvSpPr>
          <p:cNvPr id="42" name="Metin Yer Tutucusu 7"/>
          <p:cNvSpPr>
            <a:spLocks noGrp="1"/>
          </p:cNvSpPr>
          <p:nvPr>
            <p:ph type="body" sz="quarter" idx="20" hasCustomPrompt="1"/>
          </p:nvPr>
        </p:nvSpPr>
        <p:spPr>
          <a:xfrm>
            <a:off x="5046371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47" name="Metin Yer Tutucusu 7"/>
          <p:cNvSpPr>
            <a:spLocks noGrp="1"/>
          </p:cNvSpPr>
          <p:nvPr>
            <p:ph type="body" sz="quarter" idx="25" hasCustomPrompt="1"/>
          </p:nvPr>
        </p:nvSpPr>
        <p:spPr>
          <a:xfrm>
            <a:off x="5046371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2" name="Metin Yer Tutucusu 7"/>
          <p:cNvSpPr>
            <a:spLocks noGrp="1"/>
          </p:cNvSpPr>
          <p:nvPr>
            <p:ph type="body" sz="quarter" idx="30" hasCustomPrompt="1"/>
          </p:nvPr>
        </p:nvSpPr>
        <p:spPr>
          <a:xfrm>
            <a:off x="5046371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7" name="Metin Yer Tutucusu 7"/>
          <p:cNvSpPr>
            <a:spLocks noGrp="1"/>
          </p:cNvSpPr>
          <p:nvPr>
            <p:ph type="body" sz="quarter" idx="35" hasCustomPrompt="1"/>
          </p:nvPr>
        </p:nvSpPr>
        <p:spPr>
          <a:xfrm>
            <a:off x="5046371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62" name="Metin Yer Tutucusu 7"/>
          <p:cNvSpPr>
            <a:spLocks noGrp="1"/>
          </p:cNvSpPr>
          <p:nvPr>
            <p:ph type="body" sz="quarter" idx="40" hasCustomPrompt="1"/>
          </p:nvPr>
        </p:nvSpPr>
        <p:spPr>
          <a:xfrm>
            <a:off x="5046371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38" name="Metin Yer Tutucusu 7"/>
          <p:cNvSpPr>
            <a:spLocks noGrp="1"/>
          </p:cNvSpPr>
          <p:nvPr>
            <p:ph type="body" sz="quarter" idx="16" hasCustomPrompt="1"/>
          </p:nvPr>
        </p:nvSpPr>
        <p:spPr>
          <a:xfrm>
            <a:off x="7403205" y="357393"/>
            <a:ext cx="2099258" cy="914400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chemeClr val="bg2">
                    <a:lumMod val="50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Kategori 4</a:t>
            </a:r>
            <a:endParaRPr lang="tr-TR" noProof="0" dirty="0"/>
          </a:p>
        </p:txBody>
      </p:sp>
      <p:sp>
        <p:nvSpPr>
          <p:cNvPr id="43" name="Metin Yer Tutucusu 7"/>
          <p:cNvSpPr>
            <a:spLocks noGrp="1"/>
          </p:cNvSpPr>
          <p:nvPr>
            <p:ph type="body" sz="quarter" idx="21" hasCustomPrompt="1"/>
          </p:nvPr>
        </p:nvSpPr>
        <p:spPr>
          <a:xfrm>
            <a:off x="7403205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48" name="Metin Yer Tutucusu 7"/>
          <p:cNvSpPr>
            <a:spLocks noGrp="1"/>
          </p:cNvSpPr>
          <p:nvPr>
            <p:ph type="body" sz="quarter" idx="26" hasCustomPrompt="1"/>
          </p:nvPr>
        </p:nvSpPr>
        <p:spPr>
          <a:xfrm>
            <a:off x="7403205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3" name="Metin Yer Tutucusu 7"/>
          <p:cNvSpPr>
            <a:spLocks noGrp="1"/>
          </p:cNvSpPr>
          <p:nvPr>
            <p:ph type="body" sz="quarter" idx="31" hasCustomPrompt="1"/>
          </p:nvPr>
        </p:nvSpPr>
        <p:spPr>
          <a:xfrm>
            <a:off x="7403205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8" name="Metin Yer Tutucusu 7"/>
          <p:cNvSpPr>
            <a:spLocks noGrp="1"/>
          </p:cNvSpPr>
          <p:nvPr>
            <p:ph type="body" sz="quarter" idx="36" hasCustomPrompt="1"/>
          </p:nvPr>
        </p:nvSpPr>
        <p:spPr>
          <a:xfrm>
            <a:off x="7403205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63" name="Metin Yer Tutucusu 7"/>
          <p:cNvSpPr>
            <a:spLocks noGrp="1"/>
          </p:cNvSpPr>
          <p:nvPr>
            <p:ph type="body" sz="quarter" idx="41" hasCustomPrompt="1"/>
          </p:nvPr>
        </p:nvSpPr>
        <p:spPr>
          <a:xfrm>
            <a:off x="7403205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39" name="Metin Yer Tutucusu 7"/>
          <p:cNvSpPr>
            <a:spLocks noGrp="1"/>
          </p:cNvSpPr>
          <p:nvPr>
            <p:ph type="body" sz="quarter" idx="17" hasCustomPrompt="1"/>
          </p:nvPr>
        </p:nvSpPr>
        <p:spPr>
          <a:xfrm>
            <a:off x="9760039" y="357393"/>
            <a:ext cx="2099258" cy="914400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chemeClr val="bg2">
                    <a:lumMod val="50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Kategori 5</a:t>
            </a:r>
            <a:endParaRPr lang="tr-TR" noProof="0" dirty="0"/>
          </a:p>
        </p:txBody>
      </p:sp>
      <p:sp>
        <p:nvSpPr>
          <p:cNvPr id="44" name="Metin Yer Tutucusu 7"/>
          <p:cNvSpPr>
            <a:spLocks noGrp="1"/>
          </p:cNvSpPr>
          <p:nvPr>
            <p:ph type="body" sz="quarter" idx="22" hasCustomPrompt="1"/>
          </p:nvPr>
        </p:nvSpPr>
        <p:spPr>
          <a:xfrm>
            <a:off x="9760039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49" name="Metin Yer Tutucusu 7"/>
          <p:cNvSpPr>
            <a:spLocks noGrp="1"/>
          </p:cNvSpPr>
          <p:nvPr>
            <p:ph type="body" sz="quarter" idx="27" hasCustomPrompt="1"/>
          </p:nvPr>
        </p:nvSpPr>
        <p:spPr>
          <a:xfrm>
            <a:off x="9760039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4" name="Metin Yer Tutucusu 7"/>
          <p:cNvSpPr>
            <a:spLocks noGrp="1"/>
          </p:cNvSpPr>
          <p:nvPr>
            <p:ph type="body" sz="quarter" idx="32" hasCustomPrompt="1"/>
          </p:nvPr>
        </p:nvSpPr>
        <p:spPr>
          <a:xfrm>
            <a:off x="9760039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59" name="Metin Yer Tutucusu 7"/>
          <p:cNvSpPr>
            <a:spLocks noGrp="1"/>
          </p:cNvSpPr>
          <p:nvPr>
            <p:ph type="body" sz="quarter" idx="37" hasCustomPrompt="1"/>
          </p:nvPr>
        </p:nvSpPr>
        <p:spPr>
          <a:xfrm>
            <a:off x="9760039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64" name="Metin Yer Tutucusu 7"/>
          <p:cNvSpPr>
            <a:spLocks noGrp="1"/>
          </p:cNvSpPr>
          <p:nvPr>
            <p:ph type="body" sz="quarter" idx="42" hasCustomPrompt="1"/>
          </p:nvPr>
        </p:nvSpPr>
        <p:spPr>
          <a:xfrm>
            <a:off x="9760039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</p:spTree>
    <p:extLst>
      <p:ext uri="{BB962C8B-B14F-4D97-AF65-F5344CB8AC3E}">
        <p14:creationId xmlns="" xmlns:p14="http://schemas.microsoft.com/office/powerpoint/2010/main" val="383076068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ru-Yanı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"/>
          <p:cNvSpPr txBox="1"/>
          <p:nvPr userDrawn="1"/>
        </p:nvSpPr>
        <p:spPr>
          <a:xfrm>
            <a:off x="-311286" y="-74768"/>
            <a:ext cx="3171219" cy="3017903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pPr rtl="0"/>
            <a:r>
              <a:rPr lang="tr-TR" sz="36000" noProof="0" dirty="0" smtClean="0">
                <a:solidFill>
                  <a:schemeClr val="bg2">
                    <a:lumMod val="7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S</a:t>
            </a:r>
            <a:endParaRPr lang="tr-TR" sz="36000" noProof="0" dirty="0">
              <a:solidFill>
                <a:schemeClr val="bg2">
                  <a:lumMod val="75000"/>
                </a:schemeClr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Y"/>
          <p:cNvSpPr txBox="1"/>
          <p:nvPr userDrawn="1"/>
        </p:nvSpPr>
        <p:spPr>
          <a:xfrm>
            <a:off x="-252919" y="2729132"/>
            <a:ext cx="3112852" cy="3022139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pPr rtl="0"/>
            <a:r>
              <a:rPr lang="tr-TR" sz="36000" noProof="0" dirty="0" smtClean="0">
                <a:solidFill>
                  <a:schemeClr val="bg2">
                    <a:lumMod val="7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Y</a:t>
            </a:r>
            <a:endParaRPr lang="tr-TR" sz="36000" noProof="0" dirty="0">
              <a:solidFill>
                <a:schemeClr val="bg2">
                  <a:lumMod val="75000"/>
                </a:schemeClr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oru"/>
          <p:cNvSpPr>
            <a:spLocks noGrp="1"/>
          </p:cNvSpPr>
          <p:nvPr>
            <p:ph type="body" sz="quarter" idx="13" hasCustomPrompt="1"/>
          </p:nvPr>
        </p:nvSpPr>
        <p:spPr>
          <a:xfrm>
            <a:off x="2754489" y="1112051"/>
            <a:ext cx="7972719" cy="1727501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3200" baseline="0"/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Soruyu buraya ekleyin. </a:t>
            </a:r>
            <a:endParaRPr lang="tr-TR" noProof="0" dirty="0"/>
          </a:p>
        </p:txBody>
      </p:sp>
      <p:sp>
        <p:nvSpPr>
          <p:cNvPr id="9" name="Yanıt"/>
          <p:cNvSpPr>
            <a:spLocks noGrp="1"/>
          </p:cNvSpPr>
          <p:nvPr>
            <p:ph type="body" sz="quarter" idx="14" hasCustomPrompt="1"/>
          </p:nvPr>
        </p:nvSpPr>
        <p:spPr>
          <a:xfrm>
            <a:off x="2754489" y="3929975"/>
            <a:ext cx="7972719" cy="1643610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3200" baseline="0"/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Yanıtı buraya ekleyin. Slayt gösterisi görünümünde yanıtı görüntülemek için altta sağdaki oku kullanın.</a:t>
            </a:r>
            <a:endParaRPr lang="tr-TR" noProof="0" dirty="0"/>
          </a:p>
        </p:txBody>
      </p:sp>
      <p:sp>
        <p:nvSpPr>
          <p:cNvPr id="2" name="Dikdörtgen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13" name="Puan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1897666" cy="781394"/>
          </a:xfrm>
        </p:spPr>
        <p:txBody>
          <a:bodyPr rtlCol="0" anchor="ctr">
            <a:noAutofit/>
          </a:bodyPr>
          <a:lstStyle>
            <a:lvl1pPr marL="0" indent="0" algn="r" rtl="0">
              <a:spcBef>
                <a:spcPts val="0"/>
              </a:spcBef>
              <a:buNone/>
              <a:defRPr sz="4800" baseline="0">
                <a:solidFill>
                  <a:schemeClr val="tx1">
                    <a:alpha val="50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200"/>
            </a:lvl2pPr>
            <a:lvl3pPr marL="0" indent="0" algn="l" rtl="0">
              <a:spcBef>
                <a:spcPts val="0"/>
              </a:spcBef>
              <a:buNone/>
              <a:defRPr sz="3200"/>
            </a:lvl3pPr>
            <a:lvl4pPr marL="0" indent="0" algn="l" rtl="0">
              <a:spcBef>
                <a:spcPts val="0"/>
              </a:spcBef>
              <a:buNone/>
              <a:defRPr sz="3200"/>
            </a:lvl4pPr>
            <a:lvl5pPr marL="0" indent="0" algn="l" rtl="0">
              <a:spcBef>
                <a:spcPts val="0"/>
              </a:spcBef>
              <a:buNone/>
              <a:defRPr sz="3200"/>
            </a:lvl5pPr>
            <a:lvl6pPr marL="0" indent="0" algn="l" rtl="0">
              <a:spcBef>
                <a:spcPts val="0"/>
              </a:spcBef>
              <a:buNone/>
              <a:defRPr sz="3200"/>
            </a:lvl6pPr>
            <a:lvl7pPr marL="0" indent="0" algn="l" rtl="0">
              <a:spcBef>
                <a:spcPts val="0"/>
              </a:spcBef>
              <a:buNone/>
              <a:defRPr sz="3200"/>
            </a:lvl7pPr>
            <a:lvl8pPr marL="0" indent="0" algn="l" rtl="0">
              <a:spcBef>
                <a:spcPts val="0"/>
              </a:spcBef>
              <a:buNone/>
              <a:defRPr sz="3200"/>
            </a:lvl8pPr>
            <a:lvl9pPr marL="0" indent="0" algn="l" rtl="0">
              <a:spcBef>
                <a:spcPts val="0"/>
              </a:spcBef>
              <a:buNone/>
              <a:defRPr sz="3200"/>
            </a:lvl9pPr>
          </a:lstStyle>
          <a:p>
            <a:pPr lvl="0" rtl="0"/>
            <a:r>
              <a:rPr lang="tr-TR" noProof="0" dirty="0" smtClean="0"/>
              <a:t>Puan</a:t>
            </a:r>
            <a:endParaRPr lang="tr-TR" noProof="0" dirty="0"/>
          </a:p>
        </p:txBody>
      </p:sp>
      <p:sp>
        <p:nvSpPr>
          <p:cNvPr id="10" name="Oyun tahtasına dön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noProof="0" dirty="0">
              <a:solidFill>
                <a:schemeClr val="tx1"/>
              </a:solidFill>
            </a:endParaRPr>
          </a:p>
        </p:txBody>
      </p:sp>
      <p:sp>
        <p:nvSpPr>
          <p:cNvPr id="4" name="Kategori"/>
          <p:cNvSpPr>
            <a:spLocks noGrp="1"/>
          </p:cNvSpPr>
          <p:nvPr>
            <p:ph type="title" hasCustomPrompt="1"/>
          </p:nvPr>
        </p:nvSpPr>
        <p:spPr bwMode="auto">
          <a:xfrm>
            <a:off x="1133588" y="5900384"/>
            <a:ext cx="7969542" cy="781394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 noProof="0" dirty="0" smtClean="0"/>
              <a:t>Başvuru için buraya kategoriyi ekleyin</a:t>
            </a:r>
            <a:endParaRPr lang="tr-TR" noProof="0" dirty="0"/>
          </a:p>
        </p:txBody>
      </p:sp>
      <p:sp>
        <p:nvSpPr>
          <p:cNvPr id="14" name="Yanıtın gösterilmesini tetikle"/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098200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2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2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2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24" presetClass="emph" presetSubtype="0" fill="hold" nodeType="withEffect">
                  <p:stCondLst>
                    <p:cond delay="0"/>
                  </p:stCondLst>
                  <p:childTnLst>
                    <p:animClr clrSpc="hsl" dir="cw">
                      <p:cBhvr override="childStyle">
                        <p:cTn dur="250" fill="hold"/>
                        <p:tgtEl>
                          <p:spTgt spid="8"/>
                        </p:tgtEl>
                        <p:attrNameLst>
                          <p:attrName>style.color</p:attrName>
                        </p:attrNameLst>
                      </p:cBhvr>
                      <p:by>
                        <p:hsl h="0" s="-12549" l="-25098"/>
                      </p:by>
                    </p:animClr>
                    <p:animClr clrSpc="hsl" dir="cw">
                      <p:cBhvr>
                        <p:cTn dur="250" fill="hold"/>
                        <p:tgtEl>
                          <p:spTgt spid="8"/>
                        </p:tgtEl>
                        <p:attrNameLst>
                          <p:attrName>fillcolor</p:attrName>
                        </p:attrNameLst>
                      </p:cBhvr>
                      <p:by>
                        <p:hsl h="0" s="-12549" l="-25098"/>
                      </p:by>
                    </p:animClr>
                    <p:animClr clrSpc="hsl" dir="cw">
                      <p:cBhvr>
                        <p:cTn dur="250" fill="hold"/>
                        <p:tgtEl>
                          <p:spTgt spid="8"/>
                        </p:tgtEl>
                        <p:attrNameLst>
                          <p:attrName>stroke.color</p:attrName>
                        </p:attrNameLst>
                      </p:cBhvr>
                      <p:by>
                        <p:hsl h="0" s="-12549" l="-25098"/>
                      </p:by>
                    </p:animClr>
                    <p:set>
                      <p:cBhvr>
                        <p:cTn dur="250" fill="hold"/>
                        <p:tgtEl>
                          <p:spTgt spid="8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noProof="0" dirty="0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tr-TR" smtClean="0"/>
              <a:t>‹#›</a:t>
            </a:r>
            <a:endParaRPr lang="tr-TR" dirty="0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0D739B-D9A7-4FEC-9A68-DC8BB2D55B43}" type="datetime1">
              <a:rPr lang="tr-TR" smtClean="0"/>
              <a:pPr/>
              <a:t>8.03.2019</a:t>
            </a:fld>
            <a:endParaRPr lang="tr-TR" dirty="0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r>
              <a:rPr lang="tr-TR" smtClean="0"/>
              <a:t>‹#›</a:t>
            </a:r>
            <a:endParaRPr lang="tr-TR" dirty="0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ransition spd="slow">
    <p:split orient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6.xml"/><Relationship Id="rId18" Type="http://schemas.openxmlformats.org/officeDocument/2006/relationships/slide" Target="slide22.xml"/><Relationship Id="rId26" Type="http://schemas.openxmlformats.org/officeDocument/2006/relationships/slide" Target="slide31.xml"/><Relationship Id="rId3" Type="http://schemas.openxmlformats.org/officeDocument/2006/relationships/slide" Target="slide4.xml"/><Relationship Id="rId21" Type="http://schemas.openxmlformats.org/officeDocument/2006/relationships/slide" Target="slide25.xml"/><Relationship Id="rId7" Type="http://schemas.openxmlformats.org/officeDocument/2006/relationships/slide" Target="slide8.xml"/><Relationship Id="rId12" Type="http://schemas.openxmlformats.org/officeDocument/2006/relationships/slide" Target="slide14.xml"/><Relationship Id="rId17" Type="http://schemas.openxmlformats.org/officeDocument/2006/relationships/slide" Target="slide20.xml"/><Relationship Id="rId25" Type="http://schemas.openxmlformats.org/officeDocument/2006/relationships/slide" Target="slide30.xml"/><Relationship Id="rId2" Type="http://schemas.openxmlformats.org/officeDocument/2006/relationships/notesSlide" Target="../notesSlides/notesSlide2.xml"/><Relationship Id="rId16" Type="http://schemas.openxmlformats.org/officeDocument/2006/relationships/slide" Target="slide19.xml"/><Relationship Id="rId20" Type="http://schemas.openxmlformats.org/officeDocument/2006/relationships/slide" Target="slide24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7.xml"/><Relationship Id="rId11" Type="http://schemas.openxmlformats.org/officeDocument/2006/relationships/slide" Target="slide13.xml"/><Relationship Id="rId24" Type="http://schemas.openxmlformats.org/officeDocument/2006/relationships/slide" Target="slide29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23" Type="http://schemas.openxmlformats.org/officeDocument/2006/relationships/slide" Target="slide28.xml"/><Relationship Id="rId10" Type="http://schemas.openxmlformats.org/officeDocument/2006/relationships/slide" Target="slide12.xml"/><Relationship Id="rId19" Type="http://schemas.openxmlformats.org/officeDocument/2006/relationships/slide" Target="slide23.xml"/><Relationship Id="rId4" Type="http://schemas.openxmlformats.org/officeDocument/2006/relationships/slide" Target="slide5.xml"/><Relationship Id="rId9" Type="http://schemas.openxmlformats.org/officeDocument/2006/relationships/slide" Target="slide11.xml"/><Relationship Id="rId14" Type="http://schemas.openxmlformats.org/officeDocument/2006/relationships/slide" Target="slide17.xml"/><Relationship Id="rId22" Type="http://schemas.openxmlformats.org/officeDocument/2006/relationships/slide" Target="slide26.xml"/><Relationship Id="rId27" Type="http://schemas.openxmlformats.org/officeDocument/2006/relationships/slide" Target="slide3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8789" y="3532908"/>
            <a:ext cx="10828224" cy="165679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r-TR" dirty="0" smtClean="0"/>
              <a:t> 7.Sınıf Din Kültürü Bilgi Yarışması</a:t>
            </a:r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4017818" y="5237020"/>
            <a:ext cx="4558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         </a:t>
            </a:r>
            <a:r>
              <a:rPr lang="tr-TR" sz="2400" dirty="0" smtClean="0">
                <a:solidFill>
                  <a:srgbClr val="C00000"/>
                </a:solidFill>
              </a:rPr>
              <a:t>Hazırlayan:Betül Özer</a:t>
            </a:r>
          </a:p>
        </p:txBody>
      </p:sp>
      <p:pic>
        <p:nvPicPr>
          <p:cNvPr id="4" name="3 Resim" descr="156eabc62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61193" y="644234"/>
            <a:ext cx="2837136" cy="2846625"/>
          </a:xfrm>
          <a:prstGeom prst="rect">
            <a:avLst/>
          </a:prstGeom>
        </p:spPr>
      </p:pic>
      <p:pic>
        <p:nvPicPr>
          <p:cNvPr id="5" name="4 Resim" descr="bca439d157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950038" y="380999"/>
            <a:ext cx="2389911" cy="3186548"/>
          </a:xfrm>
          <a:prstGeom prst="rect">
            <a:avLst/>
          </a:prstGeom>
        </p:spPr>
      </p:pic>
      <p:pic>
        <p:nvPicPr>
          <p:cNvPr id="6" name="5 Resim" descr="cd63e67517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9382" y="166255"/>
            <a:ext cx="3229254" cy="3297382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19507" y="599434"/>
            <a:ext cx="7972719" cy="88300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2 10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50234" y="4345612"/>
            <a:ext cx="7972719" cy="76671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10 puanlık yanıt:</a:t>
            </a:r>
            <a:r>
              <a:rPr lang="tr-TR" dirty="0" err="1" smtClean="0">
                <a:solidFill>
                  <a:schemeClr val="bg1"/>
                </a:solidFill>
              </a:rPr>
              <a:t>Mina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2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80509" y="2133600"/>
            <a:ext cx="76892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Kurban Bayramında kurban kesilen ve şeytan taşlanan yere verilen isim nedir?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1504" y="2024928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4475642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77944" y="696415"/>
            <a:ext cx="7972719" cy="77216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2 20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50235" y="4761247"/>
            <a:ext cx="7972719" cy="683589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20 puanlık yanıt:</a:t>
            </a:r>
            <a:r>
              <a:rPr lang="tr-TR" dirty="0" err="1" smtClean="0">
                <a:solidFill>
                  <a:schemeClr val="bg1"/>
                </a:solidFill>
              </a:rPr>
              <a:t>Telbiye</a:t>
            </a:r>
            <a:r>
              <a:rPr lang="tr-TR" dirty="0" smtClean="0">
                <a:solidFill>
                  <a:schemeClr val="bg1"/>
                </a:solidFill>
              </a:rPr>
              <a:t> Duası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20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2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25091" y="2147454"/>
            <a:ext cx="79109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İhrama giren kişinin </a:t>
            </a:r>
            <a:r>
              <a:rPr lang="tr-TR" sz="3200" dirty="0" err="1" smtClean="0"/>
              <a:t>kabeye</a:t>
            </a:r>
            <a:r>
              <a:rPr lang="tr-TR" sz="3200" dirty="0" smtClean="0"/>
              <a:t> gelinceye kadar yolculuğu esnasında yapılan duadır.Bu duaya verilen isim nedir? </a:t>
            </a:r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377" y="2218892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865676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19507" y="696416"/>
            <a:ext cx="7972719" cy="74445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2 30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77943" y="4608848"/>
            <a:ext cx="7972719" cy="65588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30 puanlık yanıt:Zilhiccenin 9. günü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30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2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80509" y="2285999"/>
            <a:ext cx="76615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Haccın farzlarından olan </a:t>
            </a:r>
            <a:r>
              <a:rPr lang="tr-TR" sz="3200" dirty="0" err="1" smtClean="0"/>
              <a:t>arafat</a:t>
            </a:r>
            <a:r>
              <a:rPr lang="tr-TR" sz="3200" dirty="0" smtClean="0"/>
              <a:t> ne zaman yapılır?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232" y="2177328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854396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267107" y="668705"/>
            <a:ext cx="7972719" cy="75831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2 40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183980" y="4608847"/>
            <a:ext cx="7972719" cy="80828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40 puanlık yanıt:</a:t>
            </a:r>
            <a:r>
              <a:rPr lang="tr-TR" dirty="0" err="1" smtClean="0">
                <a:solidFill>
                  <a:schemeClr val="bg1"/>
                </a:solidFill>
              </a:rPr>
              <a:t>Müzdelife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40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2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283527" y="2549236"/>
            <a:ext cx="7813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İkinci vakfe nerede yapılır?</a:t>
            </a:r>
            <a:endParaRPr lang="tr-TR" sz="3200" dirty="0" err="1" smtClean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231" y="2038783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3302888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280962" y="779543"/>
            <a:ext cx="7972719" cy="79987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2 50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211689" y="4317902"/>
            <a:ext cx="7972719" cy="87755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50 puanlık yanıt:2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50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2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228109" y="2604655"/>
            <a:ext cx="7883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Umrenin şartı kaçtır?</a:t>
            </a:r>
            <a:endParaRPr lang="tr-TR" sz="36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232" y="1900237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65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3 sorular</a:t>
            </a:r>
            <a:endParaRPr lang="tr-TR" dirty="0"/>
          </a:p>
        </p:txBody>
      </p:sp>
      <p:pic>
        <p:nvPicPr>
          <p:cNvPr id="3" name="2 Resim" descr="2a2a74f63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08539" y="1695239"/>
            <a:ext cx="2373630" cy="31538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624956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280962" y="807252"/>
            <a:ext cx="7972719" cy="70289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3 10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267107" y="4705829"/>
            <a:ext cx="7972719" cy="794425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10 puanlık yanıt:3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3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325091" y="2614040"/>
            <a:ext cx="7952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Kurban eti genellikle kaça ayrılır?</a:t>
            </a:r>
            <a:endParaRPr lang="tr-TR" sz="3600" dirty="0" err="1" smtClean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91182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2229510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36380" y="585579"/>
            <a:ext cx="7972719" cy="78602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3 20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91798" y="4650411"/>
            <a:ext cx="7972719" cy="69744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20 puanlık yanıt:Torunları Hasan ve Hüseyin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20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3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255818" y="2286000"/>
            <a:ext cx="78139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Peygamberimiz kimler için </a:t>
            </a:r>
            <a:r>
              <a:rPr lang="tr-TR" sz="3200" dirty="0" err="1" smtClean="0"/>
              <a:t>akika</a:t>
            </a:r>
            <a:r>
              <a:rPr lang="tr-TR" sz="3200" dirty="0" smtClean="0"/>
              <a:t> kurbanı kesmiştir?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795" y="2052638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396715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530344" y="627142"/>
            <a:ext cx="7972719" cy="75831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3 30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50234" y="4553429"/>
            <a:ext cx="7972719" cy="72515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30 puanlık yanıt:5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30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3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449782" y="2452254"/>
            <a:ext cx="79525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Kurban olarak kesilecek devenin en az kaç yaşını doldurmuş olması gerekir?</a:t>
            </a:r>
            <a:endParaRPr lang="tr-TR" sz="3200" dirty="0" err="1" smtClean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6086" y="2038782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038651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530344" y="613288"/>
            <a:ext cx="7972719" cy="77216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3 40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544199" y="4682837"/>
            <a:ext cx="7972719" cy="762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r>
              <a:rPr lang="tr-TR" dirty="0" smtClean="0">
                <a:solidFill>
                  <a:schemeClr val="bg1"/>
                </a:solidFill>
              </a:rPr>
              <a:t>40 puanlık yanıt:Sünnet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40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3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671455" y="2563091"/>
            <a:ext cx="7384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 smtClean="0"/>
              <a:t>Akika</a:t>
            </a:r>
            <a:r>
              <a:rPr lang="tr-TR" sz="3600" dirty="0" smtClean="0"/>
              <a:t> kurbanının hükmü nedir?</a:t>
            </a:r>
            <a:endParaRPr lang="tr-TR" sz="3600" dirty="0" err="1" smtClean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6923" y="2149619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440856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Metin Yer Tutucusu 117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tr-TR" dirty="0" smtClean="0"/>
              <a:t>Melek ve </a:t>
            </a:r>
            <a:r>
              <a:rPr lang="tr-TR" dirty="0" err="1" smtClean="0"/>
              <a:t>Ahiret</a:t>
            </a:r>
            <a:r>
              <a:rPr lang="tr-TR" dirty="0" smtClean="0"/>
              <a:t> İnancı</a:t>
            </a:r>
            <a:endParaRPr lang="tr-TR" dirty="0"/>
          </a:p>
        </p:txBody>
      </p:sp>
      <p:sp>
        <p:nvSpPr>
          <p:cNvPr id="128" name="Metin Yer Tutucusu 127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3" action="ppaction://hlinksldjump"/>
              </a:rPr>
              <a:t>10</a:t>
            </a:r>
            <a:endParaRPr lang="tr-TR" dirty="0"/>
          </a:p>
        </p:txBody>
      </p:sp>
      <p:sp>
        <p:nvSpPr>
          <p:cNvPr id="133" name="Metin Yer Tutucusu 13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4" action="ppaction://hlinksldjump"/>
              </a:rPr>
              <a:t>20</a:t>
            </a:r>
            <a:endParaRPr lang="tr-TR" dirty="0"/>
          </a:p>
        </p:txBody>
      </p:sp>
      <p:sp>
        <p:nvSpPr>
          <p:cNvPr id="138" name="Metin Yer Tutucusu 137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5" action="ppaction://hlinksldjump"/>
              </a:rPr>
              <a:t>30</a:t>
            </a:r>
            <a:endParaRPr lang="tr-TR" dirty="0"/>
          </a:p>
        </p:txBody>
      </p:sp>
      <p:sp>
        <p:nvSpPr>
          <p:cNvPr id="143" name="Metin Yer Tutucusu 142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6" action="ppaction://hlinksldjump"/>
              </a:rPr>
              <a:t>40</a:t>
            </a:r>
            <a:endParaRPr lang="tr-TR" dirty="0"/>
          </a:p>
        </p:txBody>
      </p:sp>
      <p:sp>
        <p:nvSpPr>
          <p:cNvPr id="148" name="Metin Yer Tutucusu 147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7" action="ppaction://hlinksldjump"/>
              </a:rPr>
              <a:t>50</a:t>
            </a:r>
            <a:endParaRPr lang="tr-TR" dirty="0"/>
          </a:p>
        </p:txBody>
      </p:sp>
      <p:sp>
        <p:nvSpPr>
          <p:cNvPr id="119" name="Metin Yer Tutucusu 118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tr-TR" dirty="0" smtClean="0"/>
              <a:t>Hac ve Umre</a:t>
            </a:r>
            <a:endParaRPr lang="tr-TR" dirty="0"/>
          </a:p>
        </p:txBody>
      </p:sp>
      <p:sp>
        <p:nvSpPr>
          <p:cNvPr id="129" name="Metin Yer Tutucusu 128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8" action="ppaction://hlinksldjump"/>
              </a:rPr>
              <a:t>10</a:t>
            </a:r>
            <a:endParaRPr lang="tr-TR" dirty="0"/>
          </a:p>
        </p:txBody>
      </p:sp>
      <p:sp>
        <p:nvSpPr>
          <p:cNvPr id="134" name="Metin Yer Tutucusu 133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9" action="ppaction://hlinksldjump"/>
              </a:rPr>
              <a:t>20</a:t>
            </a:r>
            <a:endParaRPr lang="tr-TR" dirty="0"/>
          </a:p>
        </p:txBody>
      </p:sp>
      <p:sp>
        <p:nvSpPr>
          <p:cNvPr id="139" name="Metin Yer Tutucusu 138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0" action="ppaction://hlinksldjump"/>
              </a:rPr>
              <a:t>30</a:t>
            </a:r>
            <a:endParaRPr lang="tr-TR" dirty="0"/>
          </a:p>
        </p:txBody>
      </p:sp>
      <p:sp>
        <p:nvSpPr>
          <p:cNvPr id="144" name="Metin Yer Tutucusu 143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1" action="ppaction://hlinksldjump"/>
              </a:rPr>
              <a:t>40</a:t>
            </a:r>
            <a:endParaRPr lang="tr-TR" dirty="0"/>
          </a:p>
        </p:txBody>
      </p:sp>
      <p:sp>
        <p:nvSpPr>
          <p:cNvPr id="149" name="Metin Yer Tutucusu 148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2" action="ppaction://hlinksldjump"/>
              </a:rPr>
              <a:t>50</a:t>
            </a:r>
            <a:endParaRPr lang="tr-TR" dirty="0"/>
          </a:p>
        </p:txBody>
      </p:sp>
      <p:sp>
        <p:nvSpPr>
          <p:cNvPr id="120" name="Metin Yer Tutucusu 119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Kurban</a:t>
            </a:r>
            <a:endParaRPr lang="tr-TR" dirty="0"/>
          </a:p>
        </p:txBody>
      </p:sp>
      <p:sp>
        <p:nvSpPr>
          <p:cNvPr id="130" name="Metin Yer Tutucusu 129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3" action="ppaction://hlinksldjump"/>
              </a:rPr>
              <a:t>10</a:t>
            </a:r>
            <a:endParaRPr lang="tr-TR" dirty="0"/>
          </a:p>
        </p:txBody>
      </p:sp>
      <p:sp>
        <p:nvSpPr>
          <p:cNvPr id="135" name="Metin Yer Tutucusu 134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4" action="ppaction://hlinksldjump"/>
              </a:rPr>
              <a:t>20</a:t>
            </a:r>
            <a:endParaRPr lang="tr-TR" dirty="0"/>
          </a:p>
        </p:txBody>
      </p:sp>
      <p:sp>
        <p:nvSpPr>
          <p:cNvPr id="140" name="Metin Yer Tutucusu 139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5" action="ppaction://hlinksldjump"/>
              </a:rPr>
              <a:t>30</a:t>
            </a:r>
            <a:endParaRPr lang="tr-TR" dirty="0"/>
          </a:p>
        </p:txBody>
      </p:sp>
      <p:sp>
        <p:nvSpPr>
          <p:cNvPr id="145" name="Metin Yer Tutucusu 144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6" action="ppaction://hlinksldjump"/>
              </a:rPr>
              <a:t>40</a:t>
            </a:r>
            <a:endParaRPr lang="tr-TR" dirty="0"/>
          </a:p>
        </p:txBody>
      </p:sp>
      <p:sp>
        <p:nvSpPr>
          <p:cNvPr id="150" name="Metin Yer Tutucusu 149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7" action="ppaction://hlinksldjump"/>
              </a:rPr>
              <a:t>50</a:t>
            </a:r>
            <a:endParaRPr lang="tr-TR" dirty="0"/>
          </a:p>
        </p:txBody>
      </p:sp>
      <p:sp>
        <p:nvSpPr>
          <p:cNvPr id="126" name="Metin Yer Tutucusu 125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Müminlerin Özellikleri</a:t>
            </a:r>
            <a:endParaRPr lang="tr-TR" dirty="0"/>
          </a:p>
        </p:txBody>
      </p:sp>
      <p:sp>
        <p:nvSpPr>
          <p:cNvPr id="131" name="Metin Yer Tutucusu 130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8" action="ppaction://hlinksldjump"/>
              </a:rPr>
              <a:t>10</a:t>
            </a:r>
            <a:endParaRPr lang="tr-TR" dirty="0"/>
          </a:p>
        </p:txBody>
      </p:sp>
      <p:sp>
        <p:nvSpPr>
          <p:cNvPr id="136" name="Metin Yer Tutucusu 135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19" action="ppaction://hlinksldjump"/>
              </a:rPr>
              <a:t>20</a:t>
            </a:r>
            <a:endParaRPr lang="tr-TR" dirty="0"/>
          </a:p>
        </p:txBody>
      </p:sp>
      <p:sp>
        <p:nvSpPr>
          <p:cNvPr id="141" name="Metin Yer Tutucusu 140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0" action="ppaction://hlinksldjump"/>
              </a:rPr>
              <a:t>30</a:t>
            </a:r>
            <a:endParaRPr lang="tr-TR" dirty="0"/>
          </a:p>
        </p:txBody>
      </p:sp>
      <p:sp>
        <p:nvSpPr>
          <p:cNvPr id="146" name="Metin Yer Tutucusu 145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1" action="ppaction://hlinksldjump"/>
              </a:rPr>
              <a:t>40</a:t>
            </a:r>
            <a:endParaRPr lang="tr-TR" dirty="0"/>
          </a:p>
        </p:txBody>
      </p:sp>
      <p:sp>
        <p:nvSpPr>
          <p:cNvPr id="151" name="Metin Yer Tutucusu 150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2" action="ppaction://hlinksldjump"/>
              </a:rPr>
              <a:t>50</a:t>
            </a:r>
            <a:endParaRPr lang="tr-TR" dirty="0"/>
          </a:p>
        </p:txBody>
      </p:sp>
      <p:sp>
        <p:nvSpPr>
          <p:cNvPr id="127" name="Metin Yer Tutucusu 126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tr-TR" dirty="0" err="1" smtClean="0"/>
              <a:t>Esma’ül</a:t>
            </a:r>
            <a:r>
              <a:rPr lang="tr-TR" dirty="0" smtClean="0"/>
              <a:t> Hüsna</a:t>
            </a:r>
            <a:endParaRPr lang="tr-TR" dirty="0"/>
          </a:p>
        </p:txBody>
      </p:sp>
      <p:sp>
        <p:nvSpPr>
          <p:cNvPr id="132" name="Metin Yer Tutucusu 131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3" action="ppaction://hlinksldjump"/>
              </a:rPr>
              <a:t>10</a:t>
            </a:r>
            <a:endParaRPr lang="tr-TR" dirty="0"/>
          </a:p>
        </p:txBody>
      </p:sp>
      <p:sp>
        <p:nvSpPr>
          <p:cNvPr id="137" name="Metin Yer Tutucusu 136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4" action="ppaction://hlinksldjump"/>
              </a:rPr>
              <a:t>20</a:t>
            </a:r>
            <a:endParaRPr lang="tr-TR" dirty="0"/>
          </a:p>
        </p:txBody>
      </p:sp>
      <p:sp>
        <p:nvSpPr>
          <p:cNvPr id="142" name="Metin Yer Tutucusu 141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5" action="ppaction://hlinksldjump"/>
              </a:rPr>
              <a:t>30</a:t>
            </a:r>
            <a:endParaRPr lang="tr-TR" dirty="0"/>
          </a:p>
        </p:txBody>
      </p:sp>
      <p:sp>
        <p:nvSpPr>
          <p:cNvPr id="147" name="Metin Yer Tutucusu 146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6" action="ppaction://hlinksldjump"/>
              </a:rPr>
              <a:t>40</a:t>
            </a:r>
            <a:endParaRPr lang="tr-TR" dirty="0"/>
          </a:p>
        </p:txBody>
      </p:sp>
      <p:sp>
        <p:nvSpPr>
          <p:cNvPr id="152" name="Metin Yer Tutucusu 151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r>
              <a:rPr lang="tr-TR" dirty="0" smtClean="0">
                <a:hlinkClick r:id="rId27" action="ppaction://hlinksldjump"/>
              </a:rPr>
              <a:t>50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18246420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585761" y="571724"/>
            <a:ext cx="7972719" cy="77216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3 50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474925" y="4650411"/>
            <a:ext cx="7972719" cy="73900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50 puanlık yanıt:Vacip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50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3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546763" y="2673927"/>
            <a:ext cx="7523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Adak kurbanının hükmü nedir?</a:t>
            </a:r>
            <a:endParaRPr lang="tr-TR" sz="36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1505" y="2038782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5832286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4 sorular</a:t>
            </a:r>
            <a:endParaRPr lang="tr-TR" dirty="0"/>
          </a:p>
        </p:txBody>
      </p:sp>
      <p:pic>
        <p:nvPicPr>
          <p:cNvPr id="3" name="2 Resim" descr="73edc72b6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30092" y="1641762"/>
            <a:ext cx="2845726" cy="38805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0394030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36380" y="654852"/>
            <a:ext cx="7972719" cy="73060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4 10 puanlık soru: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294816" y="4788957"/>
            <a:ext cx="7972719" cy="73900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10 puanlık yanıt:Ahlak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4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283528" y="2119745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İnsanlarda bulunan iyi ve kötü özellikleri kapsamakla birlikte daha çok güzel davranışlar için kullanılan kavram nedir?</a:t>
            </a:r>
            <a:endParaRPr lang="tr-TR" sz="3200" dirty="0" err="1" smtClean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528" y="2205037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028617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64089" y="654852"/>
            <a:ext cx="7972719" cy="73060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4 20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9" name="8 Metin Yer Tutucusu"/>
          <p:cNvSpPr>
            <a:spLocks noGrp="1"/>
          </p:cNvSpPr>
          <p:nvPr>
            <p:ph type="body" sz="quarter" idx="14"/>
          </p:nvPr>
        </p:nvSpPr>
        <p:spPr>
          <a:xfrm>
            <a:off x="3267107" y="4816666"/>
            <a:ext cx="7972719" cy="69744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20 puanlık yanıt:</a:t>
            </a:r>
            <a:r>
              <a:rPr lang="tr-TR" dirty="0" err="1" smtClean="0">
                <a:solidFill>
                  <a:schemeClr val="bg1"/>
                </a:solidFill>
              </a:rPr>
              <a:t>Kur’an</a:t>
            </a:r>
            <a:r>
              <a:rPr lang="tr-TR" dirty="0" smtClean="0">
                <a:solidFill>
                  <a:schemeClr val="bg1"/>
                </a:solidFill>
              </a:rPr>
              <a:t>-ı Kerim ve Sünnet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20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4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80509" y="2507672"/>
            <a:ext cx="7827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İslam ahlakı,hayatı yönlendiren ilkelerden oluşur.Bu ilkelerin temel kaynağı nelerdir?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7650" y="2052637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93092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61071" y="585580"/>
            <a:ext cx="7972719" cy="79987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4 30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294817" y="4678121"/>
            <a:ext cx="7972719" cy="72515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30 puanlık yanıt:Dostluk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30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4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422073" y="2382983"/>
            <a:ext cx="76477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İki insan arasında derin sevgi ve saygıyı ifade eden değeri ifade eden kavram nedir?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941" y="2274310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386024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19507" y="696415"/>
            <a:ext cx="7972719" cy="78602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4 40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50234" y="4830520"/>
            <a:ext cx="7972719" cy="69744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40 puanlık yanıt:Sabır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40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4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491345" y="2369127"/>
            <a:ext cx="7564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Allah’a sığınıp güvenmek,direnç  göstermek anlamına gelen özellik nedir? </a:t>
            </a:r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7650" y="224660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925291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05652" y="654852"/>
            <a:ext cx="7972719" cy="74445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4 50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488780" y="4779819"/>
            <a:ext cx="7972719" cy="762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50 puanlık yanıt:Sevgi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50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4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394364" y="1842654"/>
            <a:ext cx="75784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……… Allah tarafından yarattıklarının kalplerine yerleştirilmiş bir duygudur.Peygamberimiz de bu konuda ölçülü olmamızı istemiştir.Boşluğa gelmesi gereken sözcük nedir?</a:t>
            </a:r>
            <a:endParaRPr lang="tr-TR" sz="3200" dirty="0" err="1" smtClean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6086" y="1927946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6809518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5 sorular</a:t>
            </a:r>
            <a:endParaRPr lang="tr-TR" dirty="0"/>
          </a:p>
        </p:txBody>
      </p:sp>
      <p:pic>
        <p:nvPicPr>
          <p:cNvPr id="3" name="2 Resim" descr="12cafa0a7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0162" y="1614052"/>
            <a:ext cx="2874820" cy="38330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3701706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47216" y="613288"/>
            <a:ext cx="7972719" cy="78602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5 10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36379" y="4788956"/>
            <a:ext cx="7972719" cy="72515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10 puanlık yanıt:Es-</a:t>
            </a:r>
            <a:r>
              <a:rPr lang="tr-TR" dirty="0" err="1" smtClean="0">
                <a:solidFill>
                  <a:schemeClr val="bg1"/>
                </a:solidFill>
              </a:rPr>
              <a:t>Samed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5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11237" y="2230583"/>
            <a:ext cx="79663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Allah’ın isimlerinden; kendisi hiçbir şeye muhtaç olmayan,her şeyin kendisine ihtiyaç duyduğu zat anlamına gelen ismi?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941" y="2191183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76404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77943" y="696415"/>
            <a:ext cx="7972719" cy="81373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5 20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36380" y="4691975"/>
            <a:ext cx="7972719" cy="71129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20 puanlık yanıt:El-</a:t>
            </a:r>
            <a:r>
              <a:rPr lang="tr-TR" dirty="0" err="1" smtClean="0">
                <a:solidFill>
                  <a:schemeClr val="bg1"/>
                </a:solidFill>
              </a:rPr>
              <a:t>Vahid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20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5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435927" y="2438400"/>
            <a:ext cx="77031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Allah’ın tek ve bir olan anlamına gelen ismi nedir?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232" y="209420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844436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1 sorular</a:t>
            </a:r>
            <a:endParaRPr lang="tr-TR" dirty="0"/>
          </a:p>
        </p:txBody>
      </p:sp>
      <p:pic>
        <p:nvPicPr>
          <p:cNvPr id="3" name="2 Resim" descr="erkek-çocuk-çizim-png-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45580" y="1530924"/>
            <a:ext cx="2675661" cy="35675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030880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77943" y="710269"/>
            <a:ext cx="7972719" cy="75831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5 30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22526" y="4738255"/>
            <a:ext cx="7972719" cy="748145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30 puanlık yanıt:El-</a:t>
            </a:r>
            <a:r>
              <a:rPr lang="tr-TR" dirty="0" err="1" smtClean="0">
                <a:solidFill>
                  <a:schemeClr val="bg1"/>
                </a:solidFill>
              </a:rPr>
              <a:t>Vecüd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30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5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422073" y="2410691"/>
            <a:ext cx="78970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Allah’ın çok seven ve çok sevilen anlamına gelen ismi nedir?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940" y="209420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745183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64089" y="668705"/>
            <a:ext cx="7972719" cy="77216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5 40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91798" y="4788957"/>
            <a:ext cx="7972719" cy="75286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40 puanlık yanıt:El- Muhsin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40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5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38945" y="2313709"/>
            <a:ext cx="78832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Allah’ın yaptığı işleri iyi,sağlam,güzel yapan ve insanlara ikramda bulunan anlamına gelen ismi nedir?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5359" y="2163473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706042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64089" y="682561"/>
            <a:ext cx="7972719" cy="74445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5 50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36380" y="4705829"/>
            <a:ext cx="7972719" cy="66973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50 puanlık yanıt:El-Basit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50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5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11236" y="2507673"/>
            <a:ext cx="79109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Allah’ın darlık ve bolluk veren anlamına gelen ismi nedir?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795" y="2149619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887804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77943" y="530160"/>
            <a:ext cx="7972719" cy="81373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1 10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156271" y="4567285"/>
            <a:ext cx="7972719" cy="822134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10 puanlık yanıt:Berzah Alemi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1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103420" y="2036618"/>
            <a:ext cx="83127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İnsan öldüğünde ruhu,kıyamet kopup yeniden diriliş gerçekleşinceye kadar …………….. denilen alemde bekletilir.Boşluğa hangi kelime gelmelidir?</a:t>
            </a:r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6255" y="2149618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516359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364090" y="557869"/>
            <a:ext cx="7972719" cy="786021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1 20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336380" y="4026958"/>
            <a:ext cx="7972719" cy="76671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20 puanlık yanıt:Sırat Köprüsü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20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1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366655" y="2202873"/>
            <a:ext cx="82573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Cehennem üzerinde bulunan yol veya köprü anlamına gelir.Tanımı verilen kavramı bulun.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7650" y="2232746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9512482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33362" y="557870"/>
            <a:ext cx="7972719" cy="70289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1 30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488780" y="4387175"/>
            <a:ext cx="7972719" cy="69744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30 puanlık yanıt:Alem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30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1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449782" y="2105891"/>
            <a:ext cx="77169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Yüce Allah’ın yarattığı,duyu ya da akıl yoluyla kavranabilen varlıkların tamamını ifade eden kavramı bulun.</a:t>
            </a:r>
            <a:endParaRPr lang="tr-TR" sz="32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941" y="2038783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8091491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502633" y="512618"/>
            <a:ext cx="7972719" cy="775855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1 40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474925" y="4234778"/>
            <a:ext cx="7972719" cy="780567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40 puanlık yanıt:</a:t>
            </a:r>
            <a:r>
              <a:rPr lang="tr-TR" dirty="0" err="1" smtClean="0">
                <a:solidFill>
                  <a:schemeClr val="bg1"/>
                </a:solidFill>
              </a:rPr>
              <a:t>Gayb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40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1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574473" y="2105891"/>
            <a:ext cx="7259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Görünmeyen varlıklar alemine verilen isim nedir?</a:t>
            </a:r>
            <a:endParaRPr lang="tr-TR" sz="3600" dirty="0" err="1" smtClean="0"/>
          </a:p>
        </p:txBody>
      </p:sp>
      <p:pic>
        <p:nvPicPr>
          <p:cNvPr id="7" name="6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5358" y="2108055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497313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sz="quarter" idx="13"/>
          </p:nvPr>
        </p:nvSpPr>
        <p:spPr>
          <a:xfrm>
            <a:off x="3491345" y="530159"/>
            <a:ext cx="8150263" cy="84144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Kategori 1 50 puanlık soru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4"/>
          </p:nvPr>
        </p:nvSpPr>
        <p:spPr>
          <a:xfrm>
            <a:off x="3435927" y="4498012"/>
            <a:ext cx="8094845" cy="78057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/>
          <a:lstStyle/>
          <a:p>
            <a:pPr rtl="0"/>
            <a:r>
              <a:rPr lang="tr-TR" dirty="0" smtClean="0">
                <a:solidFill>
                  <a:schemeClr val="bg1"/>
                </a:solidFill>
              </a:rPr>
              <a:t>50 puanlık yanıt:Mizan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tr-TR" dirty="0" smtClean="0"/>
              <a:t>50</a:t>
            </a:r>
            <a:endParaRPr lang="tr-TR" dirty="0"/>
          </a:p>
        </p:txBody>
      </p:sp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1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3066914" y="2278986"/>
            <a:ext cx="8652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/>
              <a:t>Amellerin tartıldığı ilahi adalet terazisine verilen </a:t>
            </a:r>
            <a:r>
              <a:rPr lang="tr-TR" dirty="0" smtClean="0"/>
              <a:t> </a:t>
            </a:r>
            <a:r>
              <a:rPr lang="tr-TR" sz="3600" dirty="0" smtClean="0"/>
              <a:t>nedir?</a:t>
            </a:r>
            <a:endParaRPr lang="tr-TR" dirty="0"/>
          </a:p>
        </p:txBody>
      </p:sp>
      <p:pic>
        <p:nvPicPr>
          <p:cNvPr id="9" name="8 Resim" descr="64686d3d0b9686138abc3c1462df6a6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109" y="2121909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215360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dirty="0" smtClean="0"/>
              <a:t>Kategori 2 sorular</a:t>
            </a:r>
            <a:endParaRPr lang="tr-TR" dirty="0"/>
          </a:p>
        </p:txBody>
      </p:sp>
      <p:pic>
        <p:nvPicPr>
          <p:cNvPr id="3" name="2 Resim" descr="anime-154775_64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86675" y="408709"/>
            <a:ext cx="3219450" cy="6096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659738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Game Boar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8496B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Game Boar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8496B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1FC00E-C489-4259-99E0-267048C28A5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299427-726D-49EB-A458-2AD845CE1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6F3CCA7-F4B0-4CD0-A273-908584A054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734</Words>
  <Application>Microsoft Office PowerPoint</Application>
  <PresentationFormat>Özel</PresentationFormat>
  <Paragraphs>202</Paragraphs>
  <Slides>32</Slides>
  <Notes>32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Gezinti</vt:lpstr>
      <vt:lpstr> 7.Sınıf Din Kültürü Bilgi Yarışması</vt:lpstr>
      <vt:lpstr>Slayt 2</vt:lpstr>
      <vt:lpstr>Kategori 1 sorular</vt:lpstr>
      <vt:lpstr>Kategori 1</vt:lpstr>
      <vt:lpstr>Kategori 1</vt:lpstr>
      <vt:lpstr>Kategori 1</vt:lpstr>
      <vt:lpstr>Kategori 1</vt:lpstr>
      <vt:lpstr>Kategori 1</vt:lpstr>
      <vt:lpstr>Kategori 2 sorular</vt:lpstr>
      <vt:lpstr>Kategori 2</vt:lpstr>
      <vt:lpstr>Kategori 2</vt:lpstr>
      <vt:lpstr>Kategori 2</vt:lpstr>
      <vt:lpstr>Kategori 2</vt:lpstr>
      <vt:lpstr>Kategori 2</vt:lpstr>
      <vt:lpstr>Kategori 3 sorular</vt:lpstr>
      <vt:lpstr>Kategori 3</vt:lpstr>
      <vt:lpstr>Kategori 3</vt:lpstr>
      <vt:lpstr>Kategori 3</vt:lpstr>
      <vt:lpstr>Kategori 3</vt:lpstr>
      <vt:lpstr>Kategori 3</vt:lpstr>
      <vt:lpstr>Kategori 4 sorular</vt:lpstr>
      <vt:lpstr>Kategori 4</vt:lpstr>
      <vt:lpstr>Kategori 4</vt:lpstr>
      <vt:lpstr>Kategori 4</vt:lpstr>
      <vt:lpstr>Kategori 4</vt:lpstr>
      <vt:lpstr>Kategori 4</vt:lpstr>
      <vt:lpstr>Kategori 5 sorular</vt:lpstr>
      <vt:lpstr>Kategori 5</vt:lpstr>
      <vt:lpstr>Kategori 5</vt:lpstr>
      <vt:lpstr>Kategori 5</vt:lpstr>
      <vt:lpstr>Kategori 5</vt:lpstr>
      <vt:lpstr>Kategori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2012-12-17T01:40:20Z</dcterms:created>
  <dcterms:modified xsi:type="dcterms:W3CDTF">2019-03-08T00:29:05Z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