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3"/>
  </p:notesMasterIdLst>
  <p:handoutMasterIdLst>
    <p:handoutMasterId r:id="rId24"/>
  </p:handoutMasterIdLst>
  <p:sldIdLst>
    <p:sldId id="256" r:id="rId2"/>
    <p:sldId id="257" r:id="rId3"/>
    <p:sldId id="261" r:id="rId4"/>
    <p:sldId id="259" r:id="rId5"/>
    <p:sldId id="260" r:id="rId6"/>
    <p:sldId id="262" r:id="rId7"/>
    <p:sldId id="263" r:id="rId8"/>
    <p:sldId id="265" r:id="rId9"/>
    <p:sldId id="266" r:id="rId10"/>
    <p:sldId id="267" r:id="rId11"/>
    <p:sldId id="268" r:id="rId12"/>
    <p:sldId id="276" r:id="rId13"/>
    <p:sldId id="264" r:id="rId14"/>
    <p:sldId id="269" r:id="rId15"/>
    <p:sldId id="272" r:id="rId16"/>
    <p:sldId id="277" r:id="rId17"/>
    <p:sldId id="278" r:id="rId18"/>
    <p:sldId id="271" r:id="rId19"/>
    <p:sldId id="273" r:id="rId20"/>
    <p:sldId id="274" r:id="rId21"/>
    <p:sldId id="275"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varScale="1">
        <p:scale>
          <a:sx n="116" d="100"/>
          <a:sy n="116" d="100"/>
        </p:scale>
        <p:origin x="-149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0850454-3063-4C6B-ACCA-C635F46B07DE}" type="datetimeFigureOut">
              <a:rPr lang="tr-TR" smtClean="0"/>
              <a:pPr/>
              <a:t>19.11.2019</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1E24C29-1BD2-40D0-B979-CEBBA61454FD}"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0D8D86-E993-4B2B-B926-2C13005820E9}" type="datetimeFigureOut">
              <a:rPr lang="tr-TR" smtClean="0"/>
              <a:pPr/>
              <a:t>19.11.2019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311957-190C-4E48-B086-1A372B553085}"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9311957-190C-4E48-B086-1A372B553085}" type="slidenum">
              <a:rPr lang="tr-TR" smtClean="0"/>
              <a:pPr/>
              <a:t>18</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u="sng" kern="1200" dirty="0" smtClean="0">
                <a:solidFill>
                  <a:schemeClr val="tx1"/>
                </a:solidFill>
                <a:latin typeface="+mn-lt"/>
                <a:ea typeface="+mn-ea"/>
                <a:cs typeface="+mn-cs"/>
              </a:rPr>
              <a:t>www.</a:t>
            </a:r>
            <a:r>
              <a:rPr lang="tr-TR" sz="1200" u="sng" kern="1200" dirty="0" err="1" smtClean="0">
                <a:solidFill>
                  <a:schemeClr val="tx1"/>
                </a:solidFill>
                <a:latin typeface="+mn-lt"/>
                <a:ea typeface="+mn-ea"/>
                <a:cs typeface="+mn-cs"/>
              </a:rPr>
              <a:t>HangiSoru</a:t>
            </a:r>
            <a:r>
              <a:rPr lang="tr-TR" sz="1200" u="sng" kern="1200" dirty="0" smtClean="0">
                <a:solidFill>
                  <a:schemeClr val="tx1"/>
                </a:solidFill>
                <a:latin typeface="+mn-lt"/>
                <a:ea typeface="+mn-ea"/>
                <a:cs typeface="+mn-cs"/>
              </a:rPr>
              <a:t>.com </a:t>
            </a:r>
            <a:endParaRPr lang="tr-TR" dirty="0"/>
          </a:p>
        </p:txBody>
      </p:sp>
      <p:sp>
        <p:nvSpPr>
          <p:cNvPr id="4" name="3 Slayt Numarası Yer Tutucusu"/>
          <p:cNvSpPr>
            <a:spLocks noGrp="1"/>
          </p:cNvSpPr>
          <p:nvPr>
            <p:ph type="sldNum" sz="quarter" idx="10"/>
          </p:nvPr>
        </p:nvSpPr>
        <p:spPr/>
        <p:txBody>
          <a:bodyPr/>
          <a:lstStyle/>
          <a:p>
            <a:fld id="{29311957-190C-4E48-B086-1A372B553085}" type="slidenum">
              <a:rPr lang="tr-TR" smtClean="0"/>
              <a:pPr/>
              <a:t>21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Başlık"/>
          <p:cNvSpPr>
            <a:spLocks noGrp="1"/>
          </p:cNvSpPr>
          <p:nvPr>
            <p:ph type="ctrTitle"/>
          </p:nvPr>
        </p:nvSpPr>
        <p:spPr>
          <a:xfrm>
            <a:off x="381000" y="4853411"/>
            <a:ext cx="8458200" cy="1222375"/>
          </a:xfrm>
        </p:spPr>
        <p:txBody>
          <a:bodyPr anchor="t"/>
          <a:lstStyle/>
          <a:p>
            <a:r>
              <a:rPr kumimoji="0" lang="tr-TR" smtClean="0"/>
              <a:t>Asıl başlık stili için tıklatın</a:t>
            </a:r>
            <a:endParaRPr kumimoji="0" lang="en-US"/>
          </a:p>
        </p:txBody>
      </p:sp>
      <p:sp>
        <p:nvSpPr>
          <p:cNvPr id="9" name="8 Alt Başlık"/>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15 Veri Yer Tutucusu"/>
          <p:cNvSpPr>
            <a:spLocks noGrp="1"/>
          </p:cNvSpPr>
          <p:nvPr>
            <p:ph type="dt" sz="half" idx="10"/>
          </p:nvPr>
        </p:nvSpPr>
        <p:spPr/>
        <p:txBody>
          <a:bodyPr/>
          <a:lstStyle/>
          <a:p>
            <a:fld id="{5CE10751-1A30-4D31-BCF3-CEED43188615}" type="datetimeFigureOut">
              <a:rPr lang="tr-TR" smtClean="0"/>
              <a:pPr/>
              <a:t>19.11.2019</a:t>
            </a:fld>
            <a:endParaRPr lang="tr-TR"/>
          </a:p>
        </p:txBody>
      </p:sp>
      <p:sp>
        <p:nvSpPr>
          <p:cNvPr id="2" name="1 Altbilgi Yer Tutucusu"/>
          <p:cNvSpPr>
            <a:spLocks noGrp="1"/>
          </p:cNvSpPr>
          <p:nvPr>
            <p:ph type="ftr" sz="quarter" idx="11"/>
          </p:nvPr>
        </p:nvSpPr>
        <p:spPr/>
        <p:txBody>
          <a:bodyPr/>
          <a:lstStyle/>
          <a:p>
            <a:endParaRPr lang="tr-TR"/>
          </a:p>
        </p:txBody>
      </p:sp>
      <p:sp>
        <p:nvSpPr>
          <p:cNvPr id="15" name="14 Slayt Numarası Yer Tutucusu"/>
          <p:cNvSpPr>
            <a:spLocks noGrp="1"/>
          </p:cNvSpPr>
          <p:nvPr>
            <p:ph type="sldNum" sz="quarter" idx="12"/>
          </p:nvPr>
        </p:nvSpPr>
        <p:spPr>
          <a:xfrm>
            <a:off x="8229600" y="6473952"/>
            <a:ext cx="758952" cy="246888"/>
          </a:xfrm>
        </p:spPr>
        <p:txBody>
          <a:bodyPr/>
          <a:lstStyle/>
          <a:p>
            <a:fld id="{F7A5B8BD-D546-400A-ABA7-E277AFF0341E}"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CE10751-1A30-4D31-BCF3-CEED43188615}"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7A5B8BD-D546-400A-ABA7-E277AFF0341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549276"/>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549276"/>
            <a:ext cx="6248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CE10751-1A30-4D31-BCF3-CEED43188615}"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7A5B8BD-D546-400A-ABA7-E277AFF0341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p:nvPr>
        </p:nvSpPr>
        <p:spPr/>
        <p:txBody>
          <a:bodyPr/>
          <a:lstStyle/>
          <a:p>
            <a:r>
              <a:rPr kumimoji="0" lang="tr-TR" smtClean="0"/>
              <a:t>Asıl başlık stili için tıklatın</a:t>
            </a:r>
            <a:endParaRPr kumimoji="0" lang="en-US"/>
          </a:p>
        </p:txBody>
      </p:sp>
      <p:sp>
        <p:nvSpPr>
          <p:cNvPr id="27" name="26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5CE10751-1A30-4D31-BCF3-CEED43188615}" type="datetimeFigureOut">
              <a:rPr lang="tr-TR" smtClean="0"/>
              <a:pPr/>
              <a:t>19.11.2019</a:t>
            </a:fld>
            <a:endParaRPr lang="tr-TR"/>
          </a:p>
        </p:txBody>
      </p:sp>
      <p:sp>
        <p:nvSpPr>
          <p:cNvPr id="19" name="18 Altbilgi Yer Tutucusu"/>
          <p:cNvSpPr>
            <a:spLocks noGrp="1"/>
          </p:cNvSpPr>
          <p:nvPr>
            <p:ph type="ftr" sz="quarter" idx="11"/>
          </p:nvPr>
        </p:nvSpPr>
        <p:spPr>
          <a:xfrm>
            <a:off x="3581400" y="76200"/>
            <a:ext cx="2895600" cy="288925"/>
          </a:xfrm>
        </p:spPr>
        <p:txBody>
          <a:bodyPr/>
          <a:lstStyle/>
          <a:p>
            <a:endParaRPr lang="tr-TR"/>
          </a:p>
        </p:txBody>
      </p:sp>
      <p:sp>
        <p:nvSpPr>
          <p:cNvPr id="16" name="15 Slayt Numarası Yer Tutucusu"/>
          <p:cNvSpPr>
            <a:spLocks noGrp="1"/>
          </p:cNvSpPr>
          <p:nvPr>
            <p:ph type="sldNum" sz="quarter" idx="12"/>
          </p:nvPr>
        </p:nvSpPr>
        <p:spPr>
          <a:xfrm>
            <a:off x="8229600" y="6473952"/>
            <a:ext cx="758952" cy="246888"/>
          </a:xfrm>
        </p:spPr>
        <p:txBody>
          <a:bodyPr/>
          <a:lstStyle/>
          <a:p>
            <a:fld id="{F7A5B8BD-D546-400A-ABA7-E277AFF0341E}"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etin Yer Tutucusu"/>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9" name="18 Veri Yer Tutucusu"/>
          <p:cNvSpPr>
            <a:spLocks noGrp="1"/>
          </p:cNvSpPr>
          <p:nvPr>
            <p:ph type="dt" sz="half" idx="10"/>
          </p:nvPr>
        </p:nvSpPr>
        <p:spPr/>
        <p:txBody>
          <a:bodyPr/>
          <a:lstStyle/>
          <a:p>
            <a:fld id="{5CE10751-1A30-4D31-BCF3-CEED43188615}" type="datetimeFigureOut">
              <a:rPr lang="tr-TR" smtClean="0"/>
              <a:pPr/>
              <a:t>19.11.2019</a:t>
            </a:fld>
            <a:endParaRPr lang="tr-TR"/>
          </a:p>
        </p:txBody>
      </p:sp>
      <p:sp>
        <p:nvSpPr>
          <p:cNvPr id="11" name="10 Altbilgi Yer Tutucusu"/>
          <p:cNvSpPr>
            <a:spLocks noGrp="1"/>
          </p:cNvSpPr>
          <p:nvPr>
            <p:ph type="ftr" sz="quarter" idx="11"/>
          </p:nvPr>
        </p:nvSpPr>
        <p:spPr/>
        <p:txBody>
          <a:bodyPr/>
          <a:lstStyle/>
          <a:p>
            <a:endParaRPr lang="tr-TR"/>
          </a:p>
        </p:txBody>
      </p:sp>
      <p:sp>
        <p:nvSpPr>
          <p:cNvPr id="16" name="15 Slayt Numarası Yer Tutucusu"/>
          <p:cNvSpPr>
            <a:spLocks noGrp="1"/>
          </p:cNvSpPr>
          <p:nvPr>
            <p:ph type="sldNum" sz="quarter" idx="12"/>
          </p:nvPr>
        </p:nvSpPr>
        <p:spPr/>
        <p:txBody>
          <a:bodyPr/>
          <a:lstStyle/>
          <a:p>
            <a:fld id="{F7A5B8BD-D546-400A-ABA7-E277AFF0341E}" type="slidenum">
              <a:rPr lang="tr-TR" smtClean="0"/>
              <a:pPr/>
              <a:t>‹#›</a:t>
            </a:fld>
            <a:endParaRPr lang="tr-TR"/>
          </a:p>
        </p:txBody>
      </p:sp>
      <p:sp>
        <p:nvSpPr>
          <p:cNvPr id="8" name="7 Başlık"/>
          <p:cNvSpPr>
            <a:spLocks noGrp="1"/>
          </p:cNvSpPr>
          <p:nvPr>
            <p:ph type="title"/>
          </p:nvPr>
        </p:nvSpPr>
        <p:spPr>
          <a:xfrm>
            <a:off x="180475" y="2947085"/>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4" name="13 İçerik Yer Tutucusu"/>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0"/>
          </p:nvPr>
        </p:nvSpPr>
        <p:spPr/>
        <p:txBody>
          <a:bodyPr/>
          <a:lstStyle/>
          <a:p>
            <a:fld id="{5CE10751-1A30-4D31-BCF3-CEED43188615}" type="datetimeFigureOut">
              <a:rPr lang="tr-TR" smtClean="0"/>
              <a:pPr/>
              <a:t>19.11.2019</a:t>
            </a:fld>
            <a:endParaRPr lang="tr-TR"/>
          </a:p>
        </p:txBody>
      </p:sp>
      <p:sp>
        <p:nvSpPr>
          <p:cNvPr id="10" name="9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F7A5B8BD-D546-400A-ABA7-E277AFF0341E}"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9" name="28 Başlık"/>
          <p:cNvSpPr>
            <a:spLocks noGrp="1"/>
          </p:cNvSpPr>
          <p:nvPr>
            <p:ph type="title"/>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25" name="24 Metin Yer Tutucusu"/>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İçerik Yer Tutucusu"/>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8" name="27 İçerik Yer Tutucusu"/>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0"/>
          </p:nvPr>
        </p:nvSpPr>
        <p:spPr/>
        <p:txBody>
          <a:bodyPr/>
          <a:lstStyle/>
          <a:p>
            <a:fld id="{5CE10751-1A30-4D31-BCF3-CEED43188615}" type="datetimeFigureOut">
              <a:rPr lang="tr-TR" smtClean="0"/>
              <a:pPr/>
              <a:t>19.11.2019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229600" y="6477000"/>
            <a:ext cx="762000" cy="246888"/>
          </a:xfrm>
        </p:spPr>
        <p:txBody>
          <a:bodyPr/>
          <a:lstStyle/>
          <a:p>
            <a:fld id="{F7A5B8BD-D546-400A-ABA7-E277AFF0341E}" type="slidenum">
              <a:rPr lang="tr-TR" smtClean="0"/>
              <a:pPr/>
              <a:t>‹#›</a:t>
            </a:fld>
            <a:endParaRPr lang="tr-TR"/>
          </a:p>
        </p:txBody>
      </p:sp>
      <p:sp>
        <p:nvSpPr>
          <p:cNvPr id="11" name="10 Düz Bağlayıcı"/>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5CE10751-1A30-4D31-BCF3-CEED43188615}" type="datetimeFigureOut">
              <a:rPr lang="tr-TR" smtClean="0"/>
              <a:pPr/>
              <a:t>19.11.2019</a:t>
            </a:fld>
            <a:endParaRPr lang="tr-TR"/>
          </a:p>
        </p:txBody>
      </p:sp>
      <p:sp>
        <p:nvSpPr>
          <p:cNvPr id="21" name="20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7A5B8BD-D546-400A-ABA7-E277AFF0341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5CE10751-1A30-4D31-BCF3-CEED43188615}" type="datetimeFigureOut">
              <a:rPr lang="tr-TR" smtClean="0"/>
              <a:pPr/>
              <a:t>19.11.2019</a:t>
            </a:fld>
            <a:endParaRPr lang="tr-TR"/>
          </a:p>
        </p:txBody>
      </p:sp>
      <p:sp>
        <p:nvSpPr>
          <p:cNvPr id="24" name="23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7A5B8BD-D546-400A-ABA7-E277AFF0341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7 Düz Bağlayıcı"/>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Başlık"/>
          <p:cNvSpPr>
            <a:spLocks noGrp="1"/>
          </p:cNvSpPr>
          <p:nvPr>
            <p:ph type="title"/>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14" name="13 İçerik Yer Tutucusu"/>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5CE10751-1A30-4D31-BCF3-CEED43188615}" type="datetimeFigureOut">
              <a:rPr lang="tr-TR" smtClean="0"/>
              <a:pPr/>
              <a:t>19.11.2019</a:t>
            </a:fld>
            <a:endParaRPr lang="tr-TR"/>
          </a:p>
        </p:txBody>
      </p:sp>
      <p:sp>
        <p:nvSpPr>
          <p:cNvPr id="29" name="28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7A5B8BD-D546-400A-ABA7-E277AFF0341E}"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6 Veri Yer Tutucusu"/>
          <p:cNvSpPr>
            <a:spLocks noGrp="1"/>
          </p:cNvSpPr>
          <p:nvPr>
            <p:ph type="dt" sz="half" idx="10"/>
          </p:nvPr>
        </p:nvSpPr>
        <p:spPr/>
        <p:txBody>
          <a:bodyPr/>
          <a:lstStyle/>
          <a:p>
            <a:fld id="{5CE10751-1A30-4D31-BCF3-CEED43188615}"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F7A5B8BD-D546-400A-ABA7-E277AFF0341E}" type="slidenum">
              <a:rPr lang="tr-TR" smtClean="0"/>
              <a:pPr/>
              <a:t>‹#›</a:t>
            </a:fld>
            <a:endParaRPr lang="tr-TR"/>
          </a:p>
        </p:txBody>
      </p:sp>
      <p:sp>
        <p:nvSpPr>
          <p:cNvPr id="17" name="16 Başlık"/>
          <p:cNvSpPr>
            <a:spLocks noGrp="1"/>
          </p:cNvSpPr>
          <p:nvPr>
            <p:ph type="title"/>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etin Yer Tutucusu"/>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1" name="10 Veri Yer Tutucusu"/>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CE10751-1A30-4D31-BCF3-CEED43188615}" type="datetimeFigureOut">
              <a:rPr lang="tr-TR" smtClean="0"/>
              <a:pPr/>
              <a:t>19.11.2019</a:t>
            </a:fld>
            <a:endParaRPr lang="tr-TR"/>
          </a:p>
        </p:txBody>
      </p:sp>
      <p:sp>
        <p:nvSpPr>
          <p:cNvPr id="28" name="27 Altbilgi Yer Tutucusu"/>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4 Slayt Numarası Yer Tutucusu"/>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F7A5B8BD-D546-400A-ABA7-E277AFF0341E}" type="slidenum">
              <a:rPr lang="tr-TR" smtClean="0"/>
              <a:pPr/>
              <a:t>‹#›</a:t>
            </a:fld>
            <a:endParaRPr lang="tr-TR"/>
          </a:p>
        </p:txBody>
      </p:sp>
      <p:sp>
        <p:nvSpPr>
          <p:cNvPr id="10" name="9 Başlık Yer Tutucusu"/>
          <p:cNvSpPr>
            <a:spLocks noGrp="1"/>
          </p:cNvSpPr>
          <p:nvPr>
            <p:ph type="title"/>
          </p:nvPr>
        </p:nvSpPr>
        <p:spPr>
          <a:xfrm>
            <a:off x="304800" y="457200"/>
            <a:ext cx="86868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8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üz Bağlayıcı"/>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video" Target="file:///C:\Users\Y&#305;ld&#305;z%20Bili&#351;im\Pictures\videoplayback.mp4"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81000" y="571481"/>
            <a:ext cx="8458200" cy="2357454"/>
          </a:xfrm>
        </p:spPr>
        <p:txBody>
          <a:bodyPr>
            <a:normAutofit/>
          </a:bodyPr>
          <a:lstStyle/>
          <a:p>
            <a:r>
              <a:rPr lang="tr-TR" sz="7200" b="1" i="1" u="sng" dirty="0" smtClean="0">
                <a:solidFill>
                  <a:srgbClr val="FF0000"/>
                </a:solidFill>
                <a:effectLst>
                  <a:outerShdw blurRad="38100" dist="38100" dir="2700000" algn="tl">
                    <a:srgbClr val="000000">
                      <a:alpha val="43137"/>
                    </a:srgbClr>
                  </a:outerShdw>
                </a:effectLst>
                <a:latin typeface="Algerian" pitchFamily="82" charset="0"/>
              </a:rPr>
              <a:t>İLETİŞİM VE İNSAN </a:t>
            </a:r>
            <a:r>
              <a:rPr lang="tr-TR" sz="7200" b="1" i="1" u="sng" dirty="0" err="1" smtClean="0">
                <a:solidFill>
                  <a:srgbClr val="FF0000"/>
                </a:solidFill>
                <a:effectLst>
                  <a:outerShdw blurRad="38100" dist="38100" dir="2700000" algn="tl">
                    <a:srgbClr val="000000">
                      <a:alpha val="43137"/>
                    </a:srgbClr>
                  </a:outerShdw>
                </a:effectLst>
                <a:latin typeface="Algerian" pitchFamily="82" charset="0"/>
              </a:rPr>
              <a:t>İLİŞKİLERi</a:t>
            </a:r>
            <a:endParaRPr lang="tr-TR" dirty="0">
              <a:latin typeface="Algerian" pitchFamily="82" charset="0"/>
            </a:endParaRPr>
          </a:p>
        </p:txBody>
      </p:sp>
      <p:sp>
        <p:nvSpPr>
          <p:cNvPr id="3" name="2 Alt Başlık"/>
          <p:cNvSpPr>
            <a:spLocks noGrp="1"/>
          </p:cNvSpPr>
          <p:nvPr>
            <p:ph type="subTitle" idx="1"/>
          </p:nvPr>
        </p:nvSpPr>
        <p:spPr/>
        <p:txBody>
          <a:bodyPr>
            <a:normAutofit fontScale="25000" lnSpcReduction="20000"/>
          </a:bodyPr>
          <a:lstStyle/>
          <a:p>
            <a:endParaRPr lang="tr-TR" dirty="0" smtClean="0"/>
          </a:p>
          <a:p>
            <a:endParaRPr lang="tr-TR" dirty="0"/>
          </a:p>
          <a:p>
            <a:endParaRPr lang="tr-TR" dirty="0" smtClean="0"/>
          </a:p>
          <a:p>
            <a:endParaRPr lang="tr-TR" dirty="0"/>
          </a:p>
          <a:p>
            <a:endParaRPr lang="tr-TR" dirty="0" smtClean="0"/>
          </a:p>
          <a:p>
            <a:endParaRPr lang="tr-TR" dirty="0"/>
          </a:p>
          <a:p>
            <a:endParaRPr lang="tr-TR" dirty="0" smtClean="0"/>
          </a:p>
          <a:p>
            <a:r>
              <a:rPr lang="tr-TR" sz="16000" b="1" i="1" dirty="0" smtClean="0">
                <a:effectLst>
                  <a:outerShdw blurRad="38100" dist="38100" dir="2700000" algn="tl">
                    <a:srgbClr val="000000">
                      <a:alpha val="43137"/>
                    </a:srgbClr>
                  </a:outerShdw>
                </a:effectLst>
              </a:rPr>
              <a:t>HAZIRLAYAN:</a:t>
            </a:r>
            <a:r>
              <a:rPr lang="tr-TR" sz="17600" b="1" i="1" u="sng" dirty="0" smtClean="0">
                <a:solidFill>
                  <a:srgbClr val="7030A0"/>
                </a:solidFill>
                <a:effectLst>
                  <a:outerShdw blurRad="38100" dist="38100" dir="2700000" algn="tl">
                    <a:srgbClr val="000000">
                      <a:alpha val="43137"/>
                    </a:srgbClr>
                  </a:outerShdw>
                </a:effectLst>
              </a:rPr>
              <a:t>GÜLSÜM AKSÖZ 7/D SINIFI VKN RTAOKULU</a:t>
            </a:r>
            <a:endParaRPr lang="tr-TR" sz="17600" b="1" i="1" u="sng" dirty="0">
              <a:solidFill>
                <a:srgbClr val="7030A0"/>
              </a:solidFill>
              <a:effectLst>
                <a:outerShdw blurRad="38100" dist="38100" dir="2700000" algn="tl">
                  <a:srgbClr val="000000">
                    <a:alpha val="43137"/>
                  </a:srgbClr>
                </a:outerShdw>
              </a:effectLst>
            </a:endParaRPr>
          </a:p>
          <a:p>
            <a:r>
              <a:rPr lang="tr-TR" dirty="0" smtClean="0"/>
              <a:t> </a:t>
            </a:r>
          </a:p>
          <a:p>
            <a:endParaRPr lang="tr-TR" dirty="0" smtClean="0"/>
          </a:p>
        </p:txBody>
      </p:sp>
      <p:sp>
        <p:nvSpPr>
          <p:cNvPr id="4" name="3 Metin kutusu"/>
          <p:cNvSpPr txBox="1"/>
          <p:nvPr/>
        </p:nvSpPr>
        <p:spPr>
          <a:xfrm>
            <a:off x="6588224" y="6021288"/>
            <a:ext cx="2390463" cy="369332"/>
          </a:xfrm>
          <a:prstGeom prst="rect">
            <a:avLst/>
          </a:prstGeom>
          <a:noFill/>
        </p:spPr>
        <p:txBody>
          <a:bodyPr wrap="none" rtlCol="0">
            <a:spAutoFit/>
          </a:bodyPr>
          <a:lstStyle/>
          <a:p>
            <a:r>
              <a:rPr lang="tr-TR" u="sng" dirty="0" smtClean="0"/>
              <a:t>www.</a:t>
            </a:r>
            <a:r>
              <a:rPr lang="tr-TR" u="sng" dirty="0" err="1" smtClean="0"/>
              <a:t>HangiSoru</a:t>
            </a:r>
            <a:r>
              <a:rPr lang="tr-TR" u="sng" dirty="0" smtClean="0"/>
              <a:t>.com </a:t>
            </a:r>
            <a:endParaRPr lang="tr-TR" dirty="0"/>
          </a:p>
        </p:txBody>
      </p:sp>
    </p:spTree>
  </p:cSld>
  <p:clrMapOvr>
    <a:masterClrMapping/>
  </p:clrMapOvr>
  <p:transition spd="slow">
    <p:wheel spokes="8"/>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b="1" i="1" u="sng" dirty="0" smtClean="0">
                <a:effectLst>
                  <a:outerShdw blurRad="38100" dist="38100" dir="2700000" algn="tl">
                    <a:srgbClr val="000000">
                      <a:alpha val="43137"/>
                    </a:srgbClr>
                  </a:outerShdw>
                  <a:reflection blurRad="12700" stA="48000" endA="300" endPos="55000" dir="5400000" sy="-90000" algn="bl" rotWithShape="0"/>
                </a:effectLst>
                <a:latin typeface="Algerian" pitchFamily="82" charset="0"/>
              </a:rPr>
              <a:t> </a:t>
            </a:r>
            <a:r>
              <a:rPr lang="tr-TR" sz="5400" b="1" i="1" u="sng" dirty="0" smtClean="0">
                <a:solidFill>
                  <a:srgbClr val="FF0000"/>
                </a:solidFill>
                <a:effectLst>
                  <a:outerShdw blurRad="38100" dist="38100" dir="2700000" algn="tl">
                    <a:srgbClr val="000000">
                      <a:alpha val="43137"/>
                    </a:srgbClr>
                  </a:outerShdw>
                  <a:reflection blurRad="12700" stA="48000" endA="300" endPos="55000" dir="5400000" sy="-90000" algn="bl" rotWithShape="0"/>
                </a:effectLst>
                <a:latin typeface="Algerian" pitchFamily="82" charset="0"/>
              </a:rPr>
              <a:t>medya  nedir?</a:t>
            </a:r>
            <a:endParaRPr lang="tr-TR" sz="5400" b="1" i="1" u="sng" dirty="0">
              <a:solidFill>
                <a:srgbClr val="FF0000"/>
              </a:solidFill>
              <a:effectLst>
                <a:outerShdw blurRad="38100" dist="38100" dir="2700000" algn="tl">
                  <a:srgbClr val="000000">
                    <a:alpha val="43137"/>
                  </a:srgbClr>
                </a:outerShdw>
                <a:reflection blurRad="12700" stA="48000" endA="300" endPos="55000" dir="5400000" sy="-90000" algn="bl" rotWithShape="0"/>
              </a:effectLst>
              <a:latin typeface="Algerian" pitchFamily="82" charset="0"/>
            </a:endParaRPr>
          </a:p>
        </p:txBody>
      </p:sp>
      <p:sp>
        <p:nvSpPr>
          <p:cNvPr id="3" name="2 İçerik Yer Tutucusu"/>
          <p:cNvSpPr>
            <a:spLocks noGrp="1"/>
          </p:cNvSpPr>
          <p:nvPr>
            <p:ph idx="1"/>
          </p:nvPr>
        </p:nvSpPr>
        <p:spPr/>
        <p:txBody>
          <a:bodyPr/>
          <a:lstStyle/>
          <a:p>
            <a:r>
              <a:rPr lang="tr-TR" sz="4400" dirty="0" smtClean="0">
                <a:effectLst>
                  <a:outerShdw blurRad="38100" dist="38100" dir="2700000" algn="tl">
                    <a:srgbClr val="000000">
                      <a:alpha val="43137"/>
                    </a:srgbClr>
                  </a:outerShdw>
                </a:effectLst>
              </a:rPr>
              <a:t>yığınlarla iletişimi sağlayan radyo, televizyon, gazete ve dergiler gibi basın yayın organlarının tümünü kapsayan ortak ad, kitle iletişim araçları, basın yayın</a:t>
            </a:r>
          </a:p>
          <a:p>
            <a:endParaRPr lang="tr-TR" dirty="0"/>
          </a:p>
        </p:txBody>
      </p:sp>
    </p:spTree>
  </p:cSld>
  <p:clrMapOvr>
    <a:masterClrMapping/>
  </p:clrMapOvr>
  <p:transition>
    <p:newsfla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6600" b="1" i="1" u="sng" dirty="0" smtClean="0">
                <a:solidFill>
                  <a:srgbClr val="FF0000"/>
                </a:solidFill>
                <a:effectLst>
                  <a:outerShdw blurRad="38100" dist="38100" dir="2700000" algn="tl">
                    <a:srgbClr val="000000">
                      <a:alpha val="43137"/>
                    </a:srgbClr>
                  </a:outerShdw>
                  <a:reflection blurRad="12700" stA="48000" endA="300" endPos="55000" dir="5400000" sy="-90000" algn="bl" rotWithShape="0"/>
                </a:effectLst>
                <a:latin typeface="Algerian" pitchFamily="82" charset="0"/>
              </a:rPr>
              <a:t>medya</a:t>
            </a:r>
            <a:endParaRPr lang="tr-TR" sz="6600" b="1" i="1" u="sng" dirty="0">
              <a:solidFill>
                <a:srgbClr val="FF0000"/>
              </a:solidFill>
              <a:effectLst>
                <a:outerShdw blurRad="38100" dist="38100" dir="2700000" algn="tl">
                  <a:srgbClr val="000000">
                    <a:alpha val="43137"/>
                  </a:srgbClr>
                </a:outerShdw>
                <a:reflection blurRad="12700" stA="48000" endA="300" endPos="55000" dir="5400000" sy="-90000" algn="bl" rotWithShape="0"/>
              </a:effectLst>
              <a:latin typeface="Algerian" pitchFamily="82" charset="0"/>
            </a:endParaRPr>
          </a:p>
        </p:txBody>
      </p:sp>
      <p:pic>
        <p:nvPicPr>
          <p:cNvPr id="4" name="3 İçerik Yer Tutucusu" descr="medya-nedir.jpg"/>
          <p:cNvPicPr>
            <a:picLocks noGrp="1" noChangeAspect="1"/>
          </p:cNvPicPr>
          <p:nvPr>
            <p:ph idx="1"/>
          </p:nvPr>
        </p:nvPicPr>
        <p:blipFill>
          <a:blip r:embed="rId2" cstate="print"/>
          <a:stretch>
            <a:fillRect/>
          </a:stretch>
        </p:blipFill>
        <p:spPr>
          <a:xfrm>
            <a:off x="928662" y="1897348"/>
            <a:ext cx="7572428" cy="4460610"/>
          </a:xfrm>
        </p:spPr>
      </p:pic>
    </p:spTree>
  </p:cSld>
  <p:clrMapOvr>
    <a:masterClrMapping/>
  </p:clrMapOvr>
  <p:transition>
    <p:newsflash/>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videoplayback.mp4">
            <a:hlinkClick r:id="" action="ppaction://media"/>
          </p:cNvPr>
          <p:cNvPicPr>
            <a:picLocks noGrp="1" noRot="1" noChangeAspect="1"/>
          </p:cNvPicPr>
          <p:nvPr>
            <p:ph idx="1"/>
            <a:videoFile r:link="rId1"/>
          </p:nvPr>
        </p:nvPicPr>
        <p:blipFill>
          <a:blip r:embed="rId3" cstate="print"/>
          <a:stretch>
            <a:fillRect/>
          </a:stretch>
        </p:blipFill>
        <p:spPr>
          <a:xfrm>
            <a:off x="285720" y="285728"/>
            <a:ext cx="8503223" cy="621510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i="1" u="sng" dirty="0" smtClean="0">
                <a:solidFill>
                  <a:srgbClr val="FF0000"/>
                </a:solidFill>
                <a:effectLst>
                  <a:outerShdw blurRad="38100" dist="38100" dir="2700000" algn="tl">
                    <a:srgbClr val="000000">
                      <a:alpha val="43137"/>
                    </a:srgbClr>
                  </a:outerShdw>
                  <a:reflection blurRad="12700" stA="48000" endA="300" endPos="55000" dir="5400000" sy="-90000" algn="bl" rotWithShape="0"/>
                </a:effectLst>
              </a:rPr>
              <a:t>Medyanın  hayatımızdaki  yeri</a:t>
            </a:r>
            <a:endParaRPr lang="tr-TR" b="1" i="1" u="sng" dirty="0">
              <a:solidFill>
                <a:srgbClr val="FF000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3" name="2 İçerik Yer Tutucusu"/>
          <p:cNvSpPr>
            <a:spLocks noGrp="1"/>
          </p:cNvSpPr>
          <p:nvPr>
            <p:ph idx="1"/>
          </p:nvPr>
        </p:nvSpPr>
        <p:spPr/>
        <p:txBody>
          <a:bodyPr>
            <a:normAutofit fontScale="47500" lnSpcReduction="20000"/>
          </a:bodyPr>
          <a:lstStyle/>
          <a:p>
            <a:endParaRPr lang="tr-TR" dirty="0" smtClean="0"/>
          </a:p>
          <a:p>
            <a:pPr fontAlgn="base"/>
            <a:r>
              <a:rPr lang="tr-TR" sz="3800" dirty="0" smtClean="0"/>
              <a:t>Dur durak bilmeyen  ve sürekli gelişen teknoloji , insanların da ister istemez bakış açısını değiştiriyor. Özellikle mobil kullanım, oyunlar, hazır bilgiye erişme gibi bir kolaylığı da var. Tüm bu gelişmeler yaşanırken bazı olumlu ve olumsuz yönleri ortaya çıkıyor sosyal medyanın. Hal böyle olunca toplum ister istemez huzursuz oluyor sosyalleştiğini düşünürken aslında bir taraftan da asosyalliğe doğru gidiyor bu yol. Yapılan araştırmalar sonucu insanların psikolojisi bozuyor ve onları bağımlılığa doğru yürütüyor. Normal de bilinen bağımlılıklar “Sigara. alkol ve uyuşturucu ” olduğunu biliyoruz aslında burada buz dağının görünmeyen kısmı devreye gidiyor, O kısım da Sosyal Medya işte. Bir kaç olumlu ve olumsuz yönlerinden bahsetmek isterim sizlere :</a:t>
            </a:r>
          </a:p>
          <a:p>
            <a:pPr fontAlgn="base"/>
            <a:r>
              <a:rPr lang="tr-TR" sz="3800" dirty="0" smtClean="0">
                <a:solidFill>
                  <a:srgbClr val="7030A0"/>
                </a:solidFill>
              </a:rPr>
              <a:t>Yararları :</a:t>
            </a:r>
          </a:p>
          <a:p>
            <a:pPr fontAlgn="base"/>
            <a:r>
              <a:rPr lang="tr-TR" sz="3500" dirty="0" smtClean="0">
                <a:solidFill>
                  <a:srgbClr val="7030A0"/>
                </a:solidFill>
              </a:rPr>
              <a:t>1- Hazır bilgi olması (Araştırmacı ruhunun kaybedilmesi)</a:t>
            </a:r>
            <a:br>
              <a:rPr lang="tr-TR" sz="3500" dirty="0" smtClean="0">
                <a:solidFill>
                  <a:srgbClr val="7030A0"/>
                </a:solidFill>
              </a:rPr>
            </a:br>
            <a:r>
              <a:rPr lang="tr-TR" sz="3500" dirty="0" smtClean="0">
                <a:solidFill>
                  <a:srgbClr val="7030A0"/>
                </a:solidFill>
              </a:rPr>
              <a:t>2- Haberleşmeyi Sağlar</a:t>
            </a:r>
          </a:p>
          <a:p>
            <a:pPr fontAlgn="base">
              <a:buNone/>
            </a:pPr>
            <a:r>
              <a:rPr lang="tr-TR" sz="3500" dirty="0" smtClean="0">
                <a:solidFill>
                  <a:srgbClr val="7030A0"/>
                </a:solidFill>
              </a:rPr>
              <a:t>       3-Yapılan kampanyalardan ve insanların yaptıklarından haberdar oluruz.</a:t>
            </a:r>
          </a:p>
          <a:p>
            <a:pPr fontAlgn="base"/>
            <a:r>
              <a:rPr lang="tr-TR" sz="3500" dirty="0" smtClean="0">
                <a:solidFill>
                  <a:srgbClr val="7030A0"/>
                </a:solidFill>
              </a:rPr>
              <a:t>Bir kaç olumsuz yönleri</a:t>
            </a:r>
          </a:p>
          <a:p>
            <a:pPr fontAlgn="base"/>
            <a:r>
              <a:rPr lang="tr-TR" sz="3500" dirty="0" smtClean="0">
                <a:solidFill>
                  <a:srgbClr val="7030A0"/>
                </a:solidFill>
              </a:rPr>
              <a:t>1- Yukarı da bahsettiğim gibi bağımlılık</a:t>
            </a:r>
            <a:br>
              <a:rPr lang="tr-TR" sz="3500" dirty="0" smtClean="0">
                <a:solidFill>
                  <a:srgbClr val="7030A0"/>
                </a:solidFill>
              </a:rPr>
            </a:br>
            <a:r>
              <a:rPr lang="tr-TR" sz="3500" dirty="0" smtClean="0">
                <a:solidFill>
                  <a:srgbClr val="7030A0"/>
                </a:solidFill>
              </a:rPr>
              <a:t>2- Asosyallik</a:t>
            </a:r>
            <a:br>
              <a:rPr lang="tr-TR" sz="3500" dirty="0" smtClean="0">
                <a:solidFill>
                  <a:srgbClr val="7030A0"/>
                </a:solidFill>
              </a:rPr>
            </a:br>
            <a:r>
              <a:rPr lang="tr-TR" sz="3500" dirty="0" smtClean="0">
                <a:solidFill>
                  <a:srgbClr val="7030A0"/>
                </a:solidFill>
              </a:rPr>
              <a:t>3- Kandırılma ve Dolandırıcılık gibi</a:t>
            </a:r>
          </a:p>
          <a:p>
            <a:endParaRPr lang="tr-TR" dirty="0">
              <a:solidFill>
                <a:srgbClr val="7030A0"/>
              </a:solidFill>
            </a:endParaRPr>
          </a:p>
        </p:txBody>
      </p:sp>
    </p:spTree>
  </p:cSld>
  <p:clrMapOvr>
    <a:masterClrMapping/>
  </p:clrMapOvr>
  <p:transition>
    <p:newsflash/>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4800" dirty="0" smtClean="0">
                <a:solidFill>
                  <a:srgbClr val="00B050"/>
                </a:solidFill>
              </a:rPr>
              <a:t>Teknolojinin beyin yıkadığını ifade etmekte</a:t>
            </a:r>
            <a:endParaRPr lang="tr-TR" sz="4800" dirty="0">
              <a:solidFill>
                <a:srgbClr val="00B050"/>
              </a:solidFill>
            </a:endParaRPr>
          </a:p>
        </p:txBody>
      </p:sp>
      <p:pic>
        <p:nvPicPr>
          <p:cNvPr id="4" name="3 İçerik Yer Tutucusu" descr="650x344-medyanin-topluma-etkileri-nelerdir-1486382456791.jpg"/>
          <p:cNvPicPr>
            <a:picLocks noGrp="1" noChangeAspect="1"/>
          </p:cNvPicPr>
          <p:nvPr>
            <p:ph idx="1"/>
          </p:nvPr>
        </p:nvPicPr>
        <p:blipFill>
          <a:blip r:embed="rId2" cstate="print"/>
          <a:stretch>
            <a:fillRect/>
          </a:stretch>
        </p:blipFill>
        <p:spPr>
          <a:xfrm>
            <a:off x="857224" y="2357430"/>
            <a:ext cx="7929618" cy="4000528"/>
          </a:xfrm>
        </p:spPr>
      </p:pic>
    </p:spTree>
  </p:cSld>
  <p:clrMapOvr>
    <a:masterClrMapping/>
  </p:clrMapOvr>
  <p:transition>
    <p:newsflash/>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6600" dirty="0" smtClean="0">
                <a:solidFill>
                  <a:srgbClr val="00B050"/>
                </a:solidFill>
                <a:latin typeface="Algerian" pitchFamily="82" charset="0"/>
              </a:rPr>
              <a:t>İnternetin yayılımı</a:t>
            </a:r>
            <a:endParaRPr lang="tr-TR" sz="6600" dirty="0">
              <a:solidFill>
                <a:srgbClr val="00B050"/>
              </a:solidFill>
              <a:latin typeface="Algerian" pitchFamily="82" charset="0"/>
            </a:endParaRPr>
          </a:p>
        </p:txBody>
      </p:sp>
      <p:pic>
        <p:nvPicPr>
          <p:cNvPr id="4" name="3 İçerik Yer Tutucusu" descr="a25c866dc8e0e5a0448ba01ba114138c.png"/>
          <p:cNvPicPr>
            <a:picLocks noGrp="1" noChangeAspect="1"/>
          </p:cNvPicPr>
          <p:nvPr>
            <p:ph idx="1"/>
          </p:nvPr>
        </p:nvPicPr>
        <p:blipFill>
          <a:blip r:embed="rId2" cstate="print"/>
          <a:stretch>
            <a:fillRect/>
          </a:stretch>
        </p:blipFill>
        <p:spPr>
          <a:xfrm>
            <a:off x="428596" y="1857364"/>
            <a:ext cx="8334434" cy="4500594"/>
          </a:xfrm>
        </p:spPr>
      </p:pic>
    </p:spTree>
  </p:cSld>
  <p:clrMapOvr>
    <a:masterClrMapping/>
  </p:clrMapOvr>
  <p:transition>
    <p:newsflash/>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7200" dirty="0" smtClean="0">
                <a:solidFill>
                  <a:srgbClr val="7030A0"/>
                </a:solidFill>
                <a:latin typeface="Algerian" pitchFamily="82" charset="0"/>
              </a:rPr>
              <a:t>Medya araçları</a:t>
            </a:r>
            <a:endParaRPr lang="tr-TR" sz="7200" dirty="0">
              <a:solidFill>
                <a:srgbClr val="7030A0"/>
              </a:solidFill>
              <a:latin typeface="Algerian" pitchFamily="82" charset="0"/>
            </a:endParaRPr>
          </a:p>
        </p:txBody>
      </p:sp>
      <p:pic>
        <p:nvPicPr>
          <p:cNvPr id="4" name="3 İçerik Yer Tutucusu" descr="images (1).jpg"/>
          <p:cNvPicPr>
            <a:picLocks noGrp="1" noChangeAspect="1"/>
          </p:cNvPicPr>
          <p:nvPr>
            <p:ph idx="1"/>
          </p:nvPr>
        </p:nvPicPr>
        <p:blipFill>
          <a:blip r:embed="rId2" cstate="print"/>
          <a:stretch>
            <a:fillRect/>
          </a:stretch>
        </p:blipFill>
        <p:spPr>
          <a:xfrm>
            <a:off x="642910" y="2000240"/>
            <a:ext cx="7987318" cy="3857652"/>
          </a:xfrm>
        </p:spPr>
      </p:pic>
    </p:spTree>
  </p:cSld>
  <p:clrMapOvr>
    <a:masterClrMapping/>
  </p:clrMapOvr>
  <p:transition>
    <p:newsflash/>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indir (1).jpg"/>
          <p:cNvPicPr>
            <a:picLocks noGrp="1" noChangeAspect="1"/>
          </p:cNvPicPr>
          <p:nvPr>
            <p:ph idx="1"/>
          </p:nvPr>
        </p:nvPicPr>
        <p:blipFill>
          <a:blip r:embed="rId2" cstate="print"/>
          <a:stretch>
            <a:fillRect/>
          </a:stretch>
        </p:blipFill>
        <p:spPr>
          <a:xfrm>
            <a:off x="357158" y="500042"/>
            <a:ext cx="8429684" cy="6143667"/>
          </a:xfr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4400" b="1" i="1" u="sng" dirty="0" smtClean="0">
                <a:solidFill>
                  <a:srgbClr val="FF0000"/>
                </a:solidFill>
                <a:effectLst>
                  <a:outerShdw blurRad="38100" dist="38100" dir="2700000" algn="tl">
                    <a:srgbClr val="000000">
                      <a:alpha val="43137"/>
                    </a:srgbClr>
                  </a:outerShdw>
                  <a:reflection blurRad="12700" stA="48000" endA="300" endPos="55000" dir="5400000" sy="-90000" algn="bl" rotWithShape="0"/>
                </a:effectLst>
                <a:latin typeface="Algerian" pitchFamily="82" charset="0"/>
              </a:rPr>
              <a:t>Özgürüm sorumluluklarımın olduğu yere kadar</a:t>
            </a:r>
            <a:endParaRPr lang="tr-TR" sz="4400" b="1" i="1" u="sng" dirty="0">
              <a:solidFill>
                <a:srgbClr val="FF0000"/>
              </a:solidFill>
              <a:effectLst>
                <a:outerShdw blurRad="38100" dist="38100" dir="2700000" algn="tl">
                  <a:srgbClr val="000000">
                    <a:alpha val="43137"/>
                  </a:srgbClr>
                </a:outerShdw>
                <a:reflection blurRad="12700" stA="48000" endA="300" endPos="55000" dir="5400000" sy="-90000" algn="bl" rotWithShape="0"/>
              </a:effectLst>
              <a:latin typeface="Algerian" pitchFamily="82" charset="0"/>
            </a:endParaRPr>
          </a:p>
        </p:txBody>
      </p:sp>
      <p:sp>
        <p:nvSpPr>
          <p:cNvPr id="3" name="2 İçerik Yer Tutucusu"/>
          <p:cNvSpPr>
            <a:spLocks noGrp="1"/>
          </p:cNvSpPr>
          <p:nvPr>
            <p:ph idx="1"/>
          </p:nvPr>
        </p:nvSpPr>
        <p:spPr/>
        <p:txBody>
          <a:bodyPr>
            <a:normAutofit lnSpcReduction="10000"/>
          </a:bodyPr>
          <a:lstStyle/>
          <a:p>
            <a:pPr>
              <a:buNone/>
            </a:pPr>
            <a:endParaRPr lang="tr-TR" sz="2400" b="1" i="1" u="sng" dirty="0" smtClean="0">
              <a:solidFill>
                <a:srgbClr val="7030A0"/>
              </a:solidFill>
              <a:effectLst>
                <a:outerShdw blurRad="38100" dist="38100" dir="2700000" algn="tl">
                  <a:srgbClr val="000000">
                    <a:alpha val="43137"/>
                  </a:srgbClr>
                </a:outerShdw>
              </a:effectLst>
              <a:latin typeface="Algerian" pitchFamily="82" charset="0"/>
            </a:endParaRPr>
          </a:p>
          <a:p>
            <a:pPr>
              <a:buNone/>
            </a:pPr>
            <a:r>
              <a:rPr lang="tr-TR" sz="5400" b="1" i="1" u="sng" dirty="0" err="1" smtClean="0">
                <a:solidFill>
                  <a:srgbClr val="7030A0"/>
                </a:solidFill>
                <a:effectLst>
                  <a:outerShdw blurRad="38100" dist="38100" dir="2700000" algn="tl">
                    <a:srgbClr val="000000">
                      <a:alpha val="43137"/>
                    </a:srgbClr>
                  </a:outerShdw>
                </a:effectLst>
              </a:rPr>
              <a:t>Özgürlüğmüz</a:t>
            </a:r>
            <a:r>
              <a:rPr lang="tr-TR" sz="5400" b="1" i="1" u="sng" dirty="0" smtClean="0">
                <a:solidFill>
                  <a:srgbClr val="7030A0"/>
                </a:solidFill>
                <a:effectLst>
                  <a:outerShdw blurRad="38100" dist="38100" dir="2700000" algn="tl">
                    <a:srgbClr val="000000">
                      <a:alpha val="43137"/>
                    </a:srgbClr>
                  </a:outerShdw>
                </a:effectLst>
              </a:rPr>
              <a:t>  bir başkasının özgürlüğünün başladığı yere biter . Yani biz </a:t>
            </a:r>
            <a:r>
              <a:rPr lang="tr-TR" sz="5400" b="1" i="1" u="sng" dirty="0" err="1" smtClean="0">
                <a:solidFill>
                  <a:srgbClr val="7030A0"/>
                </a:solidFill>
                <a:effectLst>
                  <a:outerShdw blurRad="38100" dist="38100" dir="2700000" algn="tl">
                    <a:srgbClr val="000000">
                      <a:alpha val="43137"/>
                    </a:srgbClr>
                  </a:outerShdw>
                </a:effectLst>
              </a:rPr>
              <a:t>bi</a:t>
            </a:r>
            <a:r>
              <a:rPr lang="tr-TR" sz="5400" b="1" i="1" u="sng" dirty="0" smtClean="0">
                <a:solidFill>
                  <a:srgbClr val="7030A0"/>
                </a:solidFill>
                <a:effectLst>
                  <a:outerShdw blurRad="38100" dist="38100" dir="2700000" algn="tl">
                    <a:srgbClr val="000000">
                      <a:alpha val="43137"/>
                    </a:srgbClr>
                  </a:outerShdw>
                </a:effectLst>
              </a:rPr>
              <a:t> başkasını öldüremeyiz ya hakkına giremeyiz.</a:t>
            </a:r>
          </a:p>
        </p:txBody>
      </p:sp>
    </p:spTree>
  </p:cSld>
  <p:clrMapOvr>
    <a:masterClrMapping/>
  </p:clrMapOvr>
  <p:transition>
    <p:newsflash/>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4800" b="1" i="1" u="sng" dirty="0" smtClean="0">
                <a:solidFill>
                  <a:srgbClr val="00B050"/>
                </a:solidFill>
                <a:effectLst>
                  <a:outerShdw blurRad="38100" dist="38100" dir="2700000" algn="tl">
                    <a:srgbClr val="000000">
                      <a:alpha val="43137"/>
                    </a:srgbClr>
                  </a:outerShdw>
                  <a:reflection blurRad="12700" stA="48000" endA="300" endPos="55000" dir="5400000" sy="-90000" algn="bl" rotWithShape="0"/>
                </a:effectLst>
              </a:rPr>
              <a:t>Anana yasanın bazı maddeleri</a:t>
            </a:r>
            <a:endParaRPr lang="tr-TR" sz="4800" b="1" i="1" u="sng" dirty="0">
              <a:solidFill>
                <a:srgbClr val="00B05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3" name="2 İçerik Yer Tutucusu"/>
          <p:cNvSpPr>
            <a:spLocks noGrp="1"/>
          </p:cNvSpPr>
          <p:nvPr>
            <p:ph idx="1"/>
          </p:nvPr>
        </p:nvSpPr>
        <p:spPr/>
        <p:txBody>
          <a:bodyPr/>
          <a:lstStyle/>
          <a:p>
            <a:r>
              <a:rPr lang="tr-TR" sz="5400" b="1" i="1" u="sng" dirty="0" smtClean="0">
                <a:solidFill>
                  <a:srgbClr val="FF0000"/>
                </a:solidFill>
                <a:effectLst>
                  <a:outerShdw blurRad="38100" dist="38100" dir="2700000" algn="tl">
                    <a:srgbClr val="000000">
                      <a:alpha val="43137"/>
                    </a:srgbClr>
                  </a:outerShdw>
                </a:effectLst>
                <a:latin typeface="+mj-lt"/>
              </a:rPr>
              <a:t>Maddeler</a:t>
            </a:r>
          </a:p>
          <a:p>
            <a:r>
              <a:rPr lang="tr-TR" sz="5400" b="1" i="1" u="sng" dirty="0" smtClean="0">
                <a:solidFill>
                  <a:srgbClr val="FF0000"/>
                </a:solidFill>
                <a:effectLst>
                  <a:outerShdw blurRad="38100" dist="38100" dir="2700000" algn="tl">
                    <a:srgbClr val="000000">
                      <a:alpha val="43137"/>
                    </a:srgbClr>
                  </a:outerShdw>
                </a:effectLst>
              </a:rPr>
              <a:t>20. </a:t>
            </a:r>
            <a:r>
              <a:rPr lang="tr-TR" sz="5400" b="1" i="1" u="sng" dirty="0" smtClean="0">
                <a:solidFill>
                  <a:schemeClr val="accent3">
                    <a:lumMod val="75000"/>
                  </a:schemeClr>
                </a:solidFill>
                <a:effectLst>
                  <a:outerShdw blurRad="38100" dist="38100" dir="2700000" algn="tl">
                    <a:srgbClr val="000000">
                      <a:alpha val="43137"/>
                    </a:srgbClr>
                  </a:outerShdw>
                </a:effectLst>
              </a:rPr>
              <a:t>özel hayatın gizliliği</a:t>
            </a:r>
          </a:p>
          <a:p>
            <a:r>
              <a:rPr lang="tr-TR" sz="5400" b="1" i="1" u="sng" dirty="0" smtClean="0">
                <a:solidFill>
                  <a:srgbClr val="FF0000"/>
                </a:solidFill>
                <a:effectLst>
                  <a:outerShdw blurRad="38100" dist="38100" dir="2700000" algn="tl">
                    <a:srgbClr val="000000">
                      <a:alpha val="43137"/>
                    </a:srgbClr>
                  </a:outerShdw>
                </a:effectLst>
              </a:rPr>
              <a:t>32</a:t>
            </a:r>
            <a:r>
              <a:rPr lang="tr-TR" sz="5400" b="1" i="1" u="sng" dirty="0" smtClean="0">
                <a:solidFill>
                  <a:schemeClr val="accent3">
                    <a:lumMod val="75000"/>
                  </a:schemeClr>
                </a:solidFill>
                <a:effectLst>
                  <a:outerShdw blurRad="38100" dist="38100" dir="2700000" algn="tl">
                    <a:srgbClr val="000000">
                      <a:alpha val="43137"/>
                    </a:srgbClr>
                  </a:outerShdw>
                </a:effectLst>
              </a:rPr>
              <a:t>.doğru cevap alma hakkı</a:t>
            </a:r>
          </a:p>
          <a:p>
            <a:r>
              <a:rPr lang="tr-TR" sz="5400" b="1" i="1" u="sng" dirty="0" smtClean="0">
                <a:solidFill>
                  <a:srgbClr val="FF0000"/>
                </a:solidFill>
                <a:effectLst>
                  <a:outerShdw blurRad="38100" dist="38100" dir="2700000" algn="tl">
                    <a:srgbClr val="000000">
                      <a:alpha val="43137"/>
                    </a:srgbClr>
                  </a:outerShdw>
                </a:effectLst>
              </a:rPr>
              <a:t>21.</a:t>
            </a:r>
            <a:r>
              <a:rPr lang="tr-TR" sz="5400" b="1" i="1" u="sng" dirty="0" smtClean="0">
                <a:solidFill>
                  <a:schemeClr val="accent3">
                    <a:lumMod val="75000"/>
                  </a:schemeClr>
                </a:solidFill>
                <a:effectLst>
                  <a:outerShdw blurRad="38100" dist="38100" dir="2700000" algn="tl">
                    <a:srgbClr val="000000">
                      <a:alpha val="43137"/>
                    </a:srgbClr>
                  </a:outerShdw>
                </a:effectLst>
              </a:rPr>
              <a:t>konut dokumazlığı</a:t>
            </a:r>
            <a:endParaRPr lang="tr-TR" sz="5400" b="1" i="1" u="sng" dirty="0">
              <a:solidFill>
                <a:srgbClr val="FF0000"/>
              </a:solidFill>
              <a:effectLst>
                <a:outerShdw blurRad="38100" dist="38100" dir="2700000" algn="tl">
                  <a:srgbClr val="000000">
                    <a:alpha val="43137"/>
                  </a:srgbClr>
                </a:outerShdw>
              </a:effectLst>
            </a:endParaRPr>
          </a:p>
        </p:txBody>
      </p:sp>
    </p:spTree>
  </p:cSld>
  <p:clrMapOvr>
    <a:masterClrMapping/>
  </p:clrMapOvr>
  <p:transition>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7200" b="1" i="1" dirty="0" smtClean="0">
                <a:solidFill>
                  <a:srgbClr val="FF0000"/>
                </a:solidFill>
                <a:effectLst>
                  <a:outerShdw blurRad="38100" dist="38100" dir="2700000" algn="tl">
                    <a:srgbClr val="000000">
                      <a:alpha val="43137"/>
                    </a:srgbClr>
                  </a:outerShdw>
                </a:effectLst>
                <a:latin typeface="Algerian" pitchFamily="82" charset="0"/>
              </a:rPr>
              <a:t>1. ÜNİTE</a:t>
            </a:r>
            <a:endParaRPr lang="tr-TR" sz="7200" b="1" i="1" dirty="0">
              <a:solidFill>
                <a:srgbClr val="FF0000"/>
              </a:solidFill>
              <a:effectLst>
                <a:outerShdw blurRad="38100" dist="38100" dir="2700000" algn="tl">
                  <a:srgbClr val="000000">
                    <a:alpha val="43137"/>
                  </a:srgbClr>
                </a:outerShdw>
              </a:effectLst>
              <a:latin typeface="Algerian" pitchFamily="82" charset="0"/>
            </a:endParaRPr>
          </a:p>
        </p:txBody>
      </p:sp>
      <p:sp>
        <p:nvSpPr>
          <p:cNvPr id="3" name="2 İçerik Yer Tutucusu"/>
          <p:cNvSpPr>
            <a:spLocks noGrp="1"/>
          </p:cNvSpPr>
          <p:nvPr>
            <p:ph idx="1"/>
          </p:nvPr>
        </p:nvSpPr>
        <p:spPr/>
        <p:txBody>
          <a:bodyPr vert="horz">
            <a:normAutofit/>
          </a:bodyPr>
          <a:lstStyle/>
          <a:p>
            <a:pPr algn="ctr">
              <a:buNone/>
            </a:pPr>
            <a:r>
              <a:rPr lang="tr-TR" sz="4800" b="1" i="1" u="sng" dirty="0" smtClean="0">
                <a:solidFill>
                  <a:srgbClr val="00B0F0"/>
                </a:solidFill>
                <a:effectLst>
                  <a:outerShdw blurRad="38100" dist="38100" dir="2700000" algn="tl">
                    <a:srgbClr val="000000">
                      <a:alpha val="43137"/>
                    </a:srgbClr>
                  </a:outerShdw>
                </a:effectLst>
              </a:rPr>
              <a:t>KONULAR</a:t>
            </a:r>
          </a:p>
          <a:p>
            <a:pPr>
              <a:buFont typeface="Wingdings" pitchFamily="2" charset="2"/>
              <a:buChar char="§"/>
            </a:pPr>
            <a:r>
              <a:rPr lang="tr-TR" u="sng" dirty="0" smtClean="0">
                <a:solidFill>
                  <a:srgbClr val="002060"/>
                </a:solidFill>
                <a:effectLst>
                  <a:outerShdw blurRad="38100" dist="38100" dir="2700000" algn="tl">
                    <a:srgbClr val="000000">
                      <a:alpha val="43137"/>
                    </a:srgbClr>
                  </a:outerShdw>
                </a:effectLst>
              </a:rPr>
              <a:t>İLETİŞİM KURARAK ANLAŞIRIZ</a:t>
            </a:r>
          </a:p>
          <a:p>
            <a:pPr>
              <a:buFont typeface="Wingdings" pitchFamily="2" charset="2"/>
              <a:buChar char="§"/>
            </a:pPr>
            <a:r>
              <a:rPr lang="tr-TR" u="sng" dirty="0" smtClean="0">
                <a:solidFill>
                  <a:srgbClr val="002060"/>
                </a:solidFill>
                <a:effectLst>
                  <a:outerShdw blurRad="38100" dist="38100" dir="2700000" algn="tl">
                    <a:srgbClr val="000000">
                      <a:alpha val="43137"/>
                    </a:srgbClr>
                  </a:outerShdw>
                </a:effectLst>
              </a:rPr>
              <a:t>OLUMLU İLETİŞİM,MUTLU BİREY VE TPLUM</a:t>
            </a:r>
          </a:p>
          <a:p>
            <a:pPr>
              <a:buFont typeface="Wingdings" pitchFamily="2" charset="2"/>
              <a:buChar char="§"/>
            </a:pPr>
            <a:r>
              <a:rPr lang="tr-TR" u="sng" dirty="0" smtClean="0">
                <a:solidFill>
                  <a:srgbClr val="002060"/>
                </a:solidFill>
                <a:effectLst>
                  <a:outerShdw blurRad="38100" dist="38100" dir="2700000" algn="tl">
                    <a:srgbClr val="000000">
                      <a:alpha val="43137"/>
                    </a:srgbClr>
                  </a:outerShdw>
                </a:effectLst>
              </a:rPr>
              <a:t>MEDYANIN HAYATIMIZDAKİ YERİ</a:t>
            </a:r>
          </a:p>
          <a:p>
            <a:pPr>
              <a:buFont typeface="Wingdings" pitchFamily="2" charset="2"/>
              <a:buChar char="§"/>
            </a:pPr>
            <a:r>
              <a:rPr lang="tr-TR" u="sng" dirty="0" smtClean="0">
                <a:solidFill>
                  <a:srgbClr val="002060"/>
                </a:solidFill>
                <a:effectLst>
                  <a:outerShdw blurRad="38100" dist="38100" dir="2700000" algn="tl">
                    <a:srgbClr val="000000">
                      <a:alpha val="43137"/>
                    </a:srgbClr>
                  </a:outerShdw>
                </a:effectLst>
              </a:rPr>
              <a:t>ÖZGÜRÜM SORUMLULUKLARIMIN OLDUĞU YERE KADAR</a:t>
            </a:r>
            <a:endParaRPr lang="tr-TR" u="sng" dirty="0">
              <a:solidFill>
                <a:srgbClr val="002060"/>
              </a:solidFill>
              <a:effectLst>
                <a:outerShdw blurRad="38100" dist="38100" dir="2700000" algn="tl">
                  <a:srgbClr val="000000">
                    <a:alpha val="43137"/>
                  </a:srgbClr>
                </a:outerShdw>
              </a:effectLst>
            </a:endParaRPr>
          </a:p>
        </p:txBody>
      </p:sp>
    </p:spTree>
  </p:cSld>
  <p:clrMapOvr>
    <a:masterClrMapping/>
  </p:clrMapOvr>
  <p:transition>
    <p:newsflash/>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4800" dirty="0" smtClean="0">
                <a:solidFill>
                  <a:srgbClr val="92D050"/>
                </a:solidFill>
                <a:latin typeface="Algerian" pitchFamily="82" charset="0"/>
              </a:rPr>
              <a:t>Konut dokumazlığı ihlali</a:t>
            </a:r>
            <a:endParaRPr lang="tr-TR" sz="4800" dirty="0">
              <a:solidFill>
                <a:srgbClr val="92D050"/>
              </a:solidFill>
              <a:latin typeface="Algerian" pitchFamily="82" charset="0"/>
            </a:endParaRPr>
          </a:p>
        </p:txBody>
      </p:sp>
      <p:pic>
        <p:nvPicPr>
          <p:cNvPr id="4" name="3 İçerik Yer Tutucusu" descr="indir.jpg"/>
          <p:cNvPicPr>
            <a:picLocks noGrp="1" noChangeAspect="1"/>
          </p:cNvPicPr>
          <p:nvPr>
            <p:ph idx="1"/>
          </p:nvPr>
        </p:nvPicPr>
        <p:blipFill>
          <a:blip r:embed="rId2" cstate="print"/>
          <a:stretch>
            <a:fillRect/>
          </a:stretch>
        </p:blipFill>
        <p:spPr>
          <a:xfrm>
            <a:off x="785786" y="1571612"/>
            <a:ext cx="7858180" cy="4786346"/>
          </a:xfrm>
        </p:spPr>
      </p:pic>
    </p:spTree>
  </p:cSld>
  <p:clrMapOvr>
    <a:masterClrMapping/>
  </p:clrMapOvr>
  <p:transition>
    <p:newsflash/>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4000" b="1" i="1" u="sng" dirty="0" smtClean="0">
                <a:solidFill>
                  <a:srgbClr val="FF0000"/>
                </a:solidFill>
                <a:effectLst>
                  <a:outerShdw blurRad="38100" dist="38100" dir="2700000" algn="tl">
                    <a:srgbClr val="000000">
                      <a:alpha val="43137"/>
                    </a:srgbClr>
                  </a:outerShdw>
                  <a:reflection blurRad="12700" stA="48000" endA="300" endPos="55000" dir="5400000" sy="-90000" algn="bl" rotWithShape="0"/>
                </a:effectLst>
              </a:rPr>
              <a:t>Doğru bilgi alma hakkı</a:t>
            </a:r>
            <a:endParaRPr lang="tr-TR" sz="4000" b="1" i="1" u="sng" dirty="0">
              <a:solidFill>
                <a:srgbClr val="FF0000"/>
              </a:solidFill>
              <a:effectLst>
                <a:outerShdw blurRad="38100" dist="38100" dir="2700000" algn="tl">
                  <a:srgbClr val="000000">
                    <a:alpha val="43137"/>
                  </a:srgbClr>
                </a:outerShdw>
                <a:reflection blurRad="12700" stA="48000" endA="300" endPos="55000" dir="5400000" sy="-90000" algn="bl" rotWithShape="0"/>
              </a:effectLst>
            </a:endParaRPr>
          </a:p>
        </p:txBody>
      </p:sp>
      <p:pic>
        <p:nvPicPr>
          <p:cNvPr id="4" name="3 İçerik Yer Tutucusu" descr="images (2).jpg"/>
          <p:cNvPicPr>
            <a:picLocks noGrp="1" noChangeAspect="1"/>
          </p:cNvPicPr>
          <p:nvPr>
            <p:ph idx="1"/>
          </p:nvPr>
        </p:nvPicPr>
        <p:blipFill>
          <a:blip r:embed="rId3" cstate="print"/>
          <a:stretch>
            <a:fillRect/>
          </a:stretch>
        </p:blipFill>
        <p:spPr>
          <a:xfrm>
            <a:off x="35324" y="1785926"/>
            <a:ext cx="8965832" cy="4714908"/>
          </a:xfrm>
        </p:spPr>
      </p:pic>
    </p:spTree>
  </p:cSld>
  <p:clrMapOvr>
    <a:masterClrMapping/>
  </p:clrMapOvr>
  <p:transition>
    <p:newsfla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6600" b="1" i="1" dirty="0" smtClean="0">
                <a:solidFill>
                  <a:srgbClr val="FF0000"/>
                </a:solidFill>
              </a:rPr>
              <a:t>İLETİŞİM NEDİR</a:t>
            </a:r>
            <a:endParaRPr lang="tr-TR" sz="6600" b="1" i="1" dirty="0">
              <a:solidFill>
                <a:srgbClr val="FF0000"/>
              </a:solidFill>
            </a:endParaRPr>
          </a:p>
        </p:txBody>
      </p:sp>
      <p:sp>
        <p:nvSpPr>
          <p:cNvPr id="3" name="2 İçerik Yer Tutucusu"/>
          <p:cNvSpPr>
            <a:spLocks noGrp="1"/>
          </p:cNvSpPr>
          <p:nvPr>
            <p:ph idx="1"/>
          </p:nvPr>
        </p:nvSpPr>
        <p:spPr/>
        <p:txBody>
          <a:bodyPr/>
          <a:lstStyle/>
          <a:p>
            <a:r>
              <a:rPr lang="tr-TR" dirty="0"/>
              <a:t>kişiler arasında, duygu, düşünce, bilgi, haber </a:t>
            </a:r>
            <a:r>
              <a:rPr lang="tr-TR" dirty="0" smtClean="0"/>
              <a:t>alışverişi, </a:t>
            </a:r>
            <a:r>
              <a:rPr lang="tr-TR" dirty="0"/>
              <a:t>akla gelebilecek her türlü biçim ve yolla kişiden kişiye karşılıklı olarak aktarılması.</a:t>
            </a:r>
          </a:p>
          <a:p>
            <a:r>
              <a:rPr lang="tr-TR" dirty="0"/>
              <a:t/>
            </a:r>
            <a:br>
              <a:rPr lang="tr-TR" dirty="0"/>
            </a:br>
            <a:endParaRPr lang="tr-TR" dirty="0"/>
          </a:p>
        </p:txBody>
      </p:sp>
      <p:pic>
        <p:nvPicPr>
          <p:cNvPr id="4" name="3 Resim" descr="64_iletisimin-unsurları.jpg"/>
          <p:cNvPicPr>
            <a:picLocks noChangeAspect="1"/>
          </p:cNvPicPr>
          <p:nvPr/>
        </p:nvPicPr>
        <p:blipFill>
          <a:blip r:embed="rId2" cstate="print"/>
          <a:stretch>
            <a:fillRect/>
          </a:stretch>
        </p:blipFill>
        <p:spPr>
          <a:xfrm>
            <a:off x="571472" y="3214686"/>
            <a:ext cx="8215370" cy="3337977"/>
          </a:xfrm>
          <a:prstGeom prst="rect">
            <a:avLst/>
          </a:prstGeom>
        </p:spPr>
      </p:pic>
    </p:spTree>
  </p:cSld>
  <p:clrMapOvr>
    <a:masterClrMapping/>
  </p:clrMapOvr>
  <p:transition>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i="1" u="sng" dirty="0" smtClean="0">
                <a:solidFill>
                  <a:srgbClr val="002060"/>
                </a:solidFill>
                <a:effectLst>
                  <a:outerShdw blurRad="38100" dist="38100" dir="2700000" algn="tl">
                    <a:srgbClr val="000000">
                      <a:alpha val="43137"/>
                    </a:srgbClr>
                  </a:outerShdw>
                </a:effectLst>
              </a:rPr>
              <a:t>HANGİ YOLLARLA İLETİŞİM KURABİLİRİZ</a:t>
            </a:r>
            <a:endParaRPr lang="tr-TR" b="1" i="1" u="sng" dirty="0">
              <a:solidFill>
                <a:srgbClr val="002060"/>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571472" y="1643050"/>
            <a:ext cx="8115328" cy="4483113"/>
          </a:xfrm>
        </p:spPr>
        <p:txBody>
          <a:bodyPr>
            <a:normAutofit fontScale="85000" lnSpcReduction="20000"/>
          </a:bodyPr>
          <a:lstStyle/>
          <a:p>
            <a:pPr fontAlgn="b"/>
            <a:r>
              <a:rPr lang="tr-TR" dirty="0"/>
              <a:t>İnsanların birbirleri ile anlaşmaları için iletişim kurmaları şarttır. İnsanların kullanmış oldukları iletişim şekilleri sözlü, yazılı ve hareketsel olacak şekilde üç gruba ayrılır. İnsanlar birbirlerine anlatmak istedikleri durumları, duyguları ya da olayları sözlü bir şekilde ağız yolu ile konuşarak anlatırlar. Sözlü iletişim karşılıklı bir şekilde konuşma gerçekleştirilerek ortaya çıkan bir iletişim türüdür.</a:t>
            </a:r>
          </a:p>
          <a:p>
            <a:pPr fontAlgn="b"/>
            <a:r>
              <a:rPr lang="tr-TR" dirty="0"/>
              <a:t>Yazılı iletişim de yine insanların anlaşması üzerine önemli bir iletişim sürü olan, yazışma şeklinde gerçekleştirilen bir iletişim olmaktadır</a:t>
            </a:r>
          </a:p>
          <a:p>
            <a:pPr>
              <a:buNone/>
            </a:pPr>
            <a:endParaRPr lang="tr-TR" dirty="0"/>
          </a:p>
        </p:txBody>
      </p:sp>
    </p:spTree>
  </p:cSld>
  <p:clrMapOvr>
    <a:masterClrMapping/>
  </p:clrMapOvr>
  <p:transition>
    <p:newsfla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fontAlgn="t"/>
            <a:r>
              <a:rPr lang="tr-TR" sz="3100" b="1" i="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BİRBİRİMİZLE KONUŞURKEN YAPTIĞMIZ  EL VE KOL HAREKETLERİNE </a:t>
            </a:r>
            <a:r>
              <a:rPr lang="tr-TR" sz="3100" b="1" i="1" u="sng"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JEST</a:t>
            </a:r>
            <a:r>
              <a:rPr lang="tr-TR" sz="3100" b="1" i="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 DENİR .</a:t>
            </a:r>
            <a:r>
              <a:rPr lang="tr-TR" sz="3100" b="1" i="1" u="sng"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MİMİK</a:t>
            </a:r>
            <a:r>
              <a:rPr lang="tr-TR" sz="3100" b="1" i="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 İSE BİZİM GÖSTERDİĞMİZ EL VE KOL HAREKETLERİ</a:t>
            </a:r>
            <a:r>
              <a:rPr lang="tr-TR" sz="2700" b="1" i="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a:t>
            </a:r>
            <a:r>
              <a:rPr lang="tr-TR" sz="3100" dirty="0"/>
              <a:t/>
            </a:r>
            <a:br>
              <a:rPr lang="tr-TR" sz="3100" dirty="0"/>
            </a:br>
            <a:endParaRPr lang="tr-TR" sz="3100" dirty="0"/>
          </a:p>
        </p:txBody>
      </p:sp>
      <p:pic>
        <p:nvPicPr>
          <p:cNvPr id="4" name="3 İçerik Yer Tutucusu" descr="iletisim.jpg"/>
          <p:cNvPicPr>
            <a:picLocks noGrp="1" noChangeAspect="1"/>
          </p:cNvPicPr>
          <p:nvPr>
            <p:ph idx="1"/>
          </p:nvPr>
        </p:nvPicPr>
        <p:blipFill>
          <a:blip r:embed="rId2" cstate="print"/>
          <a:stretch>
            <a:fillRect/>
          </a:stretch>
        </p:blipFill>
        <p:spPr>
          <a:xfrm>
            <a:off x="1357290" y="2428868"/>
            <a:ext cx="6102847" cy="3883630"/>
          </a:xfrm>
        </p:spPr>
      </p:pic>
    </p:spTree>
  </p:cSld>
  <p:clrMapOvr>
    <a:masterClrMapping/>
  </p:clrMapOvr>
  <p:transition>
    <p:newsfla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i="1" u="sng" dirty="0" smtClean="0">
                <a:solidFill>
                  <a:srgbClr val="FF0000"/>
                </a:solidFill>
                <a:effectLst>
                  <a:outerShdw blurRad="38100" dist="38100" dir="2700000" algn="tl">
                    <a:srgbClr val="000000">
                      <a:alpha val="43137"/>
                    </a:srgbClr>
                  </a:outerShdw>
                  <a:reflection blurRad="12700" stA="48000" endA="300" endPos="55000" dir="5400000" sy="-90000" algn="bl" rotWithShape="0"/>
                </a:effectLst>
              </a:rPr>
              <a:t>Olumlu </a:t>
            </a:r>
            <a:r>
              <a:rPr lang="tr-TR" b="1" i="1" u="sng" dirty="0" smtClean="0">
                <a:effectLst>
                  <a:outerShdw blurRad="38100" dist="38100" dir="2700000" algn="tl">
                    <a:srgbClr val="000000">
                      <a:alpha val="43137"/>
                    </a:srgbClr>
                  </a:outerShdw>
                  <a:reflection blurRad="12700" stA="48000" endA="300" endPos="55000" dir="5400000" sy="-90000" algn="bl" rotWithShape="0"/>
                </a:effectLst>
              </a:rPr>
              <a:t> </a:t>
            </a:r>
            <a:r>
              <a:rPr lang="tr-TR" b="1" i="1" u="sng" dirty="0" smtClean="0">
                <a:solidFill>
                  <a:srgbClr val="FF0000"/>
                </a:solidFill>
                <a:effectLst>
                  <a:outerShdw blurRad="38100" dist="38100" dir="2700000" algn="tl">
                    <a:srgbClr val="000000">
                      <a:alpha val="43137"/>
                    </a:srgbClr>
                  </a:outerShdw>
                  <a:reflection blurRad="12700" stA="48000" endA="300" endPos="55000" dir="5400000" sy="-90000" algn="bl" rotWithShape="0"/>
                </a:effectLst>
              </a:rPr>
              <a:t>iletişim mutlu birey ve toplum</a:t>
            </a:r>
            <a:endParaRPr lang="tr-TR" b="1" i="1" u="sng" dirty="0">
              <a:solidFill>
                <a:srgbClr val="FF000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8" name="7 İçerik Yer Tutucusu"/>
          <p:cNvSpPr>
            <a:spLocks noGrp="1"/>
          </p:cNvSpPr>
          <p:nvPr>
            <p:ph idx="1"/>
          </p:nvPr>
        </p:nvSpPr>
        <p:spPr/>
        <p:txBody>
          <a:bodyPr>
            <a:normAutofit/>
          </a:bodyPr>
          <a:lstStyle/>
          <a:p>
            <a:r>
              <a:rPr lang="tr-TR" sz="2000" dirty="0" smtClean="0"/>
              <a:t>Olumlu iletişimi başlatmak zor değildir.herhangi bir yere giderken selam vermek olumlu iletişimi  </a:t>
            </a:r>
          </a:p>
          <a:p>
            <a:pPr>
              <a:buNone/>
            </a:pPr>
            <a:r>
              <a:rPr lang="tr-TR" sz="2000" dirty="0" smtClean="0"/>
              <a:t>Başlatmanın en kolay yoludur.Aynı durum her yerde geçerlidir. </a:t>
            </a:r>
          </a:p>
          <a:p>
            <a:pPr>
              <a:buNone/>
            </a:pPr>
            <a:endParaRPr lang="tr-TR" sz="2000" dirty="0" smtClean="0"/>
          </a:p>
        </p:txBody>
      </p:sp>
      <p:sp>
        <p:nvSpPr>
          <p:cNvPr id="9" name="8 Dikdörtgen"/>
          <p:cNvSpPr/>
          <p:nvPr/>
        </p:nvSpPr>
        <p:spPr>
          <a:xfrm>
            <a:off x="642910" y="3786191"/>
            <a:ext cx="8358246" cy="3139321"/>
          </a:xfrm>
          <a:prstGeom prst="rect">
            <a:avLst/>
          </a:prstGeom>
        </p:spPr>
        <p:txBody>
          <a:bodyPr wrap="square">
            <a:spAutoFit/>
          </a:bodyPr>
          <a:lstStyle/>
          <a:p>
            <a:pPr fontAlgn="base"/>
            <a:r>
              <a:rPr lang="tr-TR" sz="2000" dirty="0" smtClean="0"/>
              <a:t> Ben dili kişinin </a:t>
            </a:r>
            <a:r>
              <a:rPr lang="tr-TR" sz="2000" dirty="0"/>
              <a:t>karşılaştığı durum veya davranış karşısında, kişisel tepkisini duygu ve düşüncelerle açıklayan bir ifade tarzı. </a:t>
            </a:r>
            <a:br>
              <a:rPr lang="tr-TR" sz="2000" dirty="0"/>
            </a:br>
            <a:r>
              <a:rPr lang="tr-TR" sz="2000" dirty="0"/>
              <a:t/>
            </a:r>
            <a:br>
              <a:rPr lang="tr-TR" sz="2000" dirty="0"/>
            </a:br>
            <a:r>
              <a:rPr lang="tr-TR" sz="2000" dirty="0"/>
              <a:t>sen dili suçlayıcı, yargılayıcı iken ben dili sadece kişinin kendi duygularını ortaya koyar. </a:t>
            </a:r>
            <a:br>
              <a:rPr lang="tr-TR" sz="2000" dirty="0"/>
            </a:br>
            <a:r>
              <a:rPr lang="tr-TR" sz="2000" dirty="0"/>
              <a:t/>
            </a:r>
            <a:br>
              <a:rPr lang="tr-TR" sz="2000" dirty="0"/>
            </a:br>
            <a:r>
              <a:rPr lang="tr-TR" sz="2000" dirty="0"/>
              <a:t>"çok düşüncesizsin" sen dili , "bu şekilde çekip gittiğinde beni umursamadığını düşünüyorum" ben dili ifade tarzıdır. ilkinde karşı tarafın savunmaya geçmesi garanti iken, ikincide en azından bir süre düşünecektir.</a:t>
            </a:r>
          </a:p>
          <a:p>
            <a:pPr fontAlgn="base"/>
            <a:endParaRPr lang="tr-TR" dirty="0"/>
          </a:p>
        </p:txBody>
      </p:sp>
      <p:cxnSp>
        <p:nvCxnSpPr>
          <p:cNvPr id="11" name="10 Dirsek Bağlayıcısı"/>
          <p:cNvCxnSpPr/>
          <p:nvPr/>
        </p:nvCxnSpPr>
        <p:spPr>
          <a:xfrm>
            <a:off x="1643042" y="2786058"/>
            <a:ext cx="914400" cy="9144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5400" b="1" i="1" u="sng" dirty="0" smtClean="0">
                <a:solidFill>
                  <a:srgbClr val="FF0000"/>
                </a:solidFill>
                <a:effectLst>
                  <a:outerShdw blurRad="38100" dist="38100" dir="2700000" algn="tl">
                    <a:srgbClr val="000000">
                      <a:alpha val="43137"/>
                    </a:srgbClr>
                  </a:outerShdw>
                  <a:reflection blurRad="12700" stA="48000" endA="300" endPos="55000" dir="5400000" sy="-90000" algn="bl" rotWithShape="0"/>
                </a:effectLst>
                <a:latin typeface="Algerian" pitchFamily="82" charset="0"/>
              </a:rPr>
              <a:t>Olumsuz iletişim</a:t>
            </a:r>
            <a:endParaRPr lang="tr-TR" sz="5400" b="1" i="1" u="sng" dirty="0">
              <a:solidFill>
                <a:srgbClr val="FF0000"/>
              </a:solidFill>
              <a:effectLst>
                <a:outerShdw blurRad="38100" dist="38100" dir="2700000" algn="tl">
                  <a:srgbClr val="000000">
                    <a:alpha val="43137"/>
                  </a:srgbClr>
                </a:outerShdw>
                <a:reflection blurRad="12700" stA="48000" endA="300" endPos="55000" dir="5400000" sy="-90000" algn="bl" rotWithShape="0"/>
              </a:effectLst>
              <a:latin typeface="Algerian" pitchFamily="82" charset="0"/>
            </a:endParaRPr>
          </a:p>
        </p:txBody>
      </p:sp>
      <p:pic>
        <p:nvPicPr>
          <p:cNvPr id="8" name="7 İçerik Yer Tutucusu" descr="karikatur-4.jpg"/>
          <p:cNvPicPr>
            <a:picLocks noGrp="1" noChangeAspect="1"/>
          </p:cNvPicPr>
          <p:nvPr>
            <p:ph idx="1"/>
          </p:nvPr>
        </p:nvPicPr>
        <p:blipFill>
          <a:blip r:embed="rId2" cstate="print"/>
          <a:stretch>
            <a:fillRect/>
          </a:stretch>
        </p:blipFill>
        <p:spPr>
          <a:xfrm>
            <a:off x="16790" y="1357298"/>
            <a:ext cx="9127210" cy="5500702"/>
          </a:xfrm>
        </p:spPr>
      </p:pic>
    </p:spTree>
  </p:cSld>
  <p:clrMapOvr>
    <a:masterClrMapping/>
  </p:clrMapOvr>
  <p:transition>
    <p:newsfla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6000" b="1" i="1" u="sng" dirty="0" smtClean="0">
                <a:solidFill>
                  <a:srgbClr val="FF0000"/>
                </a:solidFill>
                <a:effectLst>
                  <a:outerShdw blurRad="38100" dist="38100" dir="2700000" algn="tl">
                    <a:srgbClr val="000000">
                      <a:alpha val="43137"/>
                    </a:srgbClr>
                  </a:outerShdw>
                  <a:reflection blurRad="12700" stA="48000" endA="300" endPos="55000" dir="5400000" sy="-90000" algn="bl" rotWithShape="0"/>
                </a:effectLst>
              </a:rPr>
              <a:t>Olumlu iletişim</a:t>
            </a:r>
            <a:endParaRPr lang="tr-TR" sz="6000" b="1" i="1" u="sng" dirty="0">
              <a:solidFill>
                <a:srgbClr val="FF0000"/>
              </a:solidFill>
              <a:effectLst>
                <a:outerShdw blurRad="38100" dist="38100" dir="2700000" algn="tl">
                  <a:srgbClr val="000000">
                    <a:alpha val="43137"/>
                  </a:srgbClr>
                </a:outerShdw>
                <a:reflection blurRad="12700" stA="48000" endA="300" endPos="55000" dir="5400000" sy="-90000" algn="bl" rotWithShape="0"/>
              </a:effectLst>
            </a:endParaRPr>
          </a:p>
        </p:txBody>
      </p:sp>
      <p:pic>
        <p:nvPicPr>
          <p:cNvPr id="6" name="5 İçerik Yer Tutucusu" descr="images.jpg"/>
          <p:cNvPicPr>
            <a:picLocks noGrp="1" noChangeAspect="1"/>
          </p:cNvPicPr>
          <p:nvPr>
            <p:ph idx="1"/>
          </p:nvPr>
        </p:nvPicPr>
        <p:blipFill>
          <a:blip r:embed="rId2" cstate="print"/>
          <a:stretch>
            <a:fillRect/>
          </a:stretch>
        </p:blipFill>
        <p:spPr>
          <a:xfrm>
            <a:off x="714348" y="1714488"/>
            <a:ext cx="7786742" cy="4500594"/>
          </a:xfrm>
        </p:spPr>
      </p:pic>
    </p:spTree>
  </p:cSld>
  <p:clrMapOvr>
    <a:masterClrMapping/>
  </p:clrMapOvr>
  <p:transition>
    <p:newsfla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i="1" u="sng" dirty="0" smtClean="0">
                <a:solidFill>
                  <a:srgbClr val="FF0000"/>
                </a:solidFill>
                <a:effectLst>
                  <a:outerShdw blurRad="38100" dist="38100" dir="2700000" algn="tl">
                    <a:srgbClr val="000000">
                      <a:alpha val="43137"/>
                    </a:srgbClr>
                  </a:outerShdw>
                  <a:reflection blurRad="12700" stA="48000" endA="300" endPos="55000" dir="5400000" sy="-90000" algn="bl" rotWithShape="0"/>
                </a:effectLst>
              </a:rPr>
              <a:t>Olumlu ve olumsuz davranışlar</a:t>
            </a:r>
            <a:endParaRPr lang="tr-TR" b="1" i="1" u="sng" dirty="0">
              <a:solidFill>
                <a:srgbClr val="FF0000"/>
              </a:solidFill>
              <a:effectLst>
                <a:outerShdw blurRad="38100" dist="38100" dir="2700000" algn="tl">
                  <a:srgbClr val="000000">
                    <a:alpha val="43137"/>
                  </a:srgbClr>
                </a:outerShdw>
                <a:reflection blurRad="12700" stA="48000" endA="300" endPos="55000" dir="5400000" sy="-90000" algn="bl" rotWithShape="0"/>
              </a:effectLst>
            </a:endParaRPr>
          </a:p>
        </p:txBody>
      </p:sp>
      <p:pic>
        <p:nvPicPr>
          <p:cNvPr id="4" name="3 İçerik Yer Tutucusu" descr="beden-dili-yüz.jpg"/>
          <p:cNvPicPr>
            <a:picLocks noGrp="1" noChangeAspect="1"/>
          </p:cNvPicPr>
          <p:nvPr>
            <p:ph idx="1"/>
          </p:nvPr>
        </p:nvPicPr>
        <p:blipFill>
          <a:blip r:embed="rId2" cstate="print"/>
          <a:stretch>
            <a:fillRect/>
          </a:stretch>
        </p:blipFill>
        <p:spPr>
          <a:xfrm>
            <a:off x="214282" y="1714488"/>
            <a:ext cx="8715436" cy="4857784"/>
          </a:xfrm>
        </p:spPr>
      </p:pic>
    </p:spTree>
  </p:cSld>
  <p:clrMapOvr>
    <a:masterClrMapping/>
  </p:clrMapOvr>
  <p:transition>
    <p:newsflash/>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216</TotalTime>
  <Words>306</Words>
  <Application>Microsoft Office PowerPoint</Application>
  <PresentationFormat>Ekran Gösterisi (4:3)</PresentationFormat>
  <Paragraphs>58</Paragraphs>
  <Slides>21</Slides>
  <Notes>2</Notes>
  <HiddenSlides>0</HiddenSlides>
  <MMClips>1</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Gezinti</vt:lpstr>
      <vt:lpstr>İLETİŞİM VE İNSAN İLİŞKİLERi</vt:lpstr>
      <vt:lpstr>1. ÜNİTE</vt:lpstr>
      <vt:lpstr>İLETİŞİM NEDİR</vt:lpstr>
      <vt:lpstr>HANGİ YOLLARLA İLETİŞİM KURABİLİRİZ</vt:lpstr>
      <vt:lpstr>BİRBİRİMİZLE KONUŞURKEN YAPTIĞMIZ  EL VE KOL HAREKETLERİNE JEST DENİR .MİMİK İSE BİZİM GÖSTERDİĞMİZ EL VE KOL HAREKETLERİ. </vt:lpstr>
      <vt:lpstr>Olumlu  iletişim mutlu birey ve toplum</vt:lpstr>
      <vt:lpstr>Olumsuz iletişim</vt:lpstr>
      <vt:lpstr>Olumlu iletişim</vt:lpstr>
      <vt:lpstr>Olumlu ve olumsuz davranışlar</vt:lpstr>
      <vt:lpstr> medya  nedir?</vt:lpstr>
      <vt:lpstr>medya</vt:lpstr>
      <vt:lpstr>Slayt 12</vt:lpstr>
      <vt:lpstr>Medyanın  hayatımızdaki  yeri</vt:lpstr>
      <vt:lpstr>Teknolojinin beyin yıkadığını ifade etmekte</vt:lpstr>
      <vt:lpstr>İnternetin yayılımı</vt:lpstr>
      <vt:lpstr>Medya araçları</vt:lpstr>
      <vt:lpstr>Slayt 17</vt:lpstr>
      <vt:lpstr>Özgürüm sorumluluklarımın olduğu yere kadar</vt:lpstr>
      <vt:lpstr>Anana yasanın bazı maddeleri</vt:lpstr>
      <vt:lpstr>Konut dokumazlığı ihlali</vt:lpstr>
      <vt:lpstr>Doğru bilgi alma hakkı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İLETİŞİM VE İNSAN İLİŞKİLERİ</dc:title>
  <dc:creator>Yıldız Bilişim</dc:creator>
  <cp:lastModifiedBy>Öğretmenler Odası</cp:lastModifiedBy>
  <cp:revision>27</cp:revision>
  <dcterms:created xsi:type="dcterms:W3CDTF">2019-10-14T13:19:04Z</dcterms:created>
  <dcterms:modified xsi:type="dcterms:W3CDTF">2019-11-19T06:29:29Z</dcterms:modified>
</cp:coreProperties>
</file>