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5"/>
  </p:notesMasterIdLst>
  <p:handoutMasterIdLst>
    <p:handoutMasterId r:id="rId18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405" r:id="rId16"/>
    <p:sldId id="404" r:id="rId17"/>
    <p:sldId id="270" r:id="rId18"/>
    <p:sldId id="271" r:id="rId19"/>
    <p:sldId id="272" r:id="rId20"/>
    <p:sldId id="273" r:id="rId21"/>
    <p:sldId id="406" r:id="rId22"/>
    <p:sldId id="274" r:id="rId23"/>
    <p:sldId id="407" r:id="rId24"/>
    <p:sldId id="275" r:id="rId25"/>
    <p:sldId id="276" r:id="rId26"/>
    <p:sldId id="408" r:id="rId27"/>
    <p:sldId id="277" r:id="rId28"/>
    <p:sldId id="278" r:id="rId29"/>
    <p:sldId id="281" r:id="rId30"/>
    <p:sldId id="282" r:id="rId31"/>
    <p:sldId id="280" r:id="rId32"/>
    <p:sldId id="283" r:id="rId33"/>
    <p:sldId id="279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409" r:id="rId46"/>
    <p:sldId id="295" r:id="rId47"/>
    <p:sldId id="410" r:id="rId48"/>
    <p:sldId id="296" r:id="rId49"/>
    <p:sldId id="297" r:id="rId50"/>
    <p:sldId id="298" r:id="rId51"/>
    <p:sldId id="299" r:id="rId52"/>
    <p:sldId id="411" r:id="rId53"/>
    <p:sldId id="301" r:id="rId54"/>
    <p:sldId id="300" r:id="rId55"/>
    <p:sldId id="412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413" r:id="rId70"/>
    <p:sldId id="315" r:id="rId71"/>
    <p:sldId id="316" r:id="rId72"/>
    <p:sldId id="317" r:id="rId73"/>
    <p:sldId id="319" r:id="rId74"/>
    <p:sldId id="318" r:id="rId75"/>
    <p:sldId id="320" r:id="rId76"/>
    <p:sldId id="321" r:id="rId77"/>
    <p:sldId id="414" r:id="rId78"/>
    <p:sldId id="322" r:id="rId79"/>
    <p:sldId id="415" r:id="rId80"/>
    <p:sldId id="323" r:id="rId81"/>
    <p:sldId id="416" r:id="rId82"/>
    <p:sldId id="324" r:id="rId83"/>
    <p:sldId id="325" r:id="rId84"/>
    <p:sldId id="326" r:id="rId85"/>
    <p:sldId id="417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418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419" r:id="rId104"/>
    <p:sldId id="344" r:id="rId105"/>
    <p:sldId id="343" r:id="rId106"/>
    <p:sldId id="345" r:id="rId107"/>
    <p:sldId id="346" r:id="rId108"/>
    <p:sldId id="347" r:id="rId109"/>
    <p:sldId id="420" r:id="rId110"/>
    <p:sldId id="348" r:id="rId111"/>
    <p:sldId id="349" r:id="rId112"/>
    <p:sldId id="350" r:id="rId113"/>
    <p:sldId id="351" r:id="rId114"/>
    <p:sldId id="352" r:id="rId115"/>
    <p:sldId id="421" r:id="rId116"/>
    <p:sldId id="353" r:id="rId117"/>
    <p:sldId id="354" r:id="rId118"/>
    <p:sldId id="355" r:id="rId119"/>
    <p:sldId id="422" r:id="rId120"/>
    <p:sldId id="356" r:id="rId121"/>
    <p:sldId id="423" r:id="rId122"/>
    <p:sldId id="357" r:id="rId123"/>
    <p:sldId id="358" r:id="rId124"/>
    <p:sldId id="359" r:id="rId125"/>
    <p:sldId id="424" r:id="rId126"/>
    <p:sldId id="360" r:id="rId127"/>
    <p:sldId id="425" r:id="rId128"/>
    <p:sldId id="361" r:id="rId129"/>
    <p:sldId id="362" r:id="rId130"/>
    <p:sldId id="363" r:id="rId131"/>
    <p:sldId id="364" r:id="rId132"/>
    <p:sldId id="426" r:id="rId133"/>
    <p:sldId id="365" r:id="rId134"/>
    <p:sldId id="427" r:id="rId135"/>
    <p:sldId id="366" r:id="rId136"/>
    <p:sldId id="367" r:id="rId137"/>
    <p:sldId id="428" r:id="rId138"/>
    <p:sldId id="368" r:id="rId139"/>
    <p:sldId id="369" r:id="rId140"/>
    <p:sldId id="370" r:id="rId141"/>
    <p:sldId id="371" r:id="rId142"/>
    <p:sldId id="372" r:id="rId143"/>
    <p:sldId id="373" r:id="rId144"/>
    <p:sldId id="374" r:id="rId145"/>
    <p:sldId id="375" r:id="rId146"/>
    <p:sldId id="429" r:id="rId147"/>
    <p:sldId id="376" r:id="rId148"/>
    <p:sldId id="430" r:id="rId149"/>
    <p:sldId id="377" r:id="rId150"/>
    <p:sldId id="378" r:id="rId151"/>
    <p:sldId id="379" r:id="rId152"/>
    <p:sldId id="380" r:id="rId153"/>
    <p:sldId id="381" r:id="rId154"/>
    <p:sldId id="382" r:id="rId155"/>
    <p:sldId id="383" r:id="rId156"/>
    <p:sldId id="384" r:id="rId157"/>
    <p:sldId id="385" r:id="rId158"/>
    <p:sldId id="386" r:id="rId159"/>
    <p:sldId id="387" r:id="rId160"/>
    <p:sldId id="388" r:id="rId161"/>
    <p:sldId id="389" r:id="rId162"/>
    <p:sldId id="390" r:id="rId163"/>
    <p:sldId id="431" r:id="rId164"/>
    <p:sldId id="391" r:id="rId165"/>
    <p:sldId id="432" r:id="rId166"/>
    <p:sldId id="392" r:id="rId167"/>
    <p:sldId id="393" r:id="rId168"/>
    <p:sldId id="394" r:id="rId169"/>
    <p:sldId id="395" r:id="rId170"/>
    <p:sldId id="396" r:id="rId171"/>
    <p:sldId id="433" r:id="rId172"/>
    <p:sldId id="397" r:id="rId173"/>
    <p:sldId id="403" r:id="rId174"/>
    <p:sldId id="434" r:id="rId175"/>
    <p:sldId id="398" r:id="rId176"/>
    <p:sldId id="435" r:id="rId177"/>
    <p:sldId id="399" r:id="rId178"/>
    <p:sldId id="436" r:id="rId179"/>
    <p:sldId id="400" r:id="rId180"/>
    <p:sldId id="401" r:id="rId181"/>
    <p:sldId id="437" r:id="rId182"/>
    <p:sldId id="438" r:id="rId183"/>
    <p:sldId id="439" r:id="rId18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 autoAdjust="0"/>
    <p:restoredTop sz="94660"/>
  </p:normalViewPr>
  <p:slideViewPr>
    <p:cSldViewPr>
      <p:cViewPr varScale="1">
        <p:scale>
          <a:sx n="98" d="100"/>
          <a:sy n="9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7419-6ADB-4BA6-96A2-383CD0D7EDD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7A77E-882F-4CAC-8581-B641E0382A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E894-87B8-4C5C-A23E-5367994B00FB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BBBF-4E4E-4E5A-893A-31C2A622C5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534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BBBF-4E4E-4E5A-893A-31C2A622C580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65AC-79CF-4AD3-8DBE-03C663D1E147}" type="datetimeFigureOut">
              <a:rPr lang="tr-TR" smtClean="0"/>
              <a:pPr/>
              <a:t>6.11.2020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C217-BDE0-4207-A131-CC41ACEB092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tr/url?sa=i&amp;source=images&amp;cd=&amp;cad=rja&amp;uact=8&amp;ved=0CAgQjRw&amp;url=http://www.youtube.com/watch?v=yiBFf7ECWZE&amp;ei=56FVVODuH8zGPc_7gaAL&amp;psig=AFQjCNFCIlKsfxL6qlrZJSXVlp6Lx9Lk6g&amp;ust=1414984551597097" TargetMode="Externa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tr.wikipedia.org/wiki/Dosya:Rumeli_Kazaskeri.jpg" TargetMode="Externa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.tr/url?sa=i&amp;rct=j&amp;q=&amp;esrc=s&amp;source=images&amp;cd=&amp;cad=rja&amp;uact=8&amp;ved=0CAcQjRw&amp;url=http://www.forumlordum.net/karikatur-dunyasi/68509-istanbulun-fethi-ile-ilgili-karikaturler-istanbulun-fethi-hakkinda-karikaturler.html&amp;ei=eaNVVNmnI8bgOP2dgLAL&amp;psig=AFQjCNFDUVtE8MSBDuRUgLJzKC9o6x5xgQ&amp;ust=1414984738917813" TargetMode="Externa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Dosya:Battle_of_Zonchio_1499.jpg" TargetMode="External"/><Relationship Id="rId2" Type="http://schemas.openxmlformats.org/officeDocument/2006/relationships/hyperlink" Target="http://www.google.com.tr/url?sa=i&amp;rct=j&amp;q=&amp;esrc=s&amp;source=images&amp;cd=&amp;cad=rja&amp;uact=8&amp;ved=0CAcQjRw&amp;url=http://www.resimbul.com/venedik/1463-osmanli-venedik-savasi.xhtml&amp;ei=-qNVVPm5EYrjO_76gfAJ&amp;psig=AFQjCNF8IcDkV_yVaEsmvGdb3sVCY-e1bA&amp;ust=14149850398295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merakname.com/depo/2.beyazit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tr.wikipedia.org/wiki/Dosya:Karesi_Beyli%C4%9Fi_haritas%C4%B1.svg" TargetMode="Externa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devletialiyyei.com/savaslar/mercidabik-savasi-635.html/attachment/yavuzselim1514-1516" TargetMode="Externa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.tr/url?sa=i&amp;source=images&amp;cd=&amp;cad=rja&amp;uact=8&amp;ved=0CAgQjRw&amp;url=http://tr.wikipedia.org/wiki/Dosya:Mohac-harita.jpeg&amp;ei=_adVVJzELMi-PaPzgPAM&amp;psig=AFQjCNE3maTHJ4Glo5IyOQ7vj0EpgrbLxA&amp;ust=1414986109815482" TargetMode="Externa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3.bp.blogspot.com/_ljZX5q44jkA/TQS-l7MN39I/AAAAAAAAAAM/3BkP2sYDt4w/s1600/ffffff.bmp" TargetMode="Externa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tr.wikipedia.org/wiki/Dosya:Selim_I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www.tarihportali.org/18yuzyilda-degisim-ve-diplomasi-haritalari/11404-iii-selim-donemi-osmanli-devleti-haritasi.html" TargetMode="Externa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w&amp;url=http://www.forumgercek.com/turk-tarihi/40266-osmanli-imparatorlugu.html&amp;ei=dKtVVJS9JsjDObDvgLgK&amp;psig=AFQjCNFUr6tzw-G2BMQ5blWn6zEdCwn_cQ&amp;ust=1414986994872763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tr.wikipedia.org/wiki/Dosya:BattleOfSinop.jpg" TargetMode="Externa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img1.dr.com.tr/pimages/Content/Uploads/ProductImages/502778/4fb19da4-1722-4263-9e65-487ee024814c.jpg" TargetMode="Externa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google.com.tr/url?sa=i&amp;rct=j&amp;q=&amp;esrc=s&amp;source=images&amp;cd=&amp;cad=rja&amp;uact=8&amp;ved=0CAcQjRw&amp;url=http://www.fturka.com/komik-resimler/197521-duraklama-donemi.html&amp;ei=3q5VVPGKBs3aONHggKgD&amp;psig=AFQjCNE2UWlIfpPcvX568mpGprK_oqG6Ew&amp;ust=1414987863694535" TargetMode="Externa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google.com.tr/url?sa=i&amp;rct=j&amp;q=&amp;esrc=s&amp;source=images&amp;cd=&amp;cad=rja&amp;uact=8&amp;ved=0CAcQjRw&amp;url=http://vatanturk.blogspot.com/2012_03_04_archive.html&amp;ei=Ta9VVOvVIsjJPNangcgH&amp;psig=AFQjCNHa6MtqT5gdhO9AotFw75CXC78ExQ&amp;ust=1414987979668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Dosya:Konstantin_Kapidagli_002.jpg" TargetMode="External"/><Relationship Id="rId2" Type="http://schemas.openxmlformats.org/officeDocument/2006/relationships/hyperlink" Target="http://www.google.com.tr/url?sa=i&amp;rct=j&amp;q=&amp;esrc=s&amp;source=images&amp;cd=&amp;cad=rja&amp;uact=8&amp;ved=0CAcQjRw&amp;url=http://sesliturkiyem.com/egitim/iii-selim-han-h3752.html&amp;ei=abBVVJe3Ic72O4L6gLAF&amp;psig=AFQjCNG5hYfJnn5sz16hWswYpQA0r2kvtA&amp;ust=1414988251776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tr.wikipedia.org/w/index.php?title=Dosya:Terc%C3%BCman-%C4%B1_Ahval.JPG&amp;filetimestamp=20080308151512&amp;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google.com.tr/url?sa=i&amp;rct=j&amp;q=&amp;esrc=s&amp;source=images&amp;cd=&amp;cad=rja&amp;uact=8&amp;ved=0CAcQjRw&amp;url=http://forum.boardturk.org/konu/ziraat-bankasi-kurulus-tarihi-nedir.232940/&amp;ei=JrNVVOu8FoeCPK3mgegL&amp;psig=AFQjCNHJV5LwXFMAF38eGzO6qNT_BBF_2g&amp;ust=141498896413621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tr/url?sa=i&amp;source=images&amp;cd=&amp;cad=rja&amp;uact=8&amp;ved=0CAgQjRw&amp;url=http://www.nkfu.com/2-kilic-arslan-kimdir/&amp;ei=6U5VVK3kDcvY7AbI5oHABg&amp;psig=AFQjCNEp6RIQmm_rZ257e6hIMfbE1IZnjg&amp;ust=14149633053351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r/url?sa=i&amp;rct=j&amp;q=&amp;esrc=s&amp;source=images&amp;cd=&amp;cad=rja&amp;uact=8&amp;ved=0CAcQjRw&amp;url=http://efsanedadaslar25.blogspot.com/&amp;ei=lEhVVMfCEoyV7AaRr4GgBw&amp;bvm=bv.78677474,d.d2s&amp;psig=AFQjCNG33r_utpWHy4i68bxG0mI4nrfRJA&amp;ust=141496166818712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r/url?sa=i&amp;source=images&amp;cd=&amp;cad=rja&amp;uact=8&amp;ved=0CAgQjRw&amp;url=http://www.huzursayfasi.com/biyografi-sayfasi/9368-alaettin-keykubat-kimdir-s1.html&amp;ei=a1FVVLvVBOWp7AaU7oDYAg&amp;psig=AFQjCNFhCM3MIutbwolkv9DtA-AoqLwvqg&amp;ust=1414963947142318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tr/url?sa=i&amp;rct=j&amp;q=&amp;esrc=s&amp;source=images&amp;cd=&amp;cad=rja&amp;uact=8&amp;ved=0CAcQjRw&amp;url=http://dc191.4shared.com/doc/raqiNTls/preview.html&amp;ei=hFJVVN66BpP3au7JgvAL&amp;psig=AFQjCNEQ_W8SaudBDEfdU8eQUXZRfjvgMw&amp;ust=141496422077158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JPBtxjH46pE/TP13TUzqJRI/AAAAAAAAAEU/zC_PnEUT0F0/s1600/karamanogullari.png" TargetMode="External"/><Relationship Id="rId2" Type="http://schemas.openxmlformats.org/officeDocument/2006/relationships/hyperlink" Target="http://www.google.com.tr/url?sa=i&amp;rct=j&amp;q=&amp;esrc=s&amp;source=images&amp;cd=&amp;cad=rja&amp;uact=8&amp;ved=0CAcQjRw&amp;url=http://www.forumhane.net/genel-turk-tarihi/69293-genis-turk-tarihinin-haritalar-ile-gosterimi.html&amp;ei=k1NVVP7IBM3VaoapgOAD&amp;psig=AFQjCNFtpS38iv12lx2jhEZBa2RRhnfB7Q&amp;ust=141496443309106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4.bp.blogspot.com/_JPBtxjH46pE/TP13TUzqJRI/AAAAAAAAAEU/zC_PnEUT0F0/s1600/karamanogullari.pn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ebiyat&#246;gretmeni.net/wp-content/uploads/2014/05/hac&#305;-bekta&#351;-veli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tr.wikipedia.org/wiki/Dosya:Molana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r/url?sa=i&amp;rct=j&amp;q=&amp;esrc=s&amp;source=images&amp;cd=&amp;cad=rja&amp;uact=8&amp;ved=0CAcQjRw&amp;url=http://www.tarihbilinci.com/forum/turkiye-tarihi-haritalari/2849-hacli-seferleri&amp;ei=BVZVVPm3LMWsPaOKgfAH&amp;psig=AFQjCNGfrz1h9u8v694ixRHSsvliEI5VUQ&amp;ust=1414965080521657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sembolog.com/wp-content/uploads/2014/04/ha&#231;l&#305;-seferleri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haberustam.com/wp-content/uploads/2013/05/Osmanl&#305;-Devleti-Kurulu&#351;-D&#246;nemi.jpg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mg2.blogcu.com/images/o/s/m/osmanli1299/osman_gaz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r/url?sa=i&amp;rct=j&amp;q=&amp;esrc=s&amp;source=images&amp;cd=&amp;cad=rja&amp;uact=8&amp;ved=0CAcQjRw&amp;url=http://www.ttk.gov.tr/index.php?Page=Sayfa&amp;No=324&amp;ei=QEpVVK2LIISu7AawwICwDA&amp;bvm=bv.78677474,d.d2s&amp;psig=AFQjCNEQGxNc0hD4rMWLbNhuAn917zpcoQ&amp;ust=1414962064743967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2.blogcu.com/images/o/s/m/osmanli1299/osman_gazi.jpg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g2.blogcu.com/images/o/s/m/osmanli1299/maltepe_sava____.jpg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tr.wikipedia.org/wiki/Dosya:Murat_H%C3%BCdavendiga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cdn.forum.geliyoo.com/attachments/islam-turk-tarihi/16572d1348670816-sirpsindigi-savasi-zaferi-mihai_1600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r/url?sa=i&amp;rct=j&amp;q=&amp;esrc=s&amp;source=images&amp;cd=&amp;cad=rja&amp;uact=8&amp;ved=0CAcQjRw&amp;url=http://www.meleklermekani.com/threads/danismentliler-beyliginin-kurulusu-hakkinda-kisaca-bilgiler.229070/&amp;ei=hUtVVJb1BY2S7Abx1oGgDg&amp;psig=AFQjCNGLk1q0njNspo70iJSDLpI2IY2QoQ&amp;ust=1414962422843782" TargetMode="Externa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tarihportali.org/beylikten-devlete-osmanli-resimleri/12227-osmanli-ordusu-sema.html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tr/url?sa=i&amp;source=images&amp;cd=&amp;cad=rja&amp;uact=8&amp;ved=0CAgQjRw&amp;url=http://www.turkcebilgi.com/ansiklopedi/kap%C4%B1kulu_oca%C4%9F%C4%B1&amp;ei=-l5VVMfwIa_G7Aa44YD4DQ&amp;psig=AFQjCNHRJiXr2C207Cfi7mfpFEHIkr6tZA&amp;ust=1414967418650067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toplumdusmani.net/sozluk_resim/pics/6741/1322586811_02a69f292d02e23ea58601a30dfd27dc_580699276.jpg" TargetMode="Externa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tr.wikipedia.org/w/index.php?title=Dosya:Sultan_Osman.jpg&amp;filetimestamp=20130915122046&amp;" TargetMode="Externa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tr-TR" dirty="0"/>
              <a:t> </a:t>
            </a:r>
            <a:br>
              <a:rPr lang="tr-TR" dirty="0"/>
            </a:br>
            <a:r>
              <a:rPr lang="tr-TR" sz="8000" dirty="0">
                <a:solidFill>
                  <a:srgbClr val="FF0000"/>
                </a:solidFill>
              </a:rPr>
              <a:t>3.ÜNİTE: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352928" cy="2160240"/>
          </a:xfrm>
        </p:spPr>
        <p:txBody>
          <a:bodyPr>
            <a:normAutofit/>
          </a:bodyPr>
          <a:lstStyle/>
          <a:p>
            <a:r>
              <a:rPr lang="tr-TR" sz="5400" dirty="0">
                <a:solidFill>
                  <a:srgbClr val="FF0000"/>
                </a:solidFill>
              </a:rPr>
              <a:t>TÜRK TARİHİNDE YOLCULUK</a:t>
            </a:r>
            <a:br>
              <a:rPr lang="tr-TR" sz="5400" dirty="0">
                <a:solidFill>
                  <a:srgbClr val="FF0000"/>
                </a:solidFill>
              </a:rPr>
            </a:br>
            <a:r>
              <a:rPr lang="tr-TR" sz="5400" dirty="0">
                <a:solidFill>
                  <a:srgbClr val="FF0000"/>
                </a:solidFill>
              </a:rPr>
              <a:t>ANADOLU, ANAYURT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51520" y="260648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 smtClean="0"/>
              <a:t>www.</a:t>
            </a:r>
            <a:r>
              <a:rPr lang="tr-TR" u="sng" dirty="0" err="1" smtClean="0"/>
              <a:t>HangiSoru</a:t>
            </a:r>
            <a:r>
              <a:rPr lang="tr-TR" u="sng" dirty="0" smtClean="0"/>
              <a:t>.com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Meng</a:t>
            </a:r>
            <a:r>
              <a:rPr lang="tr-TR" sz="3200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cekliler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Meng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Gazi tarafından Erzurum ve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evresin de kurulmuştur.</a:t>
            </a:r>
          </a:p>
        </p:txBody>
      </p:sp>
      <p:pic>
        <p:nvPicPr>
          <p:cNvPr id="142338" name="Picture 2" descr="http://turkbilimi.com/wp-content/uploads/2012/03/mengücekler-300x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07504" y="208395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Ahmet 1603'te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Ekber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Erşed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ve akıllı) olanın tahta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mesi kuralını getirdi.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ylece taht kavgaları ve kardeş katliamı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nlendi.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Yavuz Sultan Selim'in Mısır Seferi (1517) ile Osmanlı padişahları aynı zamanda halife oldular.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Padişahın yetkileri ilk kez ayanlar karşısında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Sened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Ittifak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ile kısıtlandı. Tanzimat Fermanı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ile Osmanlı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Devleti'nde hukuk devleti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anlayışı yerleşmeye başladı.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1876 Kanun-u Esasi ile anayasalı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07504" y="114385"/>
            <a:ext cx="89289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Divan-ı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mayun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devlet işlerinin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lerek karara bağlandığı en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ksek kuruldu.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Divan teşkilatı Orhan Bey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zamanında kurulmuştur. II. Mahmut yaptığı ıslahatlar sırasında Divanı kaldırarak yerine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Bakanlar Kurulu'nu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kurmuştur.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Divan, padişah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danışma meclisi niteliğindedir. Divanın iki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zelliği vardır, hem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 kurumudur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hem de en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mahkemedir.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http://i.ytimg.com/vi/yiBFf7ECWZE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73016"/>
            <a:ext cx="4211960" cy="3140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07504" y="280402"/>
            <a:ext cx="8928992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Divan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yeleri ve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revleri şunlardır;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1.Padişah 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Padişahlar Fatih'e kadar (1475) divanın başkanı idiler. Fatih'ten sonra padişahlar divan toplantılarına katılmadılar.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2.Vezir-i Azam (sadrazam):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Padişahın mutlak vekili olup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zdeki Başbakan' in konumundadır. Padişah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taşır, padişah adına tayin ve terfiler yapar ve devlet işlerini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Sadrazamlar padişah yerine sefere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ıktıkları zaman "Serdar-ı Ekrem"(B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Asker) unvanı alırlardı.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upload.wikimedia.org/wikipedia/commons/thumb/e/ea/Rumeli_Kazaskeri.jpg/350px-Rumeli_Kazaske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0"/>
            <a:ext cx="8784976" cy="710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3.Vezirler: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zde Devlet Bakanları konumunda olan vezirler daha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ok askeri ve siyasi işlerden sorumlu idiler. Tecr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beli birer devlet adamı olup vezir-i azamın yardımcısı idiler. Osmanlı Devleti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 sayıları artmıştır.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4.Kazaskerler: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Anadolu ve Rumeli Kazaskeri olmak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zere sayıları ikidir. Adalet, eğitim, 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 ve diyanet işlerine bakarlardı. Divandaki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 davalara bakan kazaskerler ayrıca kadı ve 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derrislerin (profes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r) tayin ve terfilerine bakarlardı.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zdeki hem Milli Eğitim hem Adalet Bakanı konumundaydılar.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5.Defterdarlar: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zdeki Maliye Bakanı'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nın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konumunda olan defterdarlar, devletin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 mali işlerinden sorumludur. Anadolu ve Rumeli defterdarları olmak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zere sayıları ikidir.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6.Nişancı: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Protokol, yazı ve tapu işlerinde sorumlu idi. Padişah adına yazılan ferman, berat ve diğer belgelere padişahın tuğrasını (imzasını)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ekerdi. Osmanlı kanunlarını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ok iyi bilen nişancılar gerektiği zaman Divana bilgi verirlerdi.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Bu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revlilerden başka 16. 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zyıldan itibaren divan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yeleri arasında din işlerinden sorumlu 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(Şeyh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lislam), donanmadan sorumlu Kaptan-ı Derya ve dış işlerinden sorumlu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Reis'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ttap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da katılmıştır.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107504" y="163427"/>
            <a:ext cx="892899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FATIH SULTAN MEHMET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NEMI(1451-1481)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İstanbul'un Alınma Sebepleri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Rumeli topraklarının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venliğini sağlamak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Rumeli fetihlerini kolaylaştırmak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Bizans'ın Anadolu ve Rumeli arasındaki bağlantıyı kesmesini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nlemek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Bizans'ın Avrupalıları , Anadolu Beyliklerini ve şehzadeleri kışkırtmasını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nlemek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5.Hz. Muhammed’in (sav) hadisi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Boğazlardan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ticaret yollarının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venliğini sağlamak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Hıristiyan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nyasının doğudaki en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kalesini ortadan kaldırmak.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07504" y="350933"/>
            <a:ext cx="8928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İstanbul'un Alınmasını Geciktiren Sebepler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1.Bizans siyaseti          2.Rum ateşi(Grejuva)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3.Avrupa'nın yardımı      4.G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surlar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 descr="http://img651.imageshack.us/img651/636/istanbulunfeth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368233" cy="453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Fetih İ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Yapılan Hazırlıklar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Kahraman oğulları etkisiz hale getirildi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Y.Beyazıt'ın yaptırdığı Anadolu hisarının karşısına Rumeli hisarını yaptırdı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Avrupa'dan gelebilecek tehditlere karşı tedbirler aldı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 toplar(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şahi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ve havan topları yaptırdı.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400 par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alık bir donanma oluşturdu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img809.imageshack.us/img809/5462/istanbulunfeth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599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Artuklular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Artuk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Bey in oğulları tarafından Doğu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G.Doğu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Anadolu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evresinde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 descr="artukl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49694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179512" y="423267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Fethin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tarihi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ısından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(Sonu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ları)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Devleti imparatorluk oldu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İstanbul başkent oldu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Devletin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otoritesi arttı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rklerin, Balkanlarda ilerlemesi kolaylaştı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Boğazdan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ticaret yolları Osmanlının eline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ve Rumeli topraklarının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 sağlandı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Denizciliğe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verildi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devlet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netiminde değişiklikler oldu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Boğazların savunulması kolaylaştı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51520" y="211386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Fethin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 Tarihi İ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Fetihte kullanılan topların ,Avrupa da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rnek alınmasıyla Dere beylik (feodalite) yıkıldı. Krallıklar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lendi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İpek yolunun ele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mesiyle Avrupa yeni yollar aramaya başladı(coğrafi keşifler)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Bizans'tan ka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bilim adamları İtalya' ya giderek Eski yunan ve Roma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canlandırarak 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nesans'ın doğmasına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ayak oldular.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Bizans(Doğu roma) sona erdi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Orta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ağ bitti, yeni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ağ başladı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Ortodokslar, Osmanlı himayesine alınarak Avrupa Hıristiyan birliği bozuldu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http://img808.imageshack.us/img808/2416/istanbulunfeth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78488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251520" y="315245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Sırpların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şmanca hareketleri ve İstanbul'un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Sırbistan alındı (1459)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Mora halkının yardım istemesi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Mora alındı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Arnavutluk(1479), Eflak(1462),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Boğdan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(1476), Bosna ve Hersek (1466) alındı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s://encrypted-tbn1.gstatic.com/images?q=tbn:ANd9GcQgeHvmStkplbI5s1yofSCK_6Xgh8eCJw9mwLnACWbwnphG6uYet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4968552" cy="330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107504" y="236844"/>
            <a:ext cx="89289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Osmanlı- Venedik Savaşı (1463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1479)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Osm. Devletini Ege ve Akdeniz de ki fetihleri sebebiyle başlayan savaş 16 yıl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.1479 da yapılan antlaşma ile ilk defa Venediklilere kapit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lasyon (ayrıcalık) verildi. Ama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ticareti canlı tutmak ve Hıristiyan birliğini bozmaktı.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Ege adalarının bir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oğu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1480 de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Otranto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Candaroğulları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alınırken, Karaman oğulları etkisiz hale getirildi.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 descr="data:image/jpeg;base64,/9j/4AAQSkZJRgABAQAAAQABAAD/2wCEAAkGBxQTEhUUEhQUFhUWFxkaGBgYFxkbGBscGxcbGx4XGB4aHighIBwlHRgaIjEhJSkrLi4wGB8zODMsNyguLiwBCgoKDg0OGxAQGzQkHyQ0LCw0LCwsLC81LywsLCwsLCwsMCwsLCw0LDQsLCwsLCwsLCwsLCwsLCwsLCwsLCwsLP/AABEIANoA5wMBEQACEQEDEQH/xAAbAAACAgMBAAAAAAAAAAAAAAAABQMEAQIGB//EAEsQAAIBAgQCBQYIDAQHAQEBAAECEQADBBIhMQVBEyJRYXEUMlOBkdEGIzNzkqGxsgcVFjRCUmJyk5TB8FSC0tMkY3S0w+HxwrNV/8QAGgEBAAMBAQEAAAAAAAAAAAAAAAIDBAUBBv/EADwRAAIBAgMEBwcCBQQDAQAAAAABAgMRBCExEkFRcQUTMmGRsfAiM4GhwdHhUpIUIzRC8QYWYnJT0uIV/9oADAMBAAIRAxEAPwD0zA4fDW8HZu3bdkKLVrMzIvNVEkx2neucrvJF85PaeZYC4Pbo7IPYbSht42jt08dN69syO0+JJgsNhbq5rdqywBIMW13HLb1+BHbR3Q2nxLH4qsehs/w191eXG1LiH4psehs/w191LjafEqXcFZOiWbMc26NPYump79h36ioTqbJKO095heFWAIFm1p+wvurNdlt2Z/Fln0Nr+Gvupdi7D8WWfQ2v4a+6l2LsPxZZ9Da/hr7qXYuwPDbHobP8NPdS7F2H4ss+htfw191LsXYfiyz6G1/DX3Uuxdh+LLPobX8NfdS7F2Q43AWVtsws2pCmPi035cu2rKUXOcY8WkQnJxi2IlwVsCMiafsr7q+tVKCVkkcZ1ZvO78TPklv0afRHup1cOC8B1k+L8Q8kt+jT6I91OrhwXgOsnxfiHklv0afRHup1cOC8B1k+L8THDOBXMQHdGwyKLjoA2HLHqmJJFxfsrnzqSU2ko2Xd+TfGENlOTldq+v4Lf5H3vS4T+Vb/AHqj1tThH9v5JbFPjL934D8j73pcJ/Kt/vU62pwj+38jYp8Zfu/Bj8kb23S4Of8ApW/3qdbU4R/b+RsU+Mv3fgz+R970uE/lW/3qdbU4R/b+RsU+Mv3fgPyPvelwn8q3+9TranCP7fyNinxl+78B+R970uE/lW/3qdbU4R/b+RsU+Mv3fgPyPvelwn8q3+9TranCP7fyNinxl+78B+R970uE/lW/3qdbU4R/b+RsU+Mv3fg5X4SWMlp1YW89u/kzImQEBJmCSRv21HEPawzk0r33Isw62cSkm7Wvm7nZYL4Q4W3h8OlxwT0VolQpYgqqkFgBoQQCJ17K5VWrGi0puxlxeOw9CdqkrXvxe/uGycKsMFZUWI0jQRGg05ayB2wdxNW7TNBbw2FS2ItqqjsUQK8buCavAUr1zOSo80aH9o8x4Dn27cta6k7ZInGN8zIFZy0KAKAKA1dwBLEAdpMDXSvQKseB5Zhs6qVyXspIBK3QEIKzsTbF4TvE9pqa7L+HryIvVBhMW4xl6y7Fgbdq7b6sKoJuIyggawUUmSTNzs0BpbCaCeY3qskFAJOO8RKgrDBQDmJXQgQdCeQ5nwrr9F4ONWe03mrNK/fvMeKquK2UhTaxylQ5lVbLlnWc0bRPMxP9INfRuk1Jx3o5plMdbMQw1JGxiRM6xGmU69x7K8dKa3Aj/GSaliFUFgCZk5QSxiNAIbxympdTLRa/fQG5x6frCADJg6Q2XYDtB9lR6qXD1qDo/gUZsP8AP3fv1xqnvJc2dNdmPJD+ogKA4DHYO2buJAw1w4tsUrWbww1wZerai50+TKEADSM+oDLBnKQN8fjcUVdSbxDC4MQrWAUtqcQiDoJSLjdC1zKvXzwJBMAgQYbid60Lq2fKGsquMW3GGOfpcuGeyGVbYIMtfgsBmmWk0B39gnKs7wJ8YoCSgCgPKfhjtiP+q/8AGK8rf0r5l1D+pj/1LtjBJdsWg4n4tIOoI6g7Ps2rdLDUq9GMaiurLyOPiqcKk5KaurvzOpyviAjW3FsoGDAE9U5kIbKCJ0QwG0h+ex49Wn1U3FnShPbjdGrcMxRUf8V1hGuQdpkbQRGWJH63bpXePAmYXh+ItlmOJJQCcsAklQOZk6x9Z8aNrgBgiwAByEVhvc0G1eAKAKAW8d4r5Pbz5c0dZtQMttYNy4e3KpmBuYGgkicI7TseN2F/wp4McSbYBZkYXbVwBuoqvaeLuXYut1bcHcbiCNZ057JGSuMG4d01uz5Uq9JbYP1GbKHyspAOhZSrspkAMCdNYqG1st7JK19RlUD0KAKAocZ4d09spMf1BEFTpsRWzA4t4aqqiV/XmU1qXWRscz+L1JBJaASQskEE3FuEGDrDqNOW1fXRxF43jvX0t5M5DTTsFzhVtt82i5dGO2Vlnxh29teqvNf45fY8Mrwu2MxhjmUq0sTILMxB9bt7e6jrzy7vwvogZ/FyTILg9zH9Zm22PWdjr3dleddLT6dyX0B0nwKEWHHZfu9/6XfXFqe8lzZ012Y8kdBUQKeMcdXD3LKMrN0rQSNrallth27jcuW1/wAxOymgMpx+zNwOwQ2y8zr1UIBcwNASYE7nQTQFL8o8LeW8l0dRXNsq9tmLgWrVx2a3lzKq9KFYsAFI1iRQEycZwlkNatNbXJnOVQVTMLfTFcwXLmKHORqYloIoC7Z4xaa6LMsLhUsFKOAQsZmVioDAFl1BjrDtoC/QBQHlPwx2xH/Vf+MV5W/pXzLqH9TH/qNeGfI2vm0+6K6lH3ceS8jlVveS5vzN8XiejQuM0gfomDqY3kc6rxUoRpSnNXSVyqVXqoue5Z5HXcLx637S3EmGnfcEGCD6xXzlOanFSjozpUK8K9NVIaM2xp0C/rGD4bn2gR66TdkXxV2aVlLgoDBNeg5P4UcRvG4bALWLfUzXFPxjI7C30lsgyvRXTbzyCMjzpV1OKtfX19UVybGXkTYuzaOIV7FwT0iKVOYEFLltpBBtPrtBjKQVO0L7DdsyVrrMa4TDLaRbdsZUQBVGpgDvOp8TrUG23dkkrE1eAKAKAKAKA5a5lS4bWYEjbUExymNm2kaeyvrMHWdWkpNW3aZfA5NehKn7VvZe82rSZwoAoBz8DPkX+fu/frlT7cubOmuzHkh/UQI+KfBi1iGvNeLMblsW1glejUZj1YPnZnLT3L2UBV/I9c1xxdIuXSDdYIozspRrbkdtt0kcodgQdCAI7/wOzu117qtddrhJaypQC5bsIQqE6EeToQSx3MhqAnxPwSRkyB2AFxnEKumbBthcsCBAV82kaiNqAt8N4Q9q89w3Q4eBBt9YKohLYbNAVZJiNSzHc0A4oAoDyn4Y7Yj/AKr/AMYryt/SvmXUf6mP/Ua8M+RtfNp90V1KPu48l5HKre8lzfmTnBJeZLdzzS41mI32PadV/wA1Z8fThOhJTV16zK+phW9iaumdfhMKlpAltQqrsB7fbOs1wYxUVZaHUhTjTiowVkirbYt1m32y8l7vHv58tDVNSTvYvglqSVUTF3EMXdDFMOlt3VQ7C5cKCGLBQCqNqcjakQIG86TilqyLb3C/F3PK8PavWxdR0uTkCWnZXVjbdXW71TkaZKkHq9U6wZL2JNM8eauOLFiRbe6q9MqQSNgWC5wv7JKj2CoN7loStxLNRPTXOJiRMTE6x2x2V7Z2uLkZxK5xbnrEFo7gQP617svZ2tx5tK9iaonoUBQ4zxRbCBiMzEwq7Se88h394rZgcFPF1NiOW9vgi2lSdSWyjjsdxq9dmWIXsQEL4EjU+BPqr6vD9F4PD9r2pf8AL7afU2xp4alLZlJbXe15FO5g3A1tmO4A/UJP1V0ViKbyEOk8LN7O14qyGXAekuXVTP1IJJYTsPNU8256k6A1yuk60MPT2qau34Lmc3GYXCXSp6vg/pn8NDon4S481lI75Uj2TP1Vx4dL5e3HPuMEsF+lmF4S/NkHtM/UI+uvZdLq6tD5niwXFl34IIVtXAYkX7223n15Cp1l5reXyjspLuQ9qZEKA5Nvg9f1BeVDXSo6Rpi7czsGzKQdQIBBEErGU0A1tcOudDaUkB7dwN1WYLlFyYIG/UMZYyzsAAIAV3OAYmPlVNybkXJIA6QJLZGDENKtlysMsgCRpQD7hOHZEhgF6zEKDIUE6KDA8dtJjlQF2gCgPNvhdZXybFtlGYYvRoE7JzrmVZPrXG+RvopbUX3FjhnyNr5tPuivpqPu48l5HBre8lzfmM+E5emTMO3LpPWjTw0za9sVl6QUuqy4lmGttj3yl5MBSJIGpB0Ma6GdQez11wXUSdjoqN0aosTJkkyT3+6AB6qolLadyxKxtUT0VcS4fdN1b+HdFcLkuK6kpcSSQDlMqyksVYT57AgzpZGStZkWne6Jg64e2TcYFiWYwIzMTJygnYeOgEk7mpU6cq09mC9d55KShG7LWFulkDFSpPIz294HjtUakVCTinfvR7F3V2rFHiOJuI4ykZSugIkSDrOx5jnFbsDhqWIi4yupLyM+IqzptNaCtiS0szyZMr508gJIheXhp3jsSw6jSVOnFPn58zCql57Un4GuQRECOyNK1pJKyKbm1tyvmMV5iCQvjGxFZp4ehVvdJvu1LVUqQ3sbDi6x5j5uSwDJ7BBNcGfR9aGcrJcb+n8joxxMJZLXgLuOXEv2lXZ91IIKqSNieenId21bui6dejW6yPZ0d7q67t/L/JZHHqg9pZvgU8IuUZFBIWddzykmB2murOulJ7bS729eJy57VWTnq3m7InBqwpN7NouYBUGdMzZTO4yxrPfptWHFYuFO8JRb+GVjRRoSl7Sdhtbw14COmHrST4TInxIrgTqUnK8YW+P4OlGM0rN/IvVnLBcOEwWKXr6ZmLEK4CyxkwMtWxrTirJh2eqM/i1v8Tiv4g/01L+IqcRZcEYbhxAk4nEgDf4xf9NP4ipxFlwRFg8KbiB1v4wBtgzZWiYkqUkTvryIr116qdrnis9yIuJ4K4tpmt4u+GEZSzZwTIGXKoBJOwAMyRXscRUvmw7JaIpNdcYexeW9imFx7CtnuKrKLlxbZYhVIzAt5oMb66VLrqm01fieXVtEXOD2Gu2Vc4nEScwMXBEhiP1e6oyr1E7XPVZ7kXPxa3+JxX8Qf6aj/EVOJ7ZcEH4tb/E4r+IP9NP4ipxFlwQh+GmCFrA3AGds11WYuZYkkDeO4VFScpXZbSfto14Z8ja+bT7or6yj7uPJeRwK3vJc35lq02V1cKGK6gEkcu0erkdtqjXo9bG17CnPYdw4f8JG6bor1sJnbqkGRLGRvuCTEj2b18niFOjW6upG19He6fyQodKPr1QqwtfRp3T+SOmqB2goAoBVxxjKDl1ifEZQPvGut0TCLqSk9Vp9TFjZNRSKWHxTpAQyNYUiQOemx5QBMa1rxuDo7PWaZq9uDy/JTQrzvs6kGIvNcaXI0Iyjs01GVpB1GvPUdmntHD0abVNZ7V7STedt2T8NwnVnK8uG5mLc6g+o10IKSVpZ+t/eZpWbyNif78dh4mDA5wa9lOMdWeKLeiNQezblzGu/MR6p5eqDTUvZis9WSyazfwJ+H2DdLKNFmHbWY0+LHZIBJjWGHhXJ6QqqM83yV8r/AKmvLx0NmGheP1+g6GAt69ResIOnL++fcK5Tr1Ha8m7Z6mxU4rREQ4VbnZuYjM3MQec7VbUxtapHZlK/wX2IRw9OLukS/i+16NPYJ9tQ/ia3634sl1UOC8DC8PthgwUSNtTHjEwT3nu7KSxNaUXFybTCowTukWqoLAoAoAoBdYx4vXb1kIctsZXZtJLDQII1WMwLaarsZmpuNkmRvfIUi4z8PttmdrmH6NnFstmZ8O4zqQurSbbdXnppU9J8/qef2mmW6uBYMvROl8G1n1UjysPaz5T1UIKK3MdY8tfctvjl9MzzcXOEYFbuEazdJdRdurmUlCQt9mVlKkEEEDUHddKjKVpXXrI9SuhtgsFbsrktIqLJaFECWMk+2oNt5smlYsVEBQHNfhD/ADJv3k+2pw1LaPbKnDPkbXzafdFfXUfdx5LyOBW95Lm/Ms1YVizhlrNih5SwPRsCBCgEMeq3gGXUH28jw8RQqVW3Vd3B3Vl/a/nqs78OBTh6e3XTq6xd18Vl64pHb3l6MjWQdgT1h4TuO46+OgrnSpXzR34ztqZRwdv/AJ3HsPdVDTWpanc2rwEWKw4dSpA1BgkbEiJHfU4TcJKS3HkoqSsznWU7MIPMH+9R319dSqwqx2oO6OJOEoO0jCqBsAPCppJaEW76ma9BrnnMoYiYDAeuPtPt7qqnShUd5LNE4zlFZG1WkBpgsaiWlDMJ10HWOpJEhZjSvmKlGdetJ04tpt93mdaFSNOCUmXMJiluAlZ0MEHcaT9hrPWoToy2Z6ltOpGavEnqkmFAFAFAa3LgUFmIAAJJJgADUknsr0C7iWNuW72HCgG1dZkcn9ElcyMD35WSNibi66QZRimnxIt2Yq41h2bF2XVGJ+JNm8iswWLp6e3cK6Kj2XkZjBK/rKtTg1stc/x8zx6j5MGBee6CevbRCvLqM5DePxhHqFV3ysStncygtWZA6O3mYufNWWY6se0k86e1I9S4FfFcTXZQLk76wseMGfVpVsKMnrkXQoSl3GLfFVAA6NhHJcpHqkj7K9eHkevDTRixxJmuKuVQrEjck6KTPZy2+uk6OzG9zydBwjdsZ1nKQoDmvwh/mTfvJ9tThqW0e2VOGfI2vm0+6K+uo+7jyXkcCt7yXN+ZZqwrIr1kNBhcw2JGonQxz2JHrqMoJ5tDfcv3b1u6A19sty3PR3Ms+cMkQNcxLfowTCmerpyK+ElTktjNM3U66kvaMWsZcUKSucZlQPbC83KgGDCiCjZW/XOo5Y501pJWNEZb0NbWLBZl1JUwSoOU6wY05EEGJAIgmssqMloWqaJ80iVI7juPq3qrmTOZxuJbPlcqXBMSVE7yojUiYI0017SK+hwkIQ2Z0nZSTyb1a4fO/ccqvUu9ipru+ppbdiWBWANjIIYH6wR310U2201+ShpJJp/DgSVIiFAaXJ5dusRMd06dn11lxjxCot4ZJz3KWn0+GZbRVNzXWadxWN0QJLAs2UgmT3NA83Xs0+qvnsHjcbHHPD4ptqS1UWtmXCL3paXzWj0udCtRouiqlJLLv1Xf393wOo4WR0SwuXTbt18717ye2oYlNVpJu+epbRtsKysW6oLAoAoDV3gE6mBMDf1D1V6BAuKfEYJna0GYXGzWIBMWr/WsmTDNlQgHQMSORqyyjO1/j8CGqIcNg3fh5tYlSqjKtrrN0vRqym07nRlvDqzrIZZmpprrFb1x+BKnHaaTJlvOAAHYACAAYgdmmtX9VDgdH+Hp8CG/dZVYr0jGJyhyC3dJYCfE1LYjwJOlBLsijhmJZAWvOgBZ5zOSQEOQtLCSJGrEwdICzFTstEQp+ysx1XhoCgJ+Hibqd0n1ZSJ9pHtqmu/YM2Jfs2HtYjCFAc1+EP8AMm/eT7anDUto9sqcM+RtfNp90V9dR93HkvI4Fb3kub8yzVhWFAa5oI/WBBAMZTEzOvbl5czWetCU3sf22ZbBqK2t501nF2lti4IVWOoA1zcwQvPT6q4jpVHPYtmjdtxUdrcVX4RbcrdsOUbWCCSmvasjQa9UR5zdpqLbWUiSz0FmLv3EP/EqySSOmtMdif0wqweUGAR+zJJ9SjfRPmHfiLMd8HgAbthiQD1bgcMCZOh1OzSDtHZvVvV0qslJNxqK9nfJZcJXVu5I5OJ6PvLrYN7S0d2/k7qwus8aZJW6pLDsgcufI+I0qMempUL08XB7X/G1rcdfI5a6RdL2MRG0u7h4jPoluG3dUkECQdNQw1U120o1dirF96701v7t/NI7FOvam4rNSt90137uTfEtVcQNXeI0JkxpH9az4rE08NTdWrlFdzfkWUqUqktmOoK06jUASe2OZjsGk8xI03g8VTWxwlo92enjuCpSd+K1Q04HbQAmR0h84bERyidROs85FcPpGdR1LSVktPudDCxio3TGtc41BQCzH8ctWri22JLGM2UBujVjlW5dEyqFoXNB7TABImoNq545JCnFtct4+bVt3e6VD7hDYyqM+YjKHs3Ax6OQSt9iASasVnDP0/z9COdzorGFVGuMog3GDNroWCqsgctFHsqlu5JIi4paZkhdesCRzIHZ64PqqylJKV2W05KMk2J3kecGX95SB9YrYpRejN6qwejCpFgvxHCbbHMJV5Bzb7EkSrSpylmZQRCsSQJJn25W6aeYutY1sPKujZAdiS7EEr11ZmjIAdZymSFVZjN7a5WpOGTQ8w2IW4oZCCpnXvBgg9hBBBB1BBFRL001dE9m6yNmWJgjXYgx2HuGtQnBTVmV1aW2h3hMWLg0kERIO4n7R391YpwcXZnPlBxdmSC5OwY+AMe06fXRU5Mrckc1+EQsMGZWAbijUieZ5SOXbVkads2WUJXmV+GfI2vm0+6K+qo+7jyXkcOt7yXN+ZZqwrCgIxbUjMwPSBjljUFdNCdwRqezcc6y7NVVrvNeWpdeGxbf/gixvEOjAUknXMEmN9C3sHOtNPDKdTbSz4l2Gw9XEfy4acd3HMXDi90PmRigkdUHQ957Wj1bb1qn0dTnH21d+vidqn0So0rOXt8d3Ll8Ll23x0s0uzCSD1oKEjaQI9kAeuKxVOi4wjp8V69Iw18FiqK28pLu+32Oq4bxLRQypbt5RlbNCnaAoIGkdh0iuFVpRj2ZX+DKYTb1VviLuN8Iw9xGvAiX2IUGTBEAxmBkdumtShHbfVTgnuzSv4924z4jDUasXKSWe853h2OykWXGqyuYRlhRz17BW7C4hwksPOLvHLat7Nlpnxtr3nMozafVOLut9snw+NvmNQa6JpNL6EiAYNUYqi61GVNO20rZq+uuV15llKahNSa0NraAAhlzggjeCCZMjlvA7ht2HLPBzjShToyyhZK/d9kWxrxcpSmtRngMRZkdUI+3OJJiFJ7dNO+K5uLw+KintNyiu/52NVGpSeiSYxXEKXKT1lCkjXZs0HsPmtt2VzrZXNdxH8JPhCbLCzZym+chOcHo0VrioGeCDlLEJKzkLqzCN7KdO+b0IylYq8Ty4iwcTh1HSIHS8jLmYqyqL2HuKDq6gKQoOrWwswTUo3i9l+uDIvNXR0uCxCXLavbbOjAFWGzDkwPMHeedUtNOzJrQmrw9CgCgE+K4aVkpqs+aBqB3doHZpp289VOvukaqWItZS8RFxPiYtbQTlLAbkgc4Gyjm50Gm5MVqSuaZz2SfKL1vrqwDA9qsNxmU6MpjUHQ68qaHuUlmKb1m7h+spzKNFGoQLKyGWcoY6gN1UUST2N7kypqUNPXrwGuGx6OszBAUmZEZtvOAME7aCa8sWxmmXbV0qcymD7QR2EdlQnBSVmRqU1NZjnh/FEyKrnKQAJPm6CJnYeuKi4s5lTDzhuuhH+Eq8rYMZWBi6mxB/RfsqL0GH94ipwz5G182n3RX0lH3ceS8jjVveS5vzLNWFYUBlT2gEHTsPipgwZ8QdiKprUnOzi7NesycJqOTWTFXE8CT111MdYDnHMd++nhW7D1urylodPozHxoNwn2X8hUDXSTvmj6hNNXRHeuERAkkwB39njWHpDGPC01OMHJtpJLLXi933sYOkse8FRVRQcm2lZO2vF7l9bF7huL6OVYFZiBHmnWZ5wZB9XfVEk6sFVhGzlqt6ffyOXi6LxdOGJox1Wa339ZZHQ2MQwtlZDKwkidJgQ4MdoBjY+usNXDKclNO0lvOVGq4pxayKjMXFxWTQGAJ84QNe4SSPVVj9tSjKOWnNW/yvgeJ9W4zhLPXk039k/iVsNcWyMszbBabh2UgmVfkPHnNU0IxoRVOOcVfO+lno/JcjRXc8RN1ZWUnb2ba3Wq83zuu6+1wRm3GkRznatFSooQc7N2V7LNvkuJkjG8tnTmadIToAQYBkiBy08Y7qq6yc4tQTjKyftLJN7nZ5tb0n8SWzGLvJ3V9zJMGjF0DHQsOw7GewbkAev246rxUKE3WcXuWymstLu7eemWi4suh1Uqkdi65tfgb8cwTuEuWT8dZbPbUsQjGCrI426yFlDEHKWB5QeDBpZPRnSaK9yzZx1tLikaEhgQCYIyXcPeWeayrKdmCndRXt3B29dzGUhtZsKq5QNIgzqTpEsTqxgbnU1C5KxJXgCgCgCgAUByd7DpcTKyggjYgHccp0rpRyR0oxTgk+AmCNYym0j5YAc3CTmYkGX1IXKoeXOkvIzHqmepDOGiL2Cx+bS4Qc+gGUg/pSSsmLZAWGO+bvFeNE4zvqLsRwm4A7iG2YKsakAAsBlXTScmbr7M0aV7crdOWvr15lvD8WY5VVQzSRvqSpgjQADL+k5hQxCjMTSxJVHoN7bSASCO4xI7jBI9hqJchL8LknDkxoHUZuwkHTv0/vaoz7JVOcdpR3jDhnyNr5tPuivoKPu48l5Hylb3kub8yzVhWFAFAYNAct0pYsSOtJLCNtdduQ7a34XEUpU1svR27096frTPQ+vwOJw/8PHYll2c9drg+/wCmmQEf3/WtbSaszfKKknGWjHaYZLwW4wJOWO6QTOmx1J3muPLaScLnxcqlXD7VFOyvn5F5FgADYCKisjKVcS4tsbrABcoDNqT53VAA72MnwqirOFK9WWStm/jl5s0UYTrWowzd8llwz8kZv4gJlCoTmzHqjTQSSe8/XUp1NhpJXvfTdle79ZtkYU+sTbkla2r1u7WXLXuSM8PxJuWw5ETOkzz3BgVDCV3XoxqOOzfd68SeMw6w9aVJS2rb/h8eRZrQZiphsWSzowyuhBkEhcpMo+bltr2QeVQrxj1TcldfYlTvtK2o94djFRIe5OpgCWhRoNhOsTrrrXzlbDzqVG6dNpcO/fqdSFSMI+1K5a4dftsGFoQAxJ6pAzMSxM82JJJ56671mrUZ0naevNfQtpzjNXiW6pJhQBQBQBQEWJvhFLHlG3aTAHtIqUYuTsj1Jt2Rz1tYAHYBXROqlZWNb9vMrLMSCJ7JEUDV1YVWOBZWU59AzMQoYbkMFQlyVUmS25ckCQoy1LaKlStv9etRwqgCAIA2A2qJaUeI8MFzUHK2kmAQwHJgdDAJg/okyK9TITpqRpwLD3jd6Ex0arJMEZNFhLTNrcAGhdubTyKr7kUTqSpq3r8lz8INsLggFEAXEgepqrqdkz0u2iHhnyNr5tPuivoKPu48l5HBre8lzfmWasKwoAoAoCumCQOzAauIYbg+2qoUIQnKcVnLX4EYwUW5LViyzgA1y6ksMmXL/mnedxp/7re8RNRjmd6fSdaFGlJNNu9/g9PAscFeA6GcysdOUbSvaJB176qrSUpbS3mPpKSqVFVjpJLxsrp9+fgM6qOeV+jcuZKm3Hm5dZ01me2fbULT27trZ4Wz8b/QsvT2LJPa43ytyt9SS8DHVbKZBmJEA6g+IkVKV7ZEItJ5ojxOFW5AYkqNSumVuzNpqBvEx41CpTVSylpw48/MnTqundx148OXl5FirCsX47BF3UsWdAwi2CFUaGXfm3h9RqcZWTR5YuZTzJ9Wn9+v21m6ubb2pu3BWX3ZbtxSyj4mbV5mAy3GGUBYVtJAPnBTE9b2BZnestLAQs3UV27vx9eN7Fs8RK9o6Ia4TibM4VgkGdZI8Bz17ufdEHm4ro/qYbSd/h5mqjiduVrWGtcw1mtyYMRMGJ2nlNehnNJcYgHPc7fPaftr6xYWhbsLwRxXVqX7T8Szh8e6c8w7DqfUZ+2fVWTEdGU5508n8i+ni5RylmS8Qxy3AqrMzmYERGhAB7dezTq+FcqOHqUp+2retx18HKNSW1F6FSrjphQEd25G2pOw/r4CrKVJ1JbKM+IxEaENqXhxNcp3za+GnhH/ALrpLBU9mz14nEfSlbb2la3D1mam42WMvWjfTLMb7zHqrK8DUvlaxuXStLZu078vyWuF4ZjcVhqVgsx7DIgePWgDTST334iNOlT2Es2c6lUq1qm3J6Ef4RPzM/vp/WuVU7J06PbKvDPkbXzafdFfQUfdx5LyODW95Lm/Ms1YVhQBQBQBQBQFbA4Xo1K5iwkkabA8v77apoUuqjs3vm3yu72+BCENlWvfX/BZq4mFAYIoDFq2FAVQAAIAGwHYK8SSVkeyk5O71Nq9PDW4gYEESDoaAQ/Cu5eFtVtn5S4FAWQ/mk5QZ1mCSdNO6a2YJUusbq6JX9eOnEpr7ezaGrL/AADh/QWVQxm1LR2n3CB6qqxNbrajn4ciVKGxFRGNZpwjOLjJXTLYycXdFi3xK4uk5gf1ht6xH1z/AErm1ui6Umti6+fm7mqGLml7WZrexdxpBbQgggARB5bTtzmrKfRlGKV82t/rd6uRlipu5DXQMwUBo67Ebj+yD3e4VVXpKrGxowuIdCptL4h0p5KZ79B7RP1VzVgqrdn4nbl0pQUbrN8Lel8wLN+yPafdVscA/wC6XgZp9L/oj4giRrqT2k/2B6q3U6UKatFHLrYipWd5s3qwpCgGnA9mEDQ+dzMyYPhPsIrlYxWqanTwjvDQWfhE/M2/fT7TWCp2TfR7ZV4Z8ja+bT7or6Cj7uPJeRwa3vJc35lmrCsKAKAKAKAKAKAUNx5AW6raTERrE9/PSPGuRPpvCwm4O91fdvTat+dOLMMukaEZOLea8+HrLvL/AJdbyqxdRmEiWE/UdY7q6MsRSjFSlJJPi0a3UhFJtpJ96M4XGJcnIwMctj4wdY768oYmlXTdKSduHr/J5TqwqK8Hcnq8sCgKGMxALIq9aLi5wpll0JXMBsMwmT+rWepV9qMY552dt2Tab7rkHOzSWfHuL9aCYUAUAUAUAUAUAUBhmA3IHjQA7ACSQB2nQUbSV2EruyKd7iAmEGc/smR9U1jqYyKlsU1tPu+rNdPBycdqo9ld/wBET4UvE3MoPIDkO/U61opdY43qWv3FFXq1K1O9u8mqwrHHBY6PlOYz3Gdj6orjYq/Wu6OthrdWrCn8If5k376fbWSp2TZR7ZU4Z8ja+bT7or6Cj7uPJeRwa3vJc35lmrCsKAKAp4/FZSqhgHY+boXIg+aDpOm7ab1bThe7ayXh8fxmCLgmMe8jOwXIWItkTLKNM55QTMRoRB51LEU405KK139z4AYE1QABBGmoNetWAvfgto7AjwY6eEyK5dTofBzu3C3Jtfj5GOeAw8s3HwuihiuAka2zPaG0PdqBB+quZiv9Opr+RL4S+lkYq3RMWv5T8dPIW28LcMEI++hynQ+MaGuJSwGNTUoQknfXT1zOdTwmJTvGLT8BhhbWJXMFUy0SWIJ8QS0c++u5hafStOMo2V3vk07fN+R06EcdBNNLPe3ew24ZbuhT0rSSZGsxp3aeof1rs4KGIjTf8RJOTe7cuG46GHjVUf5ru+4tgfXvWwvM0AUAUAUAUAUAUBDir2RcwE6jnG5j+tV1qnVwc7XsWUafWTUL2uK7uJdhDZd50BH9a+er9ITrU3CSWZ36PR8KVRTi3kV+iGwGp0ERM8orLTU6j2I79xqqOEFty3bxrw62QWLW1U6QQAPERJgaA+uu50XhZ4ejsTWfFu7fPkcDHVoVJpwldcM8i7XTMIUA04INHPeB7BP/AOhXLxr/AJiXcdLBr2GLfwh/mT/vJ9tc+p2ToUe2VOGfI2vm0+6K+go+7jyXkcGt7yXN+ZZqwrCgI79kOIbbQ6Eg6aggjUVKMnF3QKuO4Ytyy9kdRX0aAJPbM6mRoTvroQdasp1pQqKbza9etwLltYAAAAAAAGwjkO6qm7u4OexuLe9eyouZbYc21aAt25bKqzHrDqIzAA69YkwcordTpxp07ydm7XfBO/zdvDK+bPToLNlVEKqqJJhQAJJknTtJJnvrFKTk7t3PDXEYhUALGJIUcySdgANzSMHJ2QM2LuYTDDUiGBB0/p3iko2YJKiAoAoAoAoAoAoAoAoAoAoCpicZbDG251yZiP2SSs+siPEiotrRnqT1RQdLRjJdgkgAN2yJG0yJ28JiubU6MoPsux0odJVl2lcnw+JsJmObzSyszciphhtAjSfEVro0KNHsL4mStXq1u2/gTjidvTrbzy7Nyewd9aNpFFmXK9PAoBrwRDlYx1WII79Inw2jtjsiuTjJxlUyOphISjDMWfhD/Mn/AHk+2sNTsm6j2ypwz5G182n3RX0FH3ceS8jg1veS5vzLNWFYUAUAUAUBVxWHJdLiwWQOIJiQ4EiYOsqp9VWwmlFxejt8v8sGMet02WFoqLpXQz1QeZBIO2sSOyRSm6aqLa7Pr1qChw7h/wAebj2gnRjJaMhiZHWus3nFjMa7ANr1jV1Wt/L2YyvfN7uSS0tv8OB6MMdjltBc2pdsqqNyd/YACSeweAqinSc723Zs8N8FfLrmKFNSIPcSMwkAwYkSAYO1eVIqLsncE06xz7KgDNAFAFAFAFAFAFAFAFARXcOjasqk6bgHaY9kn2mvLIXNRgre2RdDOw3018dB7KbKPbsLmCttOZEM6GQNetm1/wA2tLJi7NH4daJBKLKzHZrvI5+umyhdlqvTwwbZbqgSW0A9X2VCpNQi2ydODlKyOorgnaOa/CH+ZP8AvJ9tQqdkto9sqcM+RtfNp90V9BR93HkvI4Nb3kub8yzVhWFAFAFAFAFAFAFAV8TgkuFWYHMk5SrMpEiDqpGhHI1ZCpKCaW/uT8wTgVWDnuIcMd3Zipm64tlkJHR2V15EfGORvyzD9XXfSrRjFJPsq+e+T+i4b/ienRVgPBfwm8bo6ZgACWFsietbkQxBMdYiQezLtMVfWiqb2F8efD4b+8FjGY1LQBfNrPmozQBEk5QYAka1CFOU9PNLzBNbcMARsdtCPtqDTTswbV4AoAoAoAoAoAoAoAoAoBlwRNXbwUHwkmPaPZXMx0ryS4HRwcbRbGtYTYc1+EP8yf8AeT7ahU7JbR7ZU4Z8ja+bT7or6Cj7uPJeRwa3vJc35lmrCsKAwxjU6CgANyGp7BqfYKjKcY6ux7GLloi4vDLpEwo7idfq0H1+qsjx0E8lkalg5tZsr4i0yeeCo7T5vt2nuq+niIVNGU1KE4ao0q4qCgCgCgCgMMoIIOoOhFep2BpYsqihUUKo2AECvZScneTuwU8Rg7pfMtxSOSukhTyZII1H7QM8itWxqQUbNfFPXuf4t8QMBVACgCgCgCgCgCgCgCgCgD6+QHedAK8lJRV2exi5OyOhwVorbVTuBr4nU/Wa4VSW1Jy4napx2YpGb+ICatosEliQFWP1iTpUSVzn/wAIf5k/7yfbVdTsltHti3hNi2yhrodltYMXMq3HSSI/VYawI1rfiJ7MIu7so3yZzdtU41ZtXs3uT0vxIzxXBf4e/wDzF3/XXHXS9Ju3teP5OTH/AFBh27bD/bE6XFcJwFtstzOp7798aRM+ftymurnxfi/udva7l4L7EZwXDhqGaQpYRfv5o7QA87SdOWu1eON9W/FnqqNaW8F9jLYfApbzg3cucqct+/owUsZi5vlUnv0iZEx6qJLrp+kjbyfA6y9wQJM4jEARrrq+2m+3WX9YS6qI66fpInwvDcHcMW3uMYJ0xN/YZf8Amftr7adVEddP0kTD4J4X9R9f+de/11JRtkm/FkXNvVLwX2OX4Z5rKCTlu3lEkkgLecAEkk6AAa10cI70lfv82YcWkqrt3eSLdaDOFAFAFAFAFAFAFAFAFAFAFAFAFAFAFATYJZuIP2p9gJ/oPbWbFytSfeX4VXqIfXLyqVDMAWOVZIEmCYHaYBMdxrkHWFnEMU2chOjvWk6uItDrXVkAqVUb6GSh1IHVk6H1EWxD8KcOi8OLW+kCObTLbaYtgwcig6qNfN5bCAAKrq9kuodol+DyqQQ4JU4ESAYJGkieVa8ZKMaScs0oO/KxgjTVTrIPfJrxuZfhWGAJ6FtvSn/TXyEOkujXJJUpeP8A9FX+28Ms9n5y+51ePv4eWN5VhIBdlEA6EJO+zAxtr419gXFdruBJg9DOUDYDqjQDbaNu0TGlAYxOJwi25ZFyZtRk0k22eew/FltpkGNZAIEd18CTLBBkBJlSAQZGukFdBE6QUjcUBe4bcwxf4no82XdQJygJp4ar/wDaAZ0By/B8Mr2TmAPx2Ig8x/xN3Y7is9Ocou8Xx8zVUhGWTW5eSJ14Qk6s5HYSB90A/XWh4yq1YzLCU0xfjsN0bwJylZExuCZGg5Su/bWzC1nUT2nmZMTSVNrZ0K7MBuYrWZjNAFAFAFAFAFAFAYZgNyBQGRQBQBQBQBQDHgtnUvyAKjv1BP2Ae3srm42pdqC3HQwdOyciXibhiqK4W8pV05hSQwXpANkcB0131g5orCjYypgLRuXjfRntwct+y6zLLbaAjSIE3ASQGVsqkRJJ9PFnmVvwh/mT/vJ9tVVOyX0e2VPg/cCqzMCQMBJAMEgQYnlW3F7PVLazWznysY6EXKpJLVz+pC/wjswZs3P4g/018lGHRe0rUn4v/wBj6CXRuKSb6xeH4Op4jxDCC6631UMo1LJMgBDIiSYzqD2aToRP1p84YXiGCMEhAWA3tnYNljaDlKx3RQGL2Lwqgq1mFztAyqQxBa2SBOmsrrEhuYmAIr+KwBIJVTlAYwpAh1lQwjrAjYaxptQDXhQssOktIFMZT1crDQHKfDTSgGFAc58H/kT89iP+5u1kX38zZLX4LyQyr0iRX8OrxmAMGRP96juqSk46M8lFS1Mph0GyKNI0UDTsrxtsWRWbhdvsI8Gb7Jj6quWJqr+4qeHpvcRNwgcnb1gH7AKtWNqLWzK3g4PQXeS3ANbbbaxB9kHXwGtbFi6T3mN4aotxFmHr7Ofh41epxejKnGS1RmpEQA2AEkmAO01GUlFbT0PYxcnZGFw7sesQi7nmyjtdZkCdJ1EazWWpXk+x9M/jn4a+Rrhhv1evIt4fhypdUFmYGI6xG6s2Y5SAdbZ02hhWWUtuG01nn5pfU1RpqMrJlq/g0a5IBhQxcDQFuqVB74zEx3TvXkKs407J66cs7idGEpXaFK22WFKtJgiASOueqAfGRrERrGlb4VoKNm9L/LUwzoT2skYFwbTrtHOeyN57qu242vcp2ZXtYyHB5+/2Uc4rVhQk9ETrhXylyMqqCSSNSAJ6q6TtzIrNVxkI5RzfyNFPCylnLJBguI3ABayKucXUtPMkXrefNbuAjc5GcMNGCtouk82T2m5M3x9lWQcLwwxFu1ezXUvIUFwsAC5XIz27iwFkFQpZQIZDGkgxeR6lc6Kokzmvwh/mT/vJ9tQqdkto9socGuqtu4zqWVeHkss5SQACRPKRz75rpOCrunTX9yS8bIwKbo7c96lfwuzn/wAosF/g7n8w3urY/wDRtOOeWXfIh/umvLK7z7o/Y9Pv4+yb3QPbliYBKqVJCBydewBZPI5Z3E84mVm4lhM8lBmzNbJySB0ZOukiBoZGwZfUBviOJYYKtzo8yuWct0YEFDlls0HNJgduw3Ega3uK4SGkDMQcy5IeY80mPO9fMdtAbWePYW2qrbMLIQZUaAcugMjfzR26jvgBlgcel0MUJIVipkEajskbd9AJvg/8ifnsR/3N2si+/mbJa/BeSGVekQoAoAoAoAoDDqCIIBHYdRXosUL3CVJlSVHMCI/yzt9ndWmGLqRVteZnnhYSd9ORJa4aijmT+sT1hz0IiNuVQniJyd2ycKMIKyC/hDoVY6a9YkkHtVjMc50IM60jVX9y9d6y+liTjwE5xZt30FxGUdY6AZdEeSsHaNSO3MY3rZ1SqUpODvpz1WvrguBXe0lcbm2ejj9K55x5CRBIHYAIHfEzqaxprbvuWnrnm/jbcWWy5lfhzteIvFSiDVJKklcpAbqk6EOTv2CNyfZSjGDis/S+3rJIld3JHxy+U9CzKOorKpEszEuQQZ0yi03Lt10qi2RK+dhgojbT/wB14emLiBgQRIIII7QdxXoFuG4RluF2cuM/SKCBOfouiLMRAPUkQANyTJOi5FRGleEgoDmvwh/mT/vJ9tQqdkto9sMMF6MZ1zL+LesslSywJWRqNzrymtOEv1kdnJ5eZVVh1nscXbxOaNjADXyE/wA1d91fVyeOs71fkvsR/wBvUVnl8/ud/f43ZS+6MhDqYz5POy21uQp3JAuDTtPeJ+YM4fjnCrmgAZDkaLZ0gEhdBtBY9g1oAxvE8OrkXVHxTDKcpYDOm+g0kMw9XfQGTxjCzlgSmkZPNMRG0A9XL7KAitcZwhUQkg5kAKSWCTOp5ZTm1Oz9pIoCza4/YzQCQDPWy6EjVh2yBB2/SETrAFP4P/In57Ef9zdrIvv5myWvwXkhlXpEKAKA5v4VW8xSIdkuYdxbEZ1yXwxIM6Zyba8tAdxtJEJBgcS6YdLnSIXv4rVm1Vke/ELqI+JUBd4gb0CeRffiRF28JUW7VrPMTJlplg2mU22BWP0lIO4ryx7cjs4y+xwqzazXLXSXiFJHV6PMLfW0BZ4Ek6GeWvou8hzUSQUBxF224usmfqu+DzODAc27pF1ZPNyGntCEVMrHq4p7mKuoGhbSQUgEkutthcmJAEsoEw0Np1TSORK+Ys+Cr4hrqNfe+ytamHWFB6LCNJKqAGzNdEfvQNGr2VlkjxXNr/Dbz4PCqtr41bWRldguWbDIZid2A2k6iY1iN8xbIZ4vAOMR5SkMcltDb7QrXS2UkxmHSgg6eaykgNIX3HtnqNbLEqCy5SQCVmYPZI3ivCRvXgCgCgCgOa/CH+ZP+8n21Cp2S2j2yTCW3yWT0D3rb4NbbBXRTqFP6Tqdp1FWUpuDUkQlrk7NO5GeFWv/APOxH8wn+/W//wDUxHF/It6+t/5Pl+Bw/EXMzgLpneWw2sbT8ZWPre7yMnUr9S+f2D8YvBHkF2DuM2Gj/wDpTre7yPepX6l8/sZu8TuMCGwN0giDL4fXlr8bTre7yHUr9S+f2Nfxi/8AgLm0edhtto+U2p1vd5DqV+pfP7Gw4ncG2Bu/Sw/f/wA3vPtNOt7vIdSv1L5/YiXGENmHD7kwBObDbAzp8b2/YOynW93kOpX6l8/sb8EsOlqHUqxe6xWQSM953AJUkTDDY1Wi2TV8u7yL8V6RuEUFwiguYCazGp307KDIwLY7B27c+2gyMdAOt1R1vO0HW0jrdummtBkZCd3KNuXZQZG0UFzBXuoDS3YVVCqoCqAAoAAAGwAGgAoMiSK8BV4YvxSHXrDNrr55L/8A6q6v7x92Xhl9CMdCTFswRiolgNP/AJz8OdVxSbSegk2k7FDgLaMu+oYeBAH2gk/vd9asZDZmmtLGbCTvFp6jWKyGu4RQXCKC4RQXCKC5zX4Qx/wT/vJ96q6nZLaPbPIfK7g0DvA/aNQLLh5Zc9I/0j76APLLnpH+kffQB5Zc9I/0j76APLLnpH+kffQB5Zc9I/0j76APLLnpH+kffQB5Zc9I/wBI++gDyy56R/pH30AeWXPSP9I++gDyy56R/pH30AeWXPSP9I++gDyy56R/pH30AeWXPSP9I++gDyy56R/pH30AeWXPSP8ASPvoA8suekf6R99AHllz0j/SPvoA8suekf6R99AHllz0j/SPvoA8rufrv9I0AeWXPSP9I++gMeUuNnb6Rpdgz5Zc9I/0j76APLLnpH+kffQB5Zc9I/0j76APLLnpH+kffQB5Zc9I/wBI++gN7OIdmAZmI7CSRtXqPG3Y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2376488"/>
            <a:ext cx="5229225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24" name="Picture 4" descr="Battle of Zonchio 149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806489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07504" y="156589"/>
            <a:ext cx="89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Otlukbeli Savaşı (1473)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Fatih ile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Akkoyunlu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mdarı Uzun Hasan arasında oldu. U. Hasan'ın Karaman oğullarını desteklemesi,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Venedikle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iş birliği yapması, Fatih'ten Sinop ve Trabzon'u istemesi ve Anadolu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zerinde ki egemenlik nedeniyle başlayan savaşı Osmanlılar kazandı.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Akkoyunlu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devleti yıkılırken yerine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Safevi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devleti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e-tarih.org/images/konu/konu/1200169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49080"/>
            <a:ext cx="5457825" cy="259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#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1461 Trabzon Rum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imp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alındı.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1475'te halkın yardım istemesi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zerine Kırım alındı. Karadeniz,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olurken Karadeniz ticaret yolları ele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irildi.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Hicaz su yolları 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nden Memluklularla ara 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bozuldu.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# Kanunname - i Ali Osman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hazırlandı.Bu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Osm.'nın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ilk anayasası niteliğindedir.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07504" y="417460"/>
            <a:ext cx="88569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***2.BEYAZIT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(1481-1512)***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Kardeşi Cem ile giriştiği taht kavgası nedeniyle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miştir.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Memluklular ile 6 yıl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 savaşlar yapıldı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Venedik ile yapılan deniz savaşı kazanıldı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Şahkulu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isyanı bastırıldı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Cem olayı nedeniyle End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(ispanya)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manlarına yardım yapılamadı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Şii tehlikesi karşısında pasif kalması nedeniyle oğulları arasında taht kavgası başladı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2.beyazı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92088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9"/>
            <a:ext cx="871296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aka Beyliği: (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Karasi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aka Bey tarafından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İzmir ve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evresinde kuruldu. Denizcilikte ilerlediler.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aka Bey' in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lmesi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denizciliğine vurulan ilk darbedir.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00" dirty="0">
                <a:ea typeface="Times New Roman" pitchFamily="18" charset="0"/>
                <a:cs typeface="Arial" pitchFamily="34" charset="0"/>
              </a:rPr>
              <a:t> </a:t>
            </a:r>
            <a:endParaRPr lang="tr-TR" dirty="0"/>
          </a:p>
        </p:txBody>
      </p:sp>
      <p:pic>
        <p:nvPicPr>
          <p:cNvPr id="140290" name="Picture 2" descr="http://upload.wikimedia.org/wikipedia/commons/thumb/9/93/Karesi_Beyli%C4%9Fi_haritas%C4%B1.svg/250px-Karesi_Beyli%C4%9Fi_haritas%C4%B1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792088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79512" y="96328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YAVUZ SULTAN SELİM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ENMİ(1512-1520)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aldıran Savaşı (1514)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Şah İsmail'in Anadolu'da Şii propagandası yapmasını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nlemek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Şii tehlikesi azaldı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Dulkadiroğulları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alındı, Ramazan oğulları Osmanlılara bağlandı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Doğu ve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neydoğu Anadolu alını.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Osmanlılar ile memluklular komşu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Not: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Yavuz Anadolu'da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siyasi birliği yeniden kurdu.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Yavuz Sultan Selim Kimdir ? Hayatı ve Vasiyeti Silgikalem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287016" y="188640"/>
            <a:ext cx="88569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Mercidabık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(1516)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Ridaniye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(1517)Savaşları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SEBEPLER: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Yavuz un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Islam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nyasının lideri olmak istemesi.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Dulkadiroğulları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ortadan kaldırılması,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Ramazanoğulları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Osmanlılara bağlanması.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Memlukların Şah İsmail ile ittifak yapması.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Mısır’ın ve Baharat yolunun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Memlukların Osm. şehzadelerini korumaları.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LAR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.Suriye, Hicaz, Mısır ve Filistin alındı.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.Halifelik Osmanlılara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.Venedikliler Kıbrıs 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dedikleri vergiyi Osmanlılara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demeye başladılar.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.Baharat yolu Osmanlılara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 descr="Mercidabık Savaşı(24 Ağustos 1516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799288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107504" y="115673"/>
            <a:ext cx="9036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KANUNI SULTAN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NEMI(1520-1566)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32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Canberd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Gazali, Ahmet Paşa, Baba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nnun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Kalenderoğlu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isyanlarını bastırdı.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Batıdaki Gelişmeler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Batı politikası: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Avrupa Hıristiyan birliğini bozmak.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Belgrad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fethi ile(1521)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nemli bir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elde edildi ve Orta Avrupa’nın yolu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Kanuni Sultan Süleyman 8 oğlunun 7'sinin ölümümüne şahit oldu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79512" y="77983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Moha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Meydan Savaşı (1526)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1.Fransa kralı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Fransuva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kurtarmak.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2.Avrupa da ki ittifakı par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alamak.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1.Macaristan alındı.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Fransuv’a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kurtarıldı.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1.Viyana Kuşatması (1529)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Avusturya kralı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Ferdinand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Budin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alması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yapıldı. Ancak Viyana alınamadı.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1.Ağır toplar getirilmedi.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2.Erzak azalmıştı.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3.Kış yaklaşmıştı.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upload.wikimedia.org/wikipedia/tr/9/9e/Mohac-harita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022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251520" y="242134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Alman Seferi (1532)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Ferdinand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Budin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saldırması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yapıldı. Kimse karşısına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ıkamadı.1933 de İstanbul antlaşması yapıldı. Buna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Avusturya kralı protokol bakımından Osmanlı sadrazamına eşit sayılacaktı.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 anlaşma ile Avusturya Osmanlı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kabul etmiş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1566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Zigetvar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seferi Kanuni’nin son seferidir.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Kapit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lasyonlar 1535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AMA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Avrupa Hıristiyan birliğini par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alamak En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nemli madde: Anlaşma iki h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mdar sağ kaldığı s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rece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erli olacaktı.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ylece Kanuni elinde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nemli koz bulundurmuş oldu.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c1212.hizliresim.com/14/5/gm98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56084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504" y="699685"/>
            <a:ext cx="88569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 Devletlerin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Anadolu’nun fethine yardımcı oldular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2.Yaptıkları eserlerle Anadolu’yu bayındır hale getirdiler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Anadolu’nun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rkleşmesine yardımcı oldular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Anadolu'da ilk medreseyi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Danişmendliler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Niksar'da (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Yağıbasan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tılar.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Artukluların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Diyarbakır'da yaptığı Malabadi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nyanın en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taş kemerli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 Divriği'deki Ulu Camii ve Dar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şşifa UNESCO tarafından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 mirası listesine alınmıştır.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179512" y="342610"/>
            <a:ext cx="88569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Doğudaki Gelişmeler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İran’a 3 sefer yaptı.Sonunda1555 yılında Amasya ant. imzalandı. Bu İran ile yapılan ilk resmi anlaşmadır.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Denizlerdeki Gelişmeler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Rodos’un Fethi (1522)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Rodos da ki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şovalyelerin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Mısır. Anadolu. Suriye arasın da ki ulaşımı engellemeleri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Rodos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Cezayir’i Barbaros hayrettin alarak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Osmanlılar’a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251520" y="276047"/>
            <a:ext cx="87849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Preveze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Deniz Savaşı(28 Eyl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 1538)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Ege ve Akdeniz deki adaların Osmanlılarca alınması.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donanmasının başında Barbaros,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donanmasının başında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Andrea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Dorya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bulunuyordu.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1.Akdeniz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2.Osmanlı Akdeniz deki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kabul ettirdi.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Cezayir, Trablusgarp,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Cerbe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adası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Preveze Deniz Savaş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79512" y="84133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Hint Deniz Seferi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1.Portekizlilerin Baharat Yoluna hakim olmak istemeleri.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2.Portekizlilerin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ccarla zarar vermeleri.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3.Hint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manlılarının Osmanlı dan yardım istemesi.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Portekiz ve İspanya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nın Hıristiyanlığı yaymak istemeleri.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 Birinci seferi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Paşa İkinci seferi Piri Reis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seferi Murat Reis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seferi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Seyid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Ali reis yaptı.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://3.bp.blogspot.com/_ljZX5q44jkA/TQS-l7MN39I/AAAAAAAAAAM/3BkP2sYDt4w/s400/ffffff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496944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1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lang="tr-TR" sz="3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LAR</a:t>
            </a:r>
            <a:endParaRPr lang="tr-T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Osmanlı bu seferlere gereken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nemi vermedi.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Osmanlılar karadan destek alamadı.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Osm. donanması Hint Okyanusu ve Portekizliler karşında zayıf kaldı.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Yemen, Aden, Sudan, Habeşistan alındı.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Osmanlı ve Portekiz zayıflarken buraya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nce Hollanda sonra İngiltere yerleşti.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107504" y="327451"/>
            <a:ext cx="89289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***2.SELİM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(1566-1574)***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Sokullu Mehmet Paşa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İkinci Selim eğlenceye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olduğundan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devlet işlerini Sokullu Mehmet Paşa yaptı. Bu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zden bu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neme Sokullu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denir.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Kıbrıs’ın Fethi(1571)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Doğu Akdeniz in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alınması gerekiyordu. Sokullu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lıların birleşe bileceği endişesi ile karşı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ıktı. Kıbrıs’ın fethi ile Doğu Akdeniz in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 sağlandı.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İnebahtı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Deniz Savaşı’na yardımcı oldu</a:t>
            </a:r>
            <a:r>
              <a:rPr lang="tr-TR" sz="7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Selim 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84376" cy="6336704"/>
          </a:xfrm>
          <a:prstGeom prst="rect">
            <a:avLst/>
          </a:prstGeom>
          <a:noFill/>
        </p:spPr>
      </p:pic>
      <p:pic>
        <p:nvPicPr>
          <p:cNvPr id="191492" name="Picture 4" descr="III. Selim Dönemi Osmanlı Devlet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88640"/>
            <a:ext cx="540060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107504" y="106630"/>
            <a:ext cx="89289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İnebahtı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Deniz Savaşı(1571)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Sebebi Kıbrıs’ın fethidir. Karada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 başarılı olan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ezzinzade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Ali Paşa’nın denizdeki beceriksizliği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nden ilk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yenilgimizi (denizlerdeki) aldık.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://haberustam.com/wp-content/uploads/2013/07/İnebahtı-Deniz-Savaş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36912"/>
            <a:ext cx="8352928" cy="4032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16633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”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veyş Kanal Projesi”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Bu kanal 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ılsaydı Osmanlı devleti doğu denizlerine 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ılacak, Baharat Yolu canlanacaktı. Ancak ilgisizlik 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nden ger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ekleşmedi.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”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Don. Volga Kanal Projesi: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Bu nehirler birleştirilirse, Osmanlı donanması Hazar Denizi ne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ebilecek, Rusya’nın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neye inmesi engellenecek, İran kuzeyden kontrol edilecek, Asya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rkleri ile ilişki kurulabilecekti.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Ancak proje Rus saldırıları, Kırım hanının ihaneti ve ilgisizlik 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nden ger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ekleşmedi.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96403"/>
            <a:ext cx="87129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(1077-13O8)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Kuruluş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Şah: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(1077-1086) İznik i alarak başkent yaptı.1077 de B.Sel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Sultanı Melik Şah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Şah a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mdarlık unvanı verdi. Halep’i almak isteyince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Tutuş’a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yenildi ve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Şah'ın Mezarı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Caber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kalesindedir.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askerinin 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 tuttuğu,T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bayrağının dalgalandığı,T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rkiye sınırları dışındaki tek toprak par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amız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Caber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kalesidir.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179512" y="116633"/>
            <a:ext cx="8784976" cy="41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OSMANLI  DENİZ IMPARATORLUĞU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ORHAN GAZİ (1324-1362):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Osmanlıların denizcilik deneyimleri olmamasına rağmen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gemilerden oluşan bir donanma kurarak Marmara Denizi'ne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ıldılar. Bu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nemde Osmanlılar sınırlarına kattığı Karesi Beyliği donanmasından faydalandılar.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ecdad74.jpg (18310 Byte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3" y="3717032"/>
            <a:ext cx="2448272" cy="300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7504" y="116632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YILDIRIM BEYAZID (1381 -1402):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Zamanında Gelibolu'da tersane 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ıldı ve Gelibolu donanmanın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ss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oldu.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FATİH SULTAN MEHMET(1451-1481):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Karadeniz kıyılarında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venliğin sağlanması ve Karadeniz ticaret yolları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zerinde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venliğin kurulmasını istiyordu. Bu ama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la;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ybu.edu.tr/contents/images/icerik_gorselleri/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5" y="3501008"/>
            <a:ext cx="2520280" cy="3142134"/>
          </a:xfrm>
          <a:prstGeom prst="rect">
            <a:avLst/>
          </a:prstGeom>
          <a:noFill/>
        </p:spPr>
      </p:pic>
      <p:sp>
        <p:nvSpPr>
          <p:cNvPr id="33796" name="AutoShape 4" descr="data:image/jpeg;base64,/9j/4AAQSkZJRgABAQAAAQABAAD/2wCEAAkGBxQTEhUTExQVFhUXFxcXFxgYFxQVFRgYFBUXFhUYHBcYHCggGBolHBQXITEhJSkrLi4uFx8zODMsNygtLiwBCgoKDg0OGhAQGiwdHBwsLCwsLCwsLCwsLCwsLCwsLCwsLCwsLCwsLCwsLCwsLCwsLCwsLCwsNywsLDcrKyw3K//AABEIARIAuAMBIgACEQEDEQH/xAAcAAABBQEBAQAAAAAAAAAAAAAAAgMEBQYHAQj/xAA5EAABAgQDBQUHBAEFAQAAAAABAAIDBBEhBRIxBkFRYXEigZGhsQcTMkLB0fAUUuHxkiMzQ2JyJP/EABkBAAMBAQEAAAAAAAAAAAAAAAABAgMEBf/EACERAQEAAgIDAAIDAAAAAAAAAAABAhEDIRIxQQQTImFx/9oADAMBAAIRAxEAPwDuKEIQAhCEAIQhACEIQAhCEAKn2l2hhSUL3kW/Bo1P8KTjGKw5dhfENOA3lcM2ux585GLj8PyjcAlbprxcVzv9N5Le1iAfihOb3g/RKie1aBSrITndSB9FyF0Gqfayym5uqfi4/XednNsJebHZdkf+11j3cVol8wtmsp7LqHrddK9mG2T3v/TR3Zq/A469Poql25+Th8e5XVEIQmwCEIQAhCEAIQhACEIQAhCEAITE5NshML4jg1o1JNFiYvtEzuLZeA6IP3GzfNA03qFjIGOzjqFzIUMf5O9V7NRYkSz3uI3gHKPBtFNykPTSTuMQIX+5FY3vFfALL4n7R5doIhVeeOjfuVXxcAl3ijoQd1qT41UN+xst8sMt6Od90rnF4THf8mOx/HYs1ELnuNNw3KryBbiNsO35HEdbqFE2Hi7ns76/QKPbtx5uOTTJmgTBjZmkjQGn2W5l9g6/7sW3Bgof8j9lOldjpSHpDqeLnOdXuJojcicueeo5BGgPdEOVrnVNqNJueilYdMvl4rHua5pa6tSC0+a7L+la0UY1oAUeNJup8vQtb9k/2/059t5s5jDJqAyIwgkgZhwdvVouQQJuNLGrBl/8jL6KUdu5lvA03EC/eqmcqf1X46qhUuy+Ptm4WYDK8Wc3gePRXStlZoIQhACEIQAhCEAKgxjaZkNzoUMe8ijUXDWn/sePIJrabaNsI+4hmsZwra+RumY8+AVBh0lQczcneSd55qbT0YjSb5h2eYcYnBpsxvRmnirGBJtHwgW4KVDl6aqQ1iVl+jaOIPFKyBOO1okOU3EbeJD3Lx8YBesZW5T8RshmZ2n8J39Md7k80LxxT8dA17oDmm4kMJToh3AletgvOtvMqL2qIpTMTkrF4Y3WnqfBQZkOf8PZHn/Ci4q2q5xh4rP4lAIpaw1N/wAC0z5YDV9+hKhTkmaUzCh/6mvqpksaY5KrZ7GXS0Vr26aOHEc12PDp1kaG2Iw1afLiDzXAp9phk8Poth7PNovdxBBe7sP0PA7vst8Mtp5cZ7jqyEIWjAIQhACiYrNe6gxIguWtJA4mnZHjRS1T7URaQC39xA8Ln0QGHwfDqdt3aiPJc9x1c4mtel1o4DablEkhcdFYgKZPp0pJe+gqvQUzH1puFynSet05lMzD2Ado9yVDa526g47z0CU2RYDU3Nd5UWqkNy0Kvby0roN/UqS61ylCUFa7+qHwBuTnRGRGrYX9PFKyLxrCOC8eXbso9Uuwea4DkmY0YmwsPNRvev0LU3EmSNbeKVqpD7YYH3Oq8c7ioZnD/SYixzw8aBZWxUxSpiMALKinI11LebULmjzUKM2HxqeqN2/FSSVST8Rrg5tq/VUbXljqjcfqrjF8oFWgc1TsuifxXbt33ZecMWVhPNyWgE9FarJezKYzSQH7XEei1q6nNQhCEEFn9rfhZ1d5ALQKs2ggZoVf2mv0KV9BmZKxU9z7qvglSo8QAAnRGIqRmoKnu5ngvIDSdbqNBeYjsx+EWYPV3erGHYJU3uWi9SS66AUaD2qbeeC8mI4CUxpAqdd3IfdGgZIJ3pPu1Iokv0S1AivAAqUhwqKkeO5DwXdPyhUadi5W3qTu68goz1O9KhmNDYRvB5FV8eBXS/gibD2tFD2nEk9BuXsMvIqRfgp+bV3VTMzIYaOqDzBHnvUCNMB2hV/GeDZwHQhZrF8JpWJCsN7dPBTZb9XjYgzjXcaqNCFEqHEOhXpU2/GkdY9lA/8Amf8A+x6LbrHey+HSVJ4kei2K68fTly9hCEJpCg426kCIeDa+CnLxzQRQ3BQHPpWMCaj8upU8KwjTdQp/aTA3MpEl21APaaOB1pyUGBFq0hwIBFLrG5+N1VzHaxliKNppQKTEigCqrZKMMgG8W8ETMf4Tuqj9ks6HjdrBsSguU5moqf3+Zw3UU4PHkqwy2Vmj0KFVwcd2g5qSSq9kYmwsPEp8PDRc066n7q0ntFGjOqabkiLNA6VTJclDtPPeFBiipzHdp1O9ImJxrbE1PBIzEjM63AcAs87N6VJ1tFnX1f0oPC58zTuSJN13t4E+DqlMzEXtho5ed1EmYr2RQ9lxWjxxBt47+5YZ226aT0lYlCP8qjm5zslrhfcdyvZmbDm23agrM4iBU8D671VtisYpy0p5rUNCnYVKmJEawXJI9VKvXbrewMLLKM5mvkAtGo2HSohQ2Qx8oA796krsnUctu6EIQmQQhCAFV7Qwm+4iPIFWtJBPJWiyftNjvbJEMtne1h40JullJrs57Y/DsY99eG11K0PUa0qbqwivfS4NOirNnS1gEMNc0gaO37zfedVfvmA0VJXk9burp2a+Kls3Q/EK87aqY3ESBoq6LtHBcS3I59NTlqEh0xCd8j2dxb6K8eTLD1SuEvtbNxXoD6IZNAmpcK86lZufbEb2mPD28HCjh3jXwVZDxvtZX1hnS9q9HLpx5rkzy4W4M8NBUnh/Cdh5nC5yjgNe87u5ZiUxGEPhJ61qT3qyg4m0/OR3fwp/dcutJ/XpcQYDG6NHkT4pMzEsSTYKE3EWD5gqvFcTDv8AThmpNa2sB1V7LxtRnzZdGo0VN9OJV06BlYAdSanuVVhmSHXe7insSnzl0I5rO+2lVUxOBmYG/aooEaKSeIUUPrWvH0t6J1gVZU49DFq/Z3J5ptpI+EF3h+BZ2WhVF1072dYIYUN0Z4o+JTKODBp4m6fFN3/C5MumxQhC63MEIQgBCEIAWY9pEmYshFDdW0d/iVp1U7VxA2UjE6ZD52Qc9uL4ZjQe5gGf3ooTYZfiANOV6K8x+ao0MG+56Kp2KlB7t0d4FA92Q0FTe9+FfrwUqYhl5qV5HL4456j0OO7m6qpLFmiKYeYscBWmQuFOJI0CuGTlbHxFwehRCw8AZ2hofQtLqdqnCvBLkcPoLju3LPPLG+lf6aby8NyrsZlWvYajdrwV3FhZa/nmqqYd2XdEuPK+Qs6c9pEhvo1xF+NlovfxWZKuNXCvjf7JGGSgdHyvvw7r+llYYtLgua0WI0I1AXo5Zy3THDDq01+vO9zgvYc0RUtdWuqjbQgNhX+I2521KosPxQss8Zm+JHeVWOG5uIzvjdNe3Eog0NO66THmnv8AiNVFlo7HgFp8LJ5oCm2lJ9IawhSocO1BqrbAtnI0yew3s7ybAd66Ds/sPCguESIc7xcftHdvVY8dy9pyzk9IGxux+WkaOOBaw+p+y3gC9QujHGSajG232EIQmQQhCAEIQgBYv2sTphyJA1e4Dry9FtFg/avDzQ5dvGKPUJW6mzx7rMwYPu4EKH+1oB60qfOq8hiqVij7C4HPgqiNjDKBrDWhGmnivCuOWdtenjNRftbRLa9Q2TQIBTMaYUa7PxLn41VTR9HcwpD31VXNzfxAbl0cWFtGXUMYTEDY7a7zTxWtEsKlwoHEUJ5LCQ4n+o0jWo8itnPtcWjKaVF+a35Z/Kd62yxqin5IRnvb8rBrxNfL+Fi4sHK5zTuXVHybYcPK3XeeJKwe1ELeNd/54Lf8fk3dfGXLN9qqUmQytQdNx+inSuImI9orRtQqOI2/gvYZymoXZqOe19a7Oy7GS0JsOmXI023ki58VZL512Y9qExKNDCPeQxuN6dOC69snt7LTrRRwY/8Aa4jyKSGsQhCAEIQgBCEIAQhCAFifarKRHSrYsIVdCfnprb89VtkiLDDgWuFQRQg6EFBy6fLWL4/HjdjStiBWvSqhS+IuYKOaQByK1ntOwP8ASTJdDtW49VmHY2wwqOhku30p+dyyuEx6k6b45eXdq0wzGagUN9CDxvTyVwcQq2q53FiXDm1HLRWMriJDcrjpUef9rPP8eXuNMOezqtGMV1G8KIIoLiaqrbFp2620/OSjGYVTik9FlyL3B2gxm10r/S20uanp9NFhsANXZuBHlqtvJ2aDvP1Nlx/kzuLw9Hpt1lgMf7T8vAVPTitjiMajSsPiLdantOPa5DcAtPxcfoznShmXdr84pyi8Lcz+Q+qcLaWXoOK3sy8L2XiuYczHFrhwS4gTVaJh0PY32px5dzWTFXwtL6j7LumCY7BmmB8F4da4r2h1C+SaqfhmNRZZwfBe5pG6pp9wkH1yhYH2be0Bs833US0YDpmpr3rfJEEIQgBCEIAUPFcShy8MxIrg1o47+QUHafaaBIw88Z4B+Vg+Nx3ABcS2p2gjT8QPi9iELshA2puLuJ5KcspPascLkTtrjP66MYp7MIWHEjksdNvbo1oA8+9Scan75Bu+1gqSJGvqlju91rbJNQPcm89CkOKVDWjKpTIpolS8EvcGjUppj6myusEki5w4cVGWXjNrwx8q0ez+F5GAu11p91oXPDRU6BRpYBramwCqMQxDOaDTcPqV5usuXLddsxkmoRiuJZzQdwHDmqCd3nU/fRTniihRDWwuu3CTH0jkuogQYdOp1Tnu9VMEIAVKay3P5betfLbk8UKKxRTqrCOLfnBQIzVUTY9ASclEpiUQmE/BZl8GMyJDJa9pDq9DovqDZnGWzcuyK3UijhwcNQvl2QFxzP8AK7V7MYrmHLXsusRzG9FKumoQhIgs3tztEZOBnYAXus2twOdN+q0MWKGgk6Bcg2/xV0xEpoxtgErdKxx3WCjzsWNEdHjuMR50Lt3ID5QlMoa1/CmIrr/nNKgC658u+3Xj16ZnELuLjWpJPduUVjSVsXycM3ICgT7YbGmjd3E16rXHkl6ZZceu6zjmngnIbK0U7D4DXfFvH9r2Lh+Qhwu2veFpuJmF1tJkJIV/dzWuw+E1reirpMDK0iwIS40zagXJybz6dXHjpInp3NYaDTnzUZrOKbhjimJ+MaUGp0H1VY466a2zGbR5+OScrT1Oqck2gAfhP2CTKy2W7tU7E0qVVvyOLLK5XdNzDq9EwbGqdjOsmnG3D+lUTUSK/cosUV1T0V3qmIgWsZ17CbUVThaiC3zTgYjZ66PYbc04Fdi9nUwMwC43JxKPb4Lo2xU3liA80JruIKFFkZjMBzCEERPnXofRcg2k+Jx6rrOKvytceS41tHM5nO7/AFWebXjZMi9U4dOF/wC0054/OKS9+qyvbfZ2Yi0Bpu8ys/i8Y5ev59FNmIp03UVNOxcx/OK048dMuTPadhVHANNlbg5TTWun5v3qikqNPRXTYmUZ3/F6J57jXi7x0mtfQU3rxt7qJBjF1SRZeTsxQcK6Dee5Rpv5SY7OTeIBlm9p24bh1Tcq0k5nGp/NFAlWVNSrIPoqs05Ms7n7SHOTZdXom89UoWFVOtERGIqOCjTj/r6p2I6xPL+FBjPqrxiajxnWXrbpNK1TkqK0WnxCRAG7clvbRKLUkv4qF/DML4ltNlI3aBWJatZs3Eo4U71bOu7YFGqxpNEKBsxFBaKLxBJW1kXLDdfVcW2giXI4rs217KsXEtoXdsqMmuCmebpuNEoCOP3UUzFHHkkzEVLxVciIsXXofRVGa5UuPGsfDvUSDTfx/sq5NM72tcKgf8jtBop13do6bhvTUF4cAdGtsBxpvKTMzgAtcpXt1Y6xx7PR4+XruCi0LjUptt7nvKeYUaY5Z+SRDIAslgpDSlONqqdFCw5eRX2oo74m5IivT0Nnpl9G+CguKejxE0y5/OBVSaRfZtPS5v5piqeeMp6Ioh2NGoOn8poxa3TUZ9SVGfEpb8oiQbSw/tcj9lpdn3HMFkpcVIHJbXZyXzOAITTXYdkX2CFL2XlsrAV4glpj8HMx3RcP2nlqPcu/T0KoXKttMHIJI8kjlcbnGUcE1Ei2VxismR8p4b1QzMPgme0WK5IYkxEqCmSydM2DW6AJDBeqbbZPQgkq5bPByfYdyjtCdhupdKiJUJIjxvNJMaygxIl0pFW9FmLqvfeaKO01TgfdVpGzjnpTEzCTlbeKBs2/RPxIod4D0+6j59yZa+iWhLoqK7K4Hl6WKbiit17GNR0SpOFmOU6D7pj3Vhg0Auoab/RdW2JwupFB3rH7PYbUCg/Krsex8hlZmIS2vLHUaGAzKAOCEtrboTZLJV+JYUyK0gi6sEIDlO0uxjxUgVHRcxxvBC0mouF9RuaDYrKbU7IMjtJYAHID5WnIBBPJMwdOa3G1WzjoTyHNIKyRlHA6JmSxSAKCqbhwzzSogJsgFl9l5Ei7hxXhCilxqjQ2lOjaphz7JBJ0SixA2GPolg1skMglPQ4RALj08UgXCNilGLbWw+yahFN0Ja6x1A9fsgyC8psXIUmUlXE8FOh4bwBKCiPCg5tFc4RhBrff+dymYNhJpUtW52e2cLiFFtdOOOMm6f2awmzbGy6fhcrlZRR8HwlsNoG9XTWpyMc8tmocO6E+AhUzeoQhACEIQFDtNs4yZZoA8aHiuWYtsG4OJya6ruKS+GDqEB88Rtj3i+S3RQ4mx7h8vkvot0i07lHi4Qw7h4ID5tmtm3t3KpmMJPBfS03stDfuoVmsR2CINWioT2HCWYaa0up8vgROgqunQti3A/CbngtFh+xwAFQgONwdmzwPmlzODkMaynF3iV3iFsvDG7ySXbHQykbgMPAnftVph+xsV+jDcg6cK/ddxlNkYTSCRWiv4Mu1go1oA5BBOIyPs+eTQtK0kl7PBatPVdNMMHcvQEBkpTYtjQOSvJXCmw/hCskJaPypuHDonEITIIQhACEIQAhCEAIQhACEIQAhCEB4vUIQAhCEAIQhACEIQAhCEAIQhACEIQ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2376488"/>
            <a:ext cx="3324225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3798" name="Picture 6" descr="http://www.habername.com/images/news/69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73016"/>
            <a:ext cx="482453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07504" y="260648"/>
            <a:ext cx="8928992" cy="632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1459'da Cenevizlilerden ticaret kolonisi olan Amasra'yı aldı.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1460'ta Kastamonu ve Sinop civarında h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 s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Candaroğulları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Beyliği'ni Osmanlı topraklarına kattı.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1461'de Trabzon Rum Devleti'ne son verdi ve Trabzon'u aldı.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1477'de Kırım Hanlığı'nı Osmanlı Devletine bağladı.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Uyarı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Kırım'ın alınması ile Karadeniz bir T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G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haline geldi. Doğu ticaret yolları (İpek Yolu) g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venlik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altına alındı.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07504" y="142952"/>
            <a:ext cx="892899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II.BEYAZID(1481-1512):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Karadeniz'in kıyısında bulunan Killi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Akkerman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kalelerinin alınmasıyla hem Tuna Nehri’nin girişi kontrol altına alındı hem de Kırım'la karadan bağlantı sağlandı. Bu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nemde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Venediklilerden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İnebahtı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Modon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Koron kaleleri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sultan-bayezid-han-1481-1512-sydney-nettleton-fis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2571750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107504" y="100705"/>
            <a:ext cx="892899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YAVUZ SULTAN SELİM (1512-1520):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donanmasını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Yavuz Sultan Selim'in Mısır'a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nelik kara harekatında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Donanması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lojistik destek sağlamıştır. Yavuz''un başarıları ve Osmanlı İmparatorluğu'nun Kuzey Afrika'da bir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merkezi haline gelmesi, Akdeniz'de bağımsız olarak faaliyet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steren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ve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 denizcileri Osmanlı Devleti ile kaynaştırmıştır.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resim.bilgicik.com/Turk_kaganlari/yavu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4653136"/>
            <a:ext cx="1944216" cy="2056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107504" y="34942"/>
            <a:ext cx="88569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KANUNİ SULTAN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(1520 -1566):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Rodos adası fethedildi (1522). Rodos'un fethiyle Suriye ve Mısır ticaret yolunun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 sağlandı.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Kanuni Avrupalıların Barbaros dedikleri Hızır Reis'i İstanbul'a davet etti ve onu Kaptan-ı Derya olarak donanma komutanlığına atadı (1533).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ylece onun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netiminde olan Cezayir Osmanlı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netimine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Girit adası 24yıllık bir kuşatmadan sonra 1669 da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resimleri, fotoğrafları, resmi, fotosu, Kanuni Sultan Süleyman, Osmanlı, Padşah, Viyana, Bobiler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24736" cy="622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179512" y="179415"/>
            <a:ext cx="86774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Sinop Baskını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Ruslar tarafından yapılan baskınla Kırım Savaşı başladı. (1853)Savaşın sonunda Paris ant. yapıldı.(1856)Bu antlaşma ile Osmanlı Avrupa Devleti sayıldı. Topraklarının b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Avrupa sağlayacaktı.(Osmanlı’nın ne kadar g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 olduğu g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yor.) Rusya ve Osmanlı Kara Deniz de donanma bulunduramayacaktı.(Osmanlı savaşta kazanmış, masa başında kaybetmiştir.)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BattleOfSin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eşme Baskını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1770 de Ruslar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eşme deki Osmanlı donanması yaktılar. Bu olayda sonra Baron de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Tott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donanmayı iyileştirmeye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alışmıştı.(Yabancı Uzmanlar) Cezayirli Gazi Hasan Paşa Tersanesini  yani Deniz Harp okulunu kurdu. Daha sonra 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hendishane-i Bahri H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mayun kuruldu.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ea typeface="Times New Roman" pitchFamily="18" charset="0"/>
                <a:cs typeface="Arial" pitchFamily="34" charset="0"/>
              </a:rPr>
              <a:t> 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derszamani.net/HLIC/72a19d763c59282c2ae36305335adb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273630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webme.com/pic/o/osmanli-devleti1299/a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54006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95536" y="573325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leyman Şah'ın Mezarı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Caber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kalesindedir.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Mehter: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Pek ulu anlamına gelir. Her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 padişahın olduğu yerde, yatsı namazından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nce, sabah namazı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ncesinde vs. nevbet vurulurdu.II.Mahmut mehterhaneyi kaldırarak mızıkayı H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mayun-ı kurdu. Mehter askerimizi coştururken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şman askerimizi korkuttu.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ea typeface="Times New Roman" pitchFamily="18" charset="0"/>
                <a:cs typeface="Arial" pitchFamily="34" charset="0"/>
              </a:rPr>
              <a:t> 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euturkhaber.com/wp-content/uploads/2013/02/MEHTER-3-e1359936689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140968"/>
            <a:ext cx="7848600" cy="3608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79512" y="26064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İbrahim M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teferrika: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Aslen Macar'dır. Sait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elebi ile Osmanlı'da ilk matbaayı 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Levni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Minyat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rleri ile tanınmıştır.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İbrahim Müteferr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772816"/>
            <a:ext cx="3810000" cy="4838700"/>
          </a:xfrm>
          <a:prstGeom prst="rect">
            <a:avLst/>
          </a:prstGeom>
          <a:noFill/>
        </p:spPr>
      </p:pic>
      <p:pic>
        <p:nvPicPr>
          <p:cNvPr id="25604" name="Picture 4" descr="MATBAA URUNL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107504" y="148032"/>
            <a:ext cx="88569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Yabancı Seyyahlar Nelerden Etkilendiler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-Bayram geleneklerinden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-Temizliklerinden, hamam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 sevgisinden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-Kahve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ki, kumar gibi alışkanlıklarının olmadığından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-Savaş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zelliklerinden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-Hayvan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Sevgisinden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-Ev dekorasyonundan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 Sevgisinden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-Yemek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nden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251520" y="309228"/>
            <a:ext cx="8784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YENİLİKLER VE OSMANLI DEVLETİ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resmi gazetede atamalar, mahkeme kararları, padişahların icraatları yer alıyordu. Devlet memurlarının okuması istenmiştir.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zel gazeteyi bir İngiliz'in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ıkarması tamamen ekonomikti.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lk demiryolu İzmir-Aydın arasına yapıldı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fus fazla, ticari potansiyel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ksekti. Ayrıca İngiliz sanayisinin ihtiya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duyduğu hammadde boldu.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40466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Her y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nden geri kaldığımız i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 teknik elemanları, subay ve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ğretmenleri Avrupa'dan getirdik.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Savaşlardaki başarısızlık nedeniyle ilk ıslahatlar hep askeri alanda yapılmıştır.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Yurt dışına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ıkan ilk padişah Abd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laziz'dir. Etkilendiği i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lkede teknik okullar a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ıldı. Demir yollarına ve deniz kuvvetlerine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 verildi.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79512" y="188640"/>
            <a:ext cx="8856984" cy="513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***LALE DEVRİ(1718 -1700)***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Pasarof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Ant. ile başlar, Patrona Halil isyanı ile sona erer. Padişah 3. Ahmet, sadrazam Nevşehirli damat İbrahim Paşadır.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Lale Devri Islahatları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matbaa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ıldı.(İbrahim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teferrika(Sait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elebi)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 aşısı yapıldı.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itfaiye teşkilatı (tulumbacılar)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Kağıt,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ini, kumaş fabrikası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terc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meler yapıldı. K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phaneler a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Yurt dışına ge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ici el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iler g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nderildi.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Matbaaya dini eserler basmamak şartıyla izin veridi.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hattatların tepkisinden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ekinildi.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Matbaa batıdan alınan ilk teknik ara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tır.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Matbaada ilk basılan eser Vanlı Mehmet Ağa'nın </a:t>
            </a:r>
            <a:r>
              <a:rPr lang="tr-TR" sz="3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Vankulu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Lugatı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dur.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Lale Devri Patrona Halil isyanıyla sona erdi.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20925"/>
            <a:ext cx="88569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***1. MAHMUT (1730-1754)***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defa Avrupa dan subay getirilerek askeri alanda yenileşmeye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verildi.(Kont De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Bonneval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Humbaracı Ahmet Paşa)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hendishane-i Berri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mayun(kara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hendishanesi)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Sultan 1.Mahmut Han">
            <a:hlinkClick r:id="rId2" tooltip="Sultan 1.Mahmut Ha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09634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251520" y="360827"/>
            <a:ext cx="87849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***DURAKLAMA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NEMİ(1579-1699)***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Duraklamanın İ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Sebepleri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netimin bozulması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a.Sancak sisteminin kaldırılması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b.Divana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verilmemesi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c.R</a:t>
            </a:r>
            <a:r>
              <a:rPr kumimoji="0" lang="tr-T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şvet ve adam kayırma</a:t>
            </a:r>
          </a:p>
          <a:p>
            <a:r>
              <a:rPr lang="tr-TR" sz="3200" b="1" dirty="0"/>
              <a:t> 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2.Ordunun bozulması</a:t>
            </a:r>
          </a:p>
          <a:p>
            <a:r>
              <a:rPr lang="tr-TR" sz="3200" dirty="0"/>
              <a:t>a.Tımar sisteminin bozulması</a:t>
            </a:r>
          </a:p>
          <a:p>
            <a:r>
              <a:rPr lang="tr-TR" sz="3200" dirty="0"/>
              <a:t>b.Kapı kulu ocağının bozulması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179512" y="512431"/>
            <a:ext cx="8784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3.Maliyenin bozulması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Tımar sisteminin bozulması ile tarım gelirlerinin azalması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Kapı kulu askerlerinin sayısının artmasıyla hazineden daha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 paranın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Savaşların uzun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rmesi, ganimetin azalması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4.Eğitimin bozulması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5.Devletin yapısı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Değişik milletleri bir arada tutmanın zorluğu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isyanlar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www.eskisohbet.com/wp-content/uploads/anadolu-selcuklu-devl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179512" y="176311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Duraklamanın Dış Nedenleri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1.Devletin doğal sınırlara ulaşması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devletlere komşu olunması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3.Ticaret yollarının değişmesi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4.Kapit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lasyonların olumsuz etkisi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5.Batıdaki gelişmelerin takip edilmemesi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data:image/jpeg;base64,/9j/4AAQSkZJRgABAQAAAQABAAD/2wCEAAkGBxQTEhUUExQWFhUWGRwbGBYXFx4aIRwaIRgaHyAaHRoeJCgiHRwlHB4bIjEhJSkrLi4uHiAzODMsNygtLiwBCgoKBQUFDgUFDisZExkrKysrKysrKysrKysrKysrKysrKysrKysrKysrKysrKysrKysrKysrKysrKysrKysrK//AABEIAMwA9wMBIgACEQEDEQH/xAAcAAACAwEBAQEAAAAAAAAAAAAABQMEBgcCAQj/xABZEAACAgAEAwUDBQcNDgQHAQABAgMRAAQSIQUxQQYTIlFhFDKBByNCUnEVM5GhscHwFiQ0U1VjkpOU0dPU4UNEVGJyc3SDorKztNLxF2SCxDVFhKPCw+Il/8QAFAEBAAAAAAAAAAAAAAAAAAAAAP/EABQRAQAAAAAAAAAAAAAAAAAAAAD/2gAMAwEAAhEDEQA/AOi5TL5jMZjOAZ6aJIZ1jRI48uQFOWgk5vEzE6pG64u/cHMfulm/4vKf1fH3s2Pn+I/6Wv8AyWUw+wCEcBn/AHSzf8XlP6vgPAJ/3Szn8DKf1fD7FPivEUy8ZkkuhQAG5ZiaVFHVmYgAdScAuXgM37o5w/8Apyv9BihxKAQi5eLZlNwNzlRudgAO4uyegxdh4dPmPFmnMaHcZeFitD98lWmdvMKVXp4ueL2T4Hloq7uCJK3BWNQb87q79cBlmnQnbiHFDX1cpqB+IylEeox6TMJf7N4ofQ5Rx/7W8bjBgMZ7RB9LiWaX/LKx/iaIYtZFIZdo+JyyG/ozxEj0oL+bGpxUz3DIZhUsUcg8nQN+UYCkeBE/3zmf4wf9OD7g/wDmc1/G/wBmIm7O93vlZpID0WzJH9hic0B/kFT648RcdaJ1jziCMsQqTLZikYmgtneNyfovsboM2AsHgP8A5jNb/vx/mx4/U2v+EZv+Uyfz4djBgETdmEP98Zz4ZqUfkbHz9SsfWfOH/wCsnH5HBw+wYBF+paL9tzn8tzH9Jj43ZOE/3XOfy7Mj8kmH2DAIh2Ug/bM5/L83/S4D2Tg+vm/5fm/6bD3BgEP6kcv9fN/y/N/0uPLdj8uebZr+XZv+lxoMFYBGnZTLgV8/8c3mD+MyY+/qUy3lN/KZ/wCkw7wYBQvZvLj6L/GaU/lfEn3Bg+q38Y//AFYZ4MAs+4MH1W/jH/6sH3Bg+q38Y/8A1YZ4MBmuLZbIwAGYsgJofOzb7gfRPmRiHh0nDZn7uGZZH38K5h2O1X9PcixY6WLxqJogwKsAVOxBFgjyIxDlsjHGqqiIoX3QqgAfYBywCRuHLFnsv3esBo59Q7x2BI7mrViRY339Tj5i/nv2XlvPTN+RMGAg7Off+Icv2Uv/ACWUw9wj7O/fs/8A6UP+Uy2HmAMIs3H3mfhVvcgjaUDoZGPdq32qneCv3wHD3CDjUohzWWnY1GQ8DnoGkaNoyx6DXGUHrIPPAS9qEmMaCHX7/j0DcppbqHRgNWn3Tfws4TxvnQhVoZd+60aJFOkJM5cuWctbR6LAZ+db0ceZuz+Y7+aTwnWJdDNIHZNSMEEfzStHudwZGAHL0tZGDOCdzIW7hm8AVltT3KDU4ayyhg1BGFNZKtdgPDpmHRVZMyrROAzrIoEq94QdIV9R8IBtgNjz5jFfJjiXzYOx1iRtbKykGN9ULFd1QSadJFkal94Cj64dlc8Pvgco7wal77xRgQQd4VYHdC4lBW71AsL1nFmXh86JSNOT3klapS1J3MoQ7tZGopsd7APS8BA5z7pKEDRO7AR95oYRhZZmJOltwyCNBR+kD0OLfBM9mdTNmIpAsxDRpQJht9BjetgAgjkJs7mXyF148vnS0SuXKoqgyxuFLgyRXrjJ2kUBrIsEaqrVoxd7Od9qmMomVdVRpKVagpYatQJJZ9mrYAaQN9RIIOBHOO0S5lZGQtFr1o3hkVZWa9SgkFghtRoBUAE3Z23EMik8LxSrqSRSrA+R/P64zGX+6HeqxvuyUmZDp2DnQ2W22Hdp85qu2ahdbYaScSOVyckuY1XGZKBNlz3jCNVrmX8IUc9wMBL2PzLyZOEyNqcLod/rMjFC/wD6ipPxw4wr7L5FoMpBFIbkWNRIfN6tz/CJw0wBgwYMAYMGDAGDBgwBgwYMAYMGDAGDBgwBgwYMAYMGDAJeIp+vcodtknH4RH/N+TBi5mJkE0Sstu2vQ1A6aA1b8xYrlzrH3AVeBffM5/pH/t4MN8JuzzXJnP8AST/wIcOcB5kQMCDyPPEOeyaSxtFIoZHUqy+YIo4sYMBmMpxJ8mRDnGuO9MWbPJh0SY/QkHLUaVtuRNY0qsDyx8ljDAqwBBFEEWCPIjrhTH2biS+5MkA+rFIyqD6Rm0H2BawHztFlpjoeC9fijYaqpJKBkFkDUjBX86DAbnGemymeQOwDskjaTGkrF1QSKEKsSAh7oFSV3JbUSCDjRLkM2h8GaWRfKeEFv4UbRj/ZOKsnGJYZXXMCIosEkxePUCAhUUVa+dmt+mApxcLmfKskqSK5kYqhfvTGpH0HMg1EbkM52Y+7QGNNk28ABDDTt4yCSBtqJBPPnhLkouISqrSywZcFQTHFGZGBIuu8chbHL3DiX9S6P+yJZszz8MrgJ9hijCow/wAoHAes12kj1GPLq2ZlGxWKiFP75KfAnPkTq8gcR5Tgkkkqz5xld03ihS+7iP1he8knPxsBX0Qu9u8vl1jUIiqijkqgAD7ANhiXAfAMfcGDAGDBgwBgwYMAYMGDAGDBgwBgwYMAYMGDAGDBgwBgwYMAp4h+ysr9k3+6uDHziP7Kyv8Arf8AcGDAfOzyUcz65hz/ALKD82HGFfAxvmP8+3+6mGmAMGDBgDBivn82sSF3ND9PzWfsBxDwbiIzEKyqCurmD0INEeu/XAXScYnIxtn81NLoIynzarI23fCNi2lV5iMysxZjswVQLBONvj5WA+jBgwYAwYMGAMfCcfcK+0EumFrKhdgSZHj58tLICwa6ArfAS5vi8MXvuBug86LvoX/asHyok0MXY5AwsGxuNvMGiPgdsfmLtJLKc6mWVma8wtjVqZtTBlJ8IYtpZlsruALG5v8AQnZ7KzqAZSUAWhDaFQNq90WCKPN3uzv5A7wYMGAMGDBgDBgwYAwYMGAMGDBgDBgwYAwYow57VPJCFNRojF72JdnAUDzASz/lLiPtFxI5fLyTBdTKBpQnTqZiFVSelsRvgIeJn9d5T1Mv/DwYj4r+ysib+nL/AMBv5sGAm4A1nM+mYf8A3Uw2wo4A1tmvTMMP/txn8+G+AMLO03FDlcrNmAuvukZ9N1dC9zvQ+B+OGeMp2xRZJslDKNUMkrakPuuyraoy/SFa20kEeEHpgOV9qO3vE8yzQRwxGIui95HG7ASEqVQyMaU2QNwOfrh12N41xPLzqjRtPlSsihV7ofOoT3oie1upLpXO6hjY0nG94ZkII5MxkjEncsBIsJRdGh71DTVffA5rfmOWF/DPBl40AA9nzYiQLRHdmXuQdv3pz9m45YDX8NzqTRRyxklJFDLYo0Re4O4PmDyxZxn+xLDuHCsGVZ56YGxvMzEA9QrMybfVxoMAYMGDAGPhx9xT4vxFMvC80hOlBZoWSbACqOrMSAB1JGA4t2w7fZ4cXmy0CyOkZ0RwxEqS2lSXZl3NGzvtVbczjdcF4VxCbLA5rMsXblGG7vTtzaSNVaQ9aGkdLNajZ7GcE+dmz08IjzGZbURsdKDwooO+4QKWINFix3GmtjWA4IOyufl0osIkDu1ZiRmKvoDVLqeQyKZCBYK0VA0tRvHUuzuYzGXljymbk74tHqjn01ZUANHJW2r6SnqA9+7bamsZntHmE9rycX9270SR1fuqkiyE1sFEbkb8yy4DT4MAwYAwY8GUWFvc3Q865/gsY94AwYMGAMGDHwnAZpuN3xVcqJFpcqzlNQsu0iV4fMIrH7GOJu1nGhlzlVLhe9zCqSWC0gVnY+o8IB+3GX4xn4ctxxszKaA4eE0gAsW7/VYsjfSD8B9mF2a7a5LiOZyLBSBlpZJJhKgPdoInVWLKWXSZNHI3enblgOs4Mc7zfyu5KOZ4zrYKAQ6aSGsXY1Fdqo2L2I9ah4x8r+Wjy6yxI8juSqKQyJYvcyaT0qqG5NbUxAWezOaRc9xOeZpk0TiNe8l1IR3SGljBPi5sNtlYAdcfO3HGMrnckVjkVyssLBX7xAfnkWytDvF3vTuDsfI45F22417VAZkSWM5h9UmqRIkLqAp0xFi7rpCLdgAoDuWpUbxwwMbUtJoUo6yFV1eEjSERg/X6dHz2wH6g4hAFnyIFAK7qABX97ybAeW2DHHPkz7T5rN8aRJ8xJMi98VDeEWEZQwShpNXtQqzgwHZOzbDVm66Zlr+3u4/zVh1jCZTi2YinzqxRROvtBNtKyG+5h6CNhXreGCdos0eeXhH+vc//AKueA1eM924ygfKtJrCNlyMwjkXpaK23HUFdSn0Y4rHtBmv2iH+Pf+hxkM4YDDmPao4Gzskkmj2liiPGxLKI5CASqxFVKruCu4F2Qv8AEJuIO8DtJlsrLJG2zDUqRjTq1Eka21MgC0ACW3OEPHcumX0pJNFnZ8xILKSSh2Y0A3siy93INgBRQLtsaw9zHGMr7FC8w9oaAhXmilCmAksq3OGBr6BIJ8yN8Lc7xXLKvtJz2WlZPchaR82wBsFAwakd1tNQjsWd2wDfszPmcj7Nl3ST2eWTQokijUx6wzhQ8crCgQRoKCgRTbUeijGE4vwCLN5WDN5LWkqqJsuFkdVOpL0lL0qSpI1AWL67qavZbjmdKiZz38cqIYkdkjKrV6mKR0XaxYGwrbAdGwYzI7Rzb/rYbfvv/wDGJV7QSbfMr8ZG9fKP0wGhxk/lLhc5IlLpJYJHCgE6EmRmIvYUBq5Hliw/aGa6ECH171v6PC3ivF85KhRI4kBKliJn1GMMpdV+bUKzJqUNqFXfrgGPBO0GWENtmYqXcs0tgWSa7xj4973FDoAKrEy8eabWcqkbxoSrTSyGNdQ5qtKxauROwvldGuSfKjwyCKNpFyixq6sB4Sspk02O8LMwdVppCyctAF0ThfwricsEamSObvwB3kjxNMnQgnXGe7cLpDMpNkbjAdQbtr3krw9/lcqY9IYvIs2tmJoRaWUVtzbxWa0jmTsRmRNnc28kqTTRaEVo10qIWsjwkkh2dDq3IpY6qzhPw/isIPzsD8w2amXMhWjIApnjXunEYBJNotXqANk4dcV7OHKCXO5F5e9UGR4nlaRJwBWli5JB07KwOxC7HlgNxj4cY/IdqMxLGkixwlXUMKd97AIrwcqIxM/aHNftEP8AHP5H9735YDzLlwM42a1s3dSd0yFiQiyxwAlR9GmCE1sQXvcCtTBMrqGRgynkwNg/YRjlubyGclkLO8asQwuL5skPQYEiMM/K9ztYPrjScP4pNFEkcaRqqKFFl3NAAWWJUk77k8zv1wGyx4klCgkkADmTsB8cZd+OZjoYfjG3/X6HGE472az2ZnaT7olRJQ0CO1FFCAAX5BlUgee/U4DonFe2+RgJWTMLqAvSgZzyv6APSvsseYxxHjvywZ6VyYZEiCk6VRbBXYgsXAJYcq90+R54vw/JORv7X4gb190LuvMt1/nxJ/4RR6QpzBBHURCzyG9v5jp64DnHGeJ5jPSiSSRpZLVFsjr5DYgFj8LA22xWyOXZwVSxrjct88iAhTY1aiBQIHhO5PLHVz8lost7Wd1VT8zHRCqgAIuiPCOY5i+eIZfkkjJJOakBOxCxoo69AQBy8sBy9JSWDRpp6lRumkgWCT9tH4Dni8hcrLGDH3XexF1QsQFo6mBo1GCE1tR37urFX0WL5K0UELnJVBBDAKlEErsd996O/UA9Mec18mRbQTnn+bACDQvhAGwABAB8Is9fU4DmaTO416BIaKKGBZhqJ0mqokEtVm7rbwjFNM466SWOpPcJolaoAG7oAchyx1JfkkQbDNvz3pV5g7cm3rH3/wAI4q/ZL7G70LfIbc98Ao+RbMa+MxOdtSOtAGr7k0PSwjGvTBja9iexMORz+WkWR5HdnXxUB95mNgL9nXBgNEGIzGdCsAfaNrF84suaqwa+PM3iKT2gspDRBd7BF0PMtqBY89gF+PWwbOazm/8Adx+DuMt6/b+E/bivxjPGCMuIzIxKokatRZm8IFk1XWzyAOAuQM10xWtvFytrF+HVQX4kg3hJxPKDNw5l2AZVR48srEANIAUklIutiDErcx84eTA4gnz2caNAwky0srpHGFSORVd2AGqQu+oDnfdqKFXyONNJl1jHdR2Y0XQCzFiQAbJYmzqYkk+uAp/JvwOCbhaiWFWjzDvKUbcFTKWTV6hQm3SsO4uwmQStGViQXq8IrfajY3FdPzb3juzfEJuGztlnRny7OWjcWzFO7pYlTqVZeS70brnWtX5QMlQJm0glVtlI8RUnSfqsCCpVqINWNwSFThXH8tkoHy88sUL5Z5VEbsFPdd4xiZVJGpDG0YsHna3YOE/Y7MB8rGQtUXXSRRWpDSkGjYFA/wDY4hfOtneJd73dR5eNgCwGpHcA6duT+8WFtQEZB8dYudonXL5xHWVoo83HbaIjKTLGF30qdiYzuaP3sb8sBekYhSVTUfIEDp5k8vPFbK5p22khMbigwUhxZZvcfbUoG5obbjGe4p2t0KPZ3ecltKl4gqFthV94Go371UPXE/YjtTJnjOrrGph0g6GYglu8ug1UPCRX2YDSqRZ2r7KPUbjnseeIM3nY4Ynkc7L0UWSTsFUcyxNADmSQMRcWz4hSyryFm0qkY1MzVdAaq5Am7rFDgGZfNytLIhjiyjDTG5Gp8wUtdQOwEatqoE2xB+iMBne0nZTN5psysxBzCwRzRopDaUuUHLoOe3Mn6ZVRQ2rP8O4pncoXVMxMwiU60bcopQuqkMK1Cm1DcNY546RxrMiDNZbNmMuwcQs1+6sr1qO9aQbJJ862vB24yBywfPQxmSN46ljXY9NLkjcrQVDRBAog7YDm68dRC6SxZWcq4JYgIhYK3hkijZYmtlI1VYDWQwFY6Vw/tM0eVky5jmkYppyg0MTJG6julLVQZQwRy5u0LHY7eMzwRctDw9BEmuSbVN4ATYhmk1aiTQWRqs/W6YRcS4jmM3mZoYDGyBlVXkYGMqVU+BCCrPrLanfUi6VoEmiD/stPEctDHE6v3SLGw5MCgVWDIVBVgRRDAYY5vNJGoMjogOwLEKCaPIna/TGRg7DZjLyTZhZ0jkDVagd216KWRWZm0klb8SBF3Ub7P8lxtG1LMVjmjOmSMnkaNMtgXGwIKsQLB6G8B7j4/ly5UyKpAs6iKA1UDrAKC/LVeJeGZ9ZlJjPusVOx5gDcbUQRv9hxTmmyJJZzltVklmCDmbJthsTzPni7k3y5CiJoCFvSI2jOk1uRXI2TdeZwHyKbVqtWXetxudzy/txKjix15Dbry2quY2x6kj5j848zyxVWHnuPxb+7+P19cBaRtv08jty5/wBuKs3HctG3jlVN9I1ErZBHhBI3P2fi3xPHHvvX6X6Y9yQBj4gp32BF0bHQjnzwC7JdpcvKCI2LNYGlSrH3T9Uny26knz5Xo84jPoVrI3JFkDdvCSLF8+fljyuSQe6qAnb3B5XXLzF/D0xP3W5qufp5nblgIBLuRvdDo3mNtVVfoDe/LBy+H2+R23/L8cezljVdP+23LEaqbNEDTt51sxqq9f06BKOflv67b/bvj2h2PPl58vD9vLFSXOJEfGStC/cagLH0tOn8eFb9rMsFBBkN8qiYVt1sDnz2wDyJKzmS5/fZPh+t5/wnnZwYqcL4pHNnMoE1WkzgqyFavK5gjYgfoMGA85nikCZzOpJNGrd8vhZgDXcZfoemK/Fc0rSZXSysGnqwQRtBMeYvF2fOTjNZ1I0hKGZRrkd7v2fL2NAFVvz1eYrbGfi7OynNRTsITokYl1ZgxUxuoBsEMQTztduh54BxmD+vstaMdKTOraiAHpIwCANyBI1E8umGei9hz+HkeleVYVcW4lFFNCz3p0yB2qwisYdLufopa6bJ+l0AYi0/GMqtasxCuwq5kF2pIrxbiuowFbg86ZuFlmUPpco5rws6SVqTmeYDXZo7AmjjKcchfK53LxCRgs1BHO7avBHZvYyxxOwWQgkhlu9Axp+y5jWTMRoukGXvk8OjUslG6YAmpBIAfJQdxhD8rA0Ll5gfvT6lUH6QMZG+9AAG/t+GA0vdGGTLQQUqMZC61ZKqp3siyTIylmNk6je+GHaJd+HvfKZl+DRSX+QYRDi8a56cS+FYURVaiwGp2dmYqKRT82BexCmiSCFn4/2nyz+xiOZJhHNrl7hlkKIsT+NgpNICRvgOVZvMM7SRhToTvWNE2dB8QG9b2dtrFDzxt/k7I9pzWk792lr1HjlI3Fggq17HGJ4xk4naFv8AGk1Io1E22kt4TbKHV2scxyvG77J8HzMDTTR5UhJEjBMziE2pcAhAHbTp0DSQCCCSBeAfcYkCy5Yv4QDIxY7V81ufs06t8SdmHvJpKDYmmzEl+dyuFu+VIFFGqwn7SQZmR4o5YY0fRK6BZdau6opCWUU+KqIo7E4Y5HiKyRLLlJcs+Xe2EUsvdNDLI5FXpb5t5L2YWDdXdAPTTPLmp8vIiNlzEn2nW7qQR1B0nyqj54s8C4yYEGTzsd5chYop71CQMK0SjmrEECzsSa6gYRdms802cnkJR0KKjtH97Rke0jjcgGVqeUswUVsKGxOh4mIu6fvQpjCEuDVUFBPSuQ+wYBJxfIz5pstGEM4yyTxzxlyneR97pjOvq7rEHKmgRVmm3acN4hlmjk7l9XswYTRyLoEJDue60HxVq8OkNopd2qgfHZfjTwrKjQhm7wtJJ3lWagL+HSdkMyxijuE9MZvj/AoDk83mmjU5mN5ndzfidM5bJ6p4dK3fh08jYwF2Ttq4ZkylOFKok7sCJHItiqhbcajzGnUSDqNqA24FwnM5dG05pzJIdUjmNSXbffle1VV8sIOwuT7y5CilAi6TsbfnqHMWKG/kVxtXcKpLaVA3YkgUPFZutsBlON8dz0buHzOmJCRqRQh+9xsSxfWAFLjlRP4MZ3isKzKTO5lYagsjknx6QNgAAKsEVW59NnGYtc3N3ku/eLvailMUYYKtfRDqb3Nxre+EeZkBYbCgse1EaaonxbblQT1I51gOg8DdmysDNuzQoTz56eu/PE1/oSfT8eIezj6spD/m1Gw8hXOvS8TZqO4257qwNdfCNhtsfXAIOHZzOZlRIQI4nGpAj0zIdRGosrEFhXIAjFjPvFEmqXImRQCWYZhnIA02SZHHnfwOLvAK9mhPMd0gHr4fIDniXOxKxTUdLagFIsH3kbRy5sFr4+uAoQ+zyUfufnYwNxozHd7V1QTj4gi+e2LJjyqb/wD+jGWJNAyygG+WxkUD0OLccwINEbbHe96IKn1xeQ7DY9OY5b9fw4DB8S4uecE2ZKCvnZtK7bbqipbUL56bA8qOJuy3E8wcwctPIJR3RbVoUEOkml1NGj76nCnPssbuo9zVKjs7hdNP7oLHqCQNxQPPYHEnYgoc6gUsSMvJrc/Sdjl3I26hSA22xP4A3wy6LekKNRs7Dckjc774jTLpS+FPDZXZfDtzHl54mn2/ON9vd9d7/HtjyjH12+3yPrvgKEfEQ3EsnEqk6J31uANKk5PMkJd2WrfYbAb1Yv7hd2ZycazcNmESrI882t9Pia8tmybbmwJ5egFYMA6DH2rObnacef8Ag2X22/Tc4Is0GcoGNruRv67fp1+OI4VvNZ/YbZgeXXK5Y1y9cWSm/wCnmduWAV8W4YuZmy0AtZSxfvU2eKJdJcq/NQx0pQ3OrcEA4w2efMZaX2eaeXU1lGtYxIotTpdFVgSDZF2GDGyDb77swp7ziEzG21xwL0GgJ3tAeol3+zF7OZKKZAkyRyKTycBh16EfjwHO2XS3tCTSIwIAeI2TQA0uxvvACfpa7pdyCRjz234lNNloI3jCTNIAshVxFJEULFlLbVqWitmxdWGBLXi/ZJUIRJWZfEYoGrwmhuznbuVG7FgSFGkHejt8/nMrn8gi5igJERqQE6H0awyEfVA1X5V51gOVQ5KcM2YR5EmNNJLHIdbCr1sh8LjcsVo6VXwrVEtOyeUmzMzDN5iWaOOM6fEyLKTJTWFanVSune1a+o5+uzXB8zKAkwEcQLCUoVGplkdHRFA+bDuHLjYbAgKXYDVZiNYZssUAWNkeDSANmAWRBsOWlZPxb4CReA5ZQWXLQqx3LCMXfi+kBZ+OPR4NFqBqQGz7ssorc8qcdDi1L+Lf/wDL0x6UjUeWx5Adb5csAj4PwlhP3jTSuiatGt2cliulyS5ZjzI59D5DFTsxlcrOgOYiiR417os8MblmjOiwbLEnQSzV7hIBWix0ORCFS6Gww2rlX+Lt18+vxxm14BP90I1gniTQs+Z0yKaOuSNWVyD4hqqjQobb1uF/stlu6kzMQ2XvUkWhQKNFGgZTqsg92aJ3I6YrcQ7P5ud373Np3RBCosbDStECxrp7HMOGHkMXctw2XKZ2p5EkOZiGh0TugDFIzNHp33qXUDdka793dhxaEtDIBIYvDfej6O256UDXMEUD0wGE7PR5mdJstHFHGAk0bOZaCiUQ62VUHjZXRjppRuN7xrpODsMjmIC+ppI5yXG3jcmQ6RZoBjQFnYAX1xmPku4esebzumXWxEoDB7GhZISpG5vUXaiSfd9TjbZ/OrDE7yMEURtuTQvQABv1OAVdjwPZUbTRk8R1Xd6Qp67EABavoeeHUqBhR+B59Tyvb8WF3AoO7y8KbgCJBprl4BfLqTv8Thkrbnn1/KcBkO0qzGeUR5eWUGnU3SagkYoHxG9hzFeuFPC+y0zSB8zNNENK6lgy4a6D0AxZwCASPd3vHRQ+3W75fBfx8sfb/B/YcAkyEeTEYjil4gqoun3WFcvomOuoPu1inmM9HGGJz+YBUN+yMsip7orfuox8Q3TDpYDRZQFdifeJYe/sTXU8+fpe2DP5tI1t9Xi2VFVnZtvoxqCzdLIBrrgKnZZQuSyyhgw7mMA+fhO+55+WGR+G34Po+uK8D5g6RHkMxp2onuowBZ20tICNvTEhgz3TJH+PivkOgPPbzwH29unxr/G6ef8APi5EwNVW32bb9fW7GFUmcnRSZMlmkAvkiy/W3+bdvP7cfeF8XyzuQjKsjAXGwMcnvE7o1N7zMeXMnAYzjUpDyqVXT3kniKhipD3q03VBTqujuKrliDsjm1XNxtKdTJHNqaMNKodnBApVILFdNjmCN8MM/wBip5pTJI0YHeSMAHaiCzEalrc6TRHIjasbfhUz5VAkeXgAXaxJRA5DbQB0A/7YClmeOZda1v3W/OVGi51yLqt4iXtBlCQBmYLb3fnE32PLz6eeLvEu02ZYhfYzo3LgtEdYr3RbkUepNHcYoZzimqFUXh7rEV+9r3Onc9Yy4o8xXqcBW7OtY4Rf1z63+sszvtzvnj7jzwdHQcORl0sppgTupGVlG4vcG+n/AGMA1BrN5++uZRVFE7nK5Y9NxfmeVYtjcmhyNH7bPmaPw+zGa4xxQJxLOo76YzLGSS2kX7NlvDz3s0CB5VteH2R4lEVAE6uwoHUwVibN2oA0k86AGAr8F2GeB/wteXP9hwdb5dMXQRtuNtj6bnYb8sVOFmmzlEG8wKKmx4crl18ud2L9Di0ZBqA3Ffb5tty38v8AtgMn2tSZHlKo0kUyojFKJWuSE7sI7JfwghnChiBdw5ftZENIkgniZ3iRIDEVvU8YMa69IISGBYg1i2dzQsDG2WX7f5uX4cZD5TpAqZNuWjORGzvWz2OXLbn9nwDQ8HjaOL5yg7M8kgBDU0kzSMA22oAtV109MVu1e2VZwPFE8br03V0IG1mjuNgTR5dMOy3oRvtz236fp+bCrtSSMlIBYBKXte2tL5+hwEPDmaVPn0XaifBpF8wArEkkbHfkduhOL0agEkACyLqvT132r8GLDLz5gC/P/G6XiKRwumzRJoAXz2O3n1wHoovhO2w25CrHTfrjG8A47E+bnmeu81iNItS3JGp1QpGnPumYiaSZtKilFVZxoc4qZpzlA1DSGzJBPhhsWlg+/J7oHlqPTe9xnh8Gab52GN1WtIZAdKiwK8tumATwZ/2rMxuGDrCpcyLYBLHSrKDy1s2YcC/vYhN74c5+FHhcSDwFTqogUNJNgg88R8N4dFAmmKJYku6Ra3pPFtzPqemEfEONSNCjvGseUzB0rO0vJCGt3U+Fe8QHT4juyg0dsBB2X4CuXkE1szuWEmojYtBBLWkafpux08h4dthi/wBuRH7BmVkAruTpGx8dLo01ZvUBZA8+gxB2ez3fMkynUk2azjq/WtSJHpF8u6RvwDDfiuWWVNEhCxkjVZ+iSoZRZ+mpKegY1vVB54PmhLBFKKAeNWFV1S8RxcRJzbZfQa7tXVwQbJZrWvOl1D0B5Viv2MtcnEh96NTGws7NGWRuvMMpG348WszwwtKzaMtKsiqCuZjMioymTTIFumNSMCtgkHnvgLELKw8LKwuiVKkWNN0R9IHmP7cSGLVdVysk0KG+5PQVzOIOD5OacCeFIFE8cUj+NlCyBND1EASDSoBZ23B3XefgHD5c0zDMxd3FE2mSPciaVWvmfegXYjYaydwNNEJOHcOfM00ZMcF7T6RqkH70rClQ/tjCz9FQCGxqOGcHhy4Pdr4j7zsS7tXLU7WxA6C6HSsQ8f42mURWdWYMSBRUVSMxJZioApT1smgBiiO1qFkZVYwMSO+AJXZQSBW+pTqvYgBXN2pGAhfttDreNVbVHZayh8IJBOlXLAnS1Agcr5b4aZzj8UcndsTfcvNdbBVra/rEWQOoVj0wly8GRIzEgR3VBJK5LMy0zyGQxeKgGdHuquhewXHrh2Wyj5d3EJZUZZCO9M7s0a2pDh21NVitRvcdcBZi7YwswFaB3ayP3jKpRSGO6WWtdJDGgoN7mjURz2Uz3dxSwhjIhbTKguNwxUxn6soKycj/AHNvLFGTPZIupeADvpAHqRWQEuAsjqjldTSyKvItZJPhUkWl4zkqeYxhSXLSl0CkNGNId9VbaNRD8ioO/TAUc9wWbJAtAXnyyg3C3iliFc42O8qj6jeKuRPu4kizayIJI2V0airDcUSa3A5b4c8OmgZomy6IocOVfugNUahFOg2CAfm6NGwnLkcZ/tLkfZJ+/UVlZj894SRFLse9NbLE4sOTsGCsa1McB6k0kqSLK7iw2x0gXy8jzx6V+Xl8fUYiMQq9vwjfYdfLy/QY+90Qw5UL+Bvb4c+uAp8RzIWbKj6TStWxN/raQnp5Vgwrh4YBm4pSxJ79wAUPI5ZyfGw8S7D3aXwoNyt4MBF20zaxZrOO8cTATrvJME/vLKeFVJG523HpjNzcYU8o/E/JWt0/2RuPh+XDPt7lJWz2dIVXp1C/RsjLQHRW4JAK9Mc+XhTtKNcYiDSUYw4DBgCxbRZPT6Km+gugQ7L2UhURSnRGhMz2YvdNKg5aV+qRy6+eGpjF/HyH1mxT4I0EcCRRzxOsa6NQYbkXqO7Xu+om97vyxZlz8IY3LGNz9NfrEfW33PPASqo236+npjN/KGmqGFAQNeYiFnpWt/wkrXxw6y3FYHvTNGSDTAONthtz8sZ3t/n4+4jVJELieFgqsrEKshJY0TpUfWNC9sBsHA2H6DcYpdqEvh+Z9EJAFcwlqfw1WL6R2djY23G43I3u97Ffhwp7Z52OHh82uQIWUhbIssUoAC97P5/LAIeK9ogit7WrQxuwVbis3ZNVuHsXfQUNmva1BJmsykPs/wA3lnJ1Ztl8RRdP3tHskmwodhuQxqqvL8AninzeaE0rqJoXTLSys+lHZSCFLbXqpulab5XjpHB86uYWNQwWRVUNC1oQfCCEDEa0DKyhlsWtXY2CDJ8Phg19ymnVRdmtmchKDOTzNCz6lj1xbje7O3PyHmcSvk3UHUjDbmQfI4o53PRQqO8b3j4VHiZtzsiKSzHrQB8+mAtBtt+W++22yWbr41jl3bXtSTwXKQRp4X2aRhWruGCjQCKIY099Bt1OOicSQCNps781k0UEREkSzkLelhfgQ19795rIbSAQy3h2Qg4nwciWB9hJJEqi2VtcmkJW7A9ANmB+zAZb5Nc27xQs7MSubkD39Z4KUkkefhr1x0yAb9fy/V9OfpjkPYHhbq+aQGYzJFHmDC8RVzJFOrnSNRJOnwg82Mh22x1vKyo6ho2DLuNiNiKBHPZhuCDuDd8sAkOYXK5mZZGCxTDvkJ+vykHLcnwPXPxN0xfymcuQglu7cIUJFe8RQACbXf0jqJ1GgAMZH5V8+EjQx6Hlhe3DU2lXDKARfvMdwvM6SeQvEfZ/tXPoDPLAFsbMCNKjegbXf+F9pwGy9kjhzeUmSNUZ59MjqtFleCRdLEAFgZO7O9+IKfUdDxzPsfnnzmbi1rFpy8bTfNTd6C7fNx8gteHvjRB30kY10namMD73KLZkjta7x1fQUUAlgdVjxKMAs7S8Wy8khjkDiTL95KhDqtskPi00S48EhGoLsTsbAxffIwZV4jHBIzEkRxxtaodB1MqO4RWK2Cw3Nn6xtPHJk5ZJWlDrNIuqSAmt7bLagQBqcBSKJOm7AF2Z8/2hyk6FpdYWKQe7IlnUHRiyxyF1QJrZg4XwgnpgBGyRy6SLFK8Yj7tUBYalVSwVlLBXNO3ia9yd8TZfieXCiL2d9MjlHshwKKpqZix1LrZUsE0b5BSRR4o+VbvSqSsEeVXjDEKQMvJqMaXpo92yXVWr8uePMx4fVR5dWDiOIXaqlic6AKLRMvduCFUNekdNgvZNuH+OSPLhtbRxSP3YI1NKIghZubBnOoAmgN96GJOJZrJJmBDLGupI3IfbawzmLnqsorPVVt0NY9ZvJ5eKFay9vmG2RSylpPFPZIAa10MwatY00BZAKXN8SgWPU0MGl3j7zvZGVVlAci3aPvCytAECaLJoUNwQdZHi+TDFljMZERna0oLfvr5CQUNS8+R3w64VnhmItTJpO6vGxDaWGxUkbH7eoIPXGUfimUZtL5QB3mjkkUjqyKHmP1lQ1G/4DzrEeQ7RrD4IkgBmYVTi+8YA6NEaabjWgQzIzKhO9WQV8TnXh+Y9lYHun8eXPILGSAYvM6G5CqClATti9k893oJQH3gCG2K2b3Avobo18MSdo5/aHhMkNCKYxF1csra45CyAgLZV4ow1ArvV2GAsRZZVOwqz6+dDaqAGApZnafKf50/8rN+L8+DBmB+uMsaYBZT5aWJy0u/K9tx03brWxgLC5NpM5nwsjoBPHqKhTY9jy21Mred7V5YafcdiuhpO+U80dY6q+RUKByxRyGYC53iJA8ffJuSOXseW6H7MTSZR3NBihYbMpB078wKIseoPLAK852QygGlT3TfQjjzM6qNtqRXAAvyA54q5XsAzH55kkC/6UDuxui8r/wBmH79joGdZGjR5QNpDGthgAA1kcwaII3FbVhwuXal1UzdSCRZHkpvbruT9uAwXE/k1hYWsk8CoCWZJnF9dwwYbG+Q3vrhV/wCHOWZWVOIZhmI2RyrEm9tIdB4iapgQRjqckbNfiqhuLBo1d7rvyx9TInVYJB6nSu/P/FwHOsp8nUnd6PapYt9vAtbtZoREDlseVdD5ZjN/I5LCe8XOZWy3hacNEA255HVZ67/jx26LJUbpSOYHLfby253jznndFH0ibFBXYXW16Q1KfMjb1wHJY/kxzRVXMySsDqLDNy7sCCpGwAII2N7GvLF/h/Z7iZtM1HHmYlXwrmFFMb/bF7zcaVO6bsenPHSMnBMUHepErWdSRtqWr2pmQH15YHzL7il0irHOtxW4G1jpgMDFkZEKoeH55UogiHOd2uwNUqyrYv05cgeWPKcU4hAz+xcFSNnPikM0bFlBABeS7drLbMdue++N0vFydRABKmifF+D3axPFnQ621V0J5A+YsYDiee7PcWmnE2cAd1JKa1kKRWATpChVBB00S1+HrV4u9no+OZUCPLxQTRMSUL0UQFj4BpcEJfndemOwrOqmiVo2aAH4duh88Re15XUyiRA67lbFqOhrp5j7cByjiHBuOPmocz3eVWSG9Oh3C1YZgwZrYNVV67UaOL3HZp9bSNwOCSUg95mO9UI1hACWNahqrZqIoVz26j7UrUKsHkKO48xtyxYV1UUOm1D9PTAcFj4HJM2p1ilKEBMll5IlVGNGqVgGkFklmNmzzw9nyE6b6GhBI5uEetiRqaUL13I+yyMdWmzqKQH0KzGqZgLq/wAeCXNNR+bv4/Z5rvzwGT+T4frqa2Zictl/EzajtNmwd7I+ryPl54vcciysDshXU8luzPO0YjDSl/A4JZC0gZgIxdoSSAoxUzed9nzkGZKKkTDuJ2Gw8bKY5DXPTIAn2Sk3Qxq+KcFhzA+dS7UqaZltTzUlSLX0O2AxvF58nEHWWIlHJVakVWBilZbDvIHeZ5Hc6l3INN1JawZWBIp82Y2buWzLJGJpZF8BlRtMcjaFZqkFKoADVy3w0zfZiCQ2wbk4YByAwcgsD1piBYBF7+eK8majid8uIy6tfzSiyzPqdgLOkJWomyoB231DAZyPiMHdNEMqkfcrpVQXIaBYZW2Z1jYqV76MMLAYsQW3wxhzcEuVzGcfKwtoS9SMZFmWNCVKyFFZqBZb0nmQCwxLNNlY45NWXKoEBkBUmUlw0ajmSx094L1bDlYJIsJxDK/PRwwq5aRYnVVVRIWjsEsdmTTqFm91YbnAVM9xCLujHHllEcTjTE8YiBAiaQUkiqIyWBUHYg7+mJsnPG2XMoy8HzBUd2l+BVFMNJjQqypJJS6aII3ptvWW45DNmO7aFRKppy7KSCDLHSjdmHvi6ApzvdjDpvm2jjiiGliSxA0qqgb8hRYkgAddz0wGaHHsuJhEsEXdeNFcULDk7Aaa0PIhB3o3Gd9W03ZWWHO3mBHGPCqloW1I4rV3bbAMY2PvVsSQD7wxpV4dEFKhECmrUKANgANvQAAeVDBFlo4QSqog0gEgBfCo2s+Sj8GAwvbeBIJcpHl8uSS0k0ncqt6EjdBq1FfDrmur86G+F/FeJZkRuIcpmS1UpBiBDHqAWYaR9amF9CN8ajs2nfyS55yQk+nubNVAliP+MYvKfR0B5YfyFgOQI8/T4n7cByPhPEJGzuXWVZ0PesfHE8aEjLzgga93NVRP1bpTeoxtu1MWg5Q8rnKjl/g2YPP4cv5sGAq8LKnP8RDKTc8dUd79kg/T8ONOczHulknzJPnWzfGsZbiHCtGczEkc0sZkdWIURkau6VbGpCeSjrhDxbMTR0wncm1q1i2tuXueg54DoEma0GvE7cigPQr5jrf5PjidtWoEJpvoQSdz71jbz/F57YmXj+Zj1VMWNgWyJyPTZRirnO02bpqnIoA+5H1/9GA6KIK8TPsPU1+P+3rj0ucSmII225gee2ORTcRzW49qlAv3QsNfjjxPl5Z7Ye0ybcvBD1/1eA66ZQwFbgnYg30v9Phj3r3rHPYIJuftk90KpYR0/wA1+XF7LwzUB7XNt+95fyPnDgNpW+IqSuW3+TjLPk5yP2dmAL2AjytAje94DveJkyGZsD7o5rr9DKf1fAP3RAQpHPpv6/DqcQSaA1d2boUxG1k1V+fLCeXh+YDEfdHNcv2vKf1fEaZPM1/8RzX8Xlf6vgGc3CIpAGnSmrkssigAGhsrDcLW9Yniiy5pBpJWvMnbYW3M8up33wvHCJ/3Rzf8DKf1fEsPZ6UbjiGbBN793lPy+z4B0uWGmgKHlZ/IMSCIYSHs/N+6Wc/g5X+r49fcKb90c5/Ayn5svgPk/ZDKtmTmu7AmZdLsNg422deTe6PwYumF4wCZNekG7UC/KtNUR+P8eKn3Bl/dDOfgy39Bj4eASn/5hnPwZcfkhwC7jCCZH72EsjqU0EDqGBJv3b6bbEY+9iuKuv6yzJPtESgozc5odgsm/N191x9YXyYYY/qeb/Dc3/Dj/o8Ls92EimKNJmM0WRtSMJFVlbzVlQEbbbHAa3C7NcFikcuwbUdJsMykFQwBUqQVJDEGjuNji9ElACyaAFnmduZ9ce8AqyPAIoxHzcxhQrOSTSiQLf1mCyMLO5uzvjynZvLKgRY9IXlpZlI8bMKKkHZmat9rI5HDfBgFn3Agu+7rYLQLBSASRaA6WNk7kE74sNw6MszEElipJ1N9HlQuh8OfXFvBgIctl1jGlRQsnmTzN9cZjikx4gWy8RrLKSs8u9SkGjBGfpKDs7cvoDcsVe8c4UmaiaGQuEbn3bsh+zUpBrzHXC6DsnGi6UnzSLQAVZ2AAAAFDkNgOWAv5rh8cqd1INYBB0ttuDYI+w8q5VjxleGRwxtGo+bogISWULVaaYnwgbVyrFH9SS2T7Vnd6/vhul/znblj6eyaldJzObIHL56q/ABfxvAZ/teSJsoQ2r54ihW1ZbMbEDkOWPmHi9iodaO0s8hQ6lDyAgHS68gB0dsG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828800"/>
            <a:ext cx="46101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388" name="Picture 4" descr="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813690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107504" y="64336"/>
            <a:ext cx="88569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***3.MUSTAFA(1754-1774)***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Avrupa dan subay getirildi.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(Baron De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Donanmamız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eşme de yanması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hendishane-i Bahri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(Deniz)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mayun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***1. ABD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LHAMİD(1774-1789)***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Askeri alanda batılaşmaya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devam edildi.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data:image/jpeg;base64,/9j/4AAQSkZJRgABAQAAAQABAAD/2wCEAAkGBxQSEhUUEhIUFBIXFhoaGBYVFRQUFxUUGhQWGBQUFBQZHCogGBwlHBcVITIiJyorLy4uFx80ODMsNygtLisBCgoKDg0OFBAQFCwZFxwtLCwsKywsNzcrLCw3LCw3KywrLCssKywrNyssNzcrKywsNyw3KzcrKyssKyw3KysrK//AABEIAIwAcAMBIgACEQEDEQH/xAAcAAACAgMBAQAAAAAAAAAAAAAFBgQHAAMIAgH/xABKEAABAwEEAwoJCQcDBQAAAAABAgMRAAQFEiEGMVEHEyJBYXORkrGyFBYkMjVScYHSNFNicqHBwtHwFyMlM0JDohXh4whVZZSk/8QAGAEBAQEBAQAAAAAAAAAAAAAAAAIDAQT/xAAfEQEBAAICAgMBAAAAAAAAAAAAAQIREjEDIRMiQVH/2gAMAwEAAhEDEQA/ALmtlrCNdDbEW7Q+4VIQvC20OEkKg43piR7KlX3Z8SDQTQgQ5aByNdr1AUtS7A0rC4bI2rXhXvKTB1GDnWrw27fnLD1rP+dUhu3pH+qrkf2GvxVXSmhsHRU3JWnWnht2/OWHrWf86zw27fnLD1rP+dckb0Ngr4WxsHRTkcXXjbt3qEpVYyNoLBHSK+Ov3enzlWNPtLA9uuqE0FtCVMb1ICgSoE5/1TwtmeW2h2mj6VhCRwsKjMkZECCBHLymp5+9K4enRPht2/OWHrWf86zw27fnLD1rP+dclBsbPsr4WhyVXJPF1t4bdvzlh61n/OttlXYHVYWjZHFxOFBZUqBrMDOuQktjYKsLcITF7J5l38NJkXFfFtU3Z3mylCEYm3QcKQmTjZiYGfHRKx2sOZilzTdMuWcDY72s0buRjCgVSU60JlJHJQDRlvC/aB9FrtepjVqoNdKItNo+o13n6Cjd270qvmGvxVXqqsHdvP8AFV8w1+Kq8VWd7aTp5NGNHdF3raoBsYUcazqA5NtetFrkNqegzvY87LoFXxcV3pZbCUgDLZXCvV23K2yhKEIQMIAkJ1wOPaeOTQzSvRZFpYWhKEJdOaVwAQoSRnGr9cVM6U1tNd0nlXL95XY5Zllt5BQocR4+VJ4xUMmuhdONHUWxgpIAWM0K4wqOw1z/AGuyqbWpCxhWkkFOwj9D9GmlStOGrB3C/SyOZd/DVeg1YO4Uf4sjmXfw0nbmXS7tJm8T9nH0Xe1mj9nTCRQq90TaGPqO95mjKa0Q+0LsKYtL3Ntd5+ilD7MPKXeaa779BQG7j6WXzLXYqkApqwt21P8AFl8y12KpDUnI1nWuPSztz+7whCcsyAT786shmkfRR4SI9UDo/Qp3S4AmTUuZJINegqhJvUagJ7K+pvSMynornyY/1z46JPaqpvdZugJWh9P9RKVe3WlXvz6Kt9m1BxPBNIO6mkeCKJ4lJ7a0nRJpTJp/3CPSyeZd/DVfTVg7g/pZPMu9iaQvToG2ibSzzbveYopQ60jylrmne+xRGrQyoDHyh3mmu+/U+oLPyhzmmu/aKCgt2z0svmWuxVJOGRTtu2j+Kq5lrsVSi0ymKjTTE1aIW/CnM5js/WdOFvvaUiCM4SNhUTr6JqurHCfNJFTV2whKQojJUjPPZEe+ss56bYat9mpy8QiEhakqUYmMgYJg5HiGqpV4XmUspWoxrxlInzcjygazlXixuoWgKBhUQTy58dfLvwqYRi1cI569euOnprxvTpOuu8MK0lOaVzly8EiPaCc+QUm7q98JIQwk5k4lcgGoe01M05vMsoQWjChJ256oPSaqy1vqWorWoqUoySdZNezw36vJ5Z9mmYqwtwdU3snmHexNVyo1Ym4H6WTzLvYmtoyvTol8eUtc0732Kn1Be+UN80732KnVSGVBa+UOc0137RU6oLPyhzmmu/aKCg9230qvmW+xVJtntiEDhGOSnjdjshcvVcGAGWs4mTwshqzoK1ueuOIKmlpkCYWMInYFZyeiotazqFq238T/ACxhG2oFgtJLkqJJ5a2Xhd62VlDqMKuXUfYdRqMlGHhD9Cu69H7tYt1XnwAnGUEmCsawmDq7K2XapEKhxTZAMERwlCTC9o10mWa2iI/XuqRZ7fwTnn+p+6vPfG9WPkEtK7UHUE6hCY9o5PfSjvZ21Pt9sKhhA5K0NGBnmZgRnJ4hlWuE1GOd3UM5VYO4H6WTzLvYmtuj252XQFWlZbSoSGxEqESMS54JjiAJ5RTbuf6LIst6oW0ohO9OJKVEkyUgyCTyVcZZLZe+UN80732Km1Ce+UN80732Km1TNlQWD5Q5zTXftFTqgWf5Q7zTXffoKM3XbaWr4J1pDTRKeI+dTVo1eqLUyFIgDVhzATHbSfu6WRabx34iG1NNpCuLEkKJHRnSlovfy7K7KFEIWMKxxRBgxt/KosazqLMt952V9xbT0EJlOFQz1jVx8VCb70Iszg8lUlhxGtMKUhU+aFaoJ2xQXRdAUFOLE41CSRIEnFlnnr/xp5syFHPFMrjNMZJ44xHL8qdJUleViW04ptxOFxPnDL3HI7IqKkkHXTLpwfL39oKQeqM+yl1IE511Ug3opcfhbxaxqbATiKgnGYnVmRE7c9eo1ZtzaMWaywUJJcj+Ysgqy9ogdFJG5/asNoUkEAFGcgkyDiGEDWcpp9VhGtRWoKiduedTsyTVW0JSCkiCrITEHZ7jlS7uYX+u2X0lRyQGXsIEiRlCiNpEUK0tvBTTTkJKQqU57CCArZMSPea17hHpZHMO9iaqJvToZ4+UNc0732KnUPtB8pa5p3vsUQqkMobYz5S9zbXefoiaE3YqbS/9RrvP0Ctp/dTdqcLTo4JAM8YMZEew1zzfN3OWZZbcBGFRCVasYCiMQ6PtrpbSNP79R+iOyaqPdWsw3tlZH9xQBGxYBPdGys9+2kfNGFcFETJI1CeCBKgT7xnTLZSnCjENaiZ+iBPEfpClzRxRCEGegx6kAwaOWS0kFGRgSQdURhB9oyqrE/qrr/4VrfjIb4QPdl91DI99SbfaMTjqvWcWctpUaisg4FnYU/fRpBnRRxKbW0VJKpVAA4lEEAxxxrirPthIGrCABs1RlA5fsqnLDay24hac1JUCNW0ZZ++rXtxwgBSgpMEYU4hEEA5nXqNNOZUv6dKG9qSVAnFijPaI7yvso5/0+WJJeW6Rw0ykH6JSJ+0Us6VPJcAyIIGfLi9w2Dopt3AlQ4pP0SekE13pz8XHbD5SzzbvfYolQi8lRaWObd7zFFhXWby6qBQK4HJtFoP0Wu16il5vYUGgOhrmJ20Hka7XqAheVx764V75hMARhxcX1hStpXubG2tIR4XvZQrFi3nHORERvoj/AGp/cVFLdu0ifQbRhs7KgytpKZtC0498w5qAYOCMQ1YtRqde3dliwblKkJwm24hM5WfDxAcbpzy/2qX+zRUjywZZiWJz2n95TbYLzcW8+2ttCA0UAKS6pZWVICjKC2kJiRqUZ5K86R3yqytBxLJeONKcCVYTBPCKcjJAkxxxEiqcVV+wL/yQ/wDU/wCevaNwchKk/wCoiFcfghkez9/ViuaVoFoDQSFMlvGH0qxArxtJ3tKAMxDzZxTx6qnWi/G0rLcKU4FhGFCSolRQXMtvBBPupY7uqp/YEf8AuX/y/wDPTWrc04IAtZkJCSpTOPFH9WbmRpnYv3FaCzvLkby25jg/3C4MKkESkjB0mIEZ6b00jwNOlDa99RvfAcQoEB1ZQhZAOaZCtR/pOqmjeyPb9x5bkTeAyA12UqzHH/P9tF9ANzg3a9vnhYeGDDh3je8+Izviuym1u9Cne0OhWNcJxhoobKyJgAqVh1HIk+2iaDTRyvQFf7mG0Wf6rvazR1oyBSvpk5hds55He1mj92PYkCjiHfrSlCBUDRCyFpx8K1lLR/yeH3UyqFKukN8rs1o/dpQcbSJxAnzVuxEEesaBocTNArZo2XC95Q6A6tCiAGuCW8OEIlByOFMzOqgnjm/6jXVX8dZ45v8AqNdVfx0DGi5lBTyg+4C8UkwG+AUgDgcDjAgzOupdtu8OhGIxgWlYiMyniM8VKPjm/wCo11V/HWeOb/qNdVfx0Bl3RFkpSlGJtKEOISEkZb4404VZg5hTSYGqOI1j2iwXvm+Oqc3xYUoONsLSSlAQBgU2UwIB1TM7aDeOb/qNdVfx1njm/wCo11V/HQHho2BGF51I3gMKhQKltpxYFFZGILBWo4gQZNRbHoa03vsKjfQ0FYUMt/yXFuJMIQJJKyCTOQFC/HN/1Guqv46zxzf9Rrqr+OgOOaLNqtAtBUSsLxiUNKIOEpwhwpxhGfmhQHTR5CYFIvjm/wCo11V/HWeOb/qNdVfx0BTS+yF1xgJ1hLp/yZH30QuNpSUwaF6O3yu02j94lAwNLjCCPOW1MyTsFNQF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00100"/>
            <a:ext cx="13335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4" name="Picture 4" descr="sultan-3-mustafa-han-26-osmanli-padisahi-91-islam-halifesi-kemal-arku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332656"/>
            <a:ext cx="2571750" cy="3498727"/>
          </a:xfrm>
          <a:prstGeom prst="rect">
            <a:avLst/>
          </a:prstGeom>
          <a:noFill/>
        </p:spPr>
      </p:pic>
      <p:pic>
        <p:nvPicPr>
          <p:cNvPr id="15366" name="Picture 6" descr="Sultan I. Abdülmecit Han’ın Hayatı (1774 – 1789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4077072"/>
            <a:ext cx="251115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79512" y="101071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***3.SELİM(1789-1807)***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Nizam-ı Cedit adında bir ordu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Iran-ı Cedit hazinesini kurdu.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rekli 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ilikler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ıldı.(Avrupa da).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ilk devlet matbaası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Yerli malı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zendirilmeye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alışıldı.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Yeni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erilere eğitim zorunluluğu getirildi.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Vezirleri se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 hakkı padişaha ve sadrazama bırakıldı.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#Nizam-ı Cedit=Hem yapılan yeniliklere hem de kurulan orduya verilen isimdir.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Kabak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 Mustafa isyanı ile sona erdi.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 descr="data:image/jpeg;base64,/9j/4AAQSkZJRgABAQAAAQABAAD/2wCEAAkGBxMTEhUUEhQUFRUWGBQYFxcXFxcVFxcXFRQXFhUUFBQYHCggGBolHBQUITEhJSkrLi4uFx8zODMsNygtLisBCgoKDg0OGhAQGiwcHRwsLCwsLCwsLCwsLCwsLCwsLCwsLCwsLCwsLCwsLCwsLCwsLCwsLCwsLCs4LDcrLDcsN//AABEIAL4BCgMBIgACEQEDEQH/xAAcAAABBQEBAQAAAAAAAAAAAAADAQIEBQYHAAj/xAA7EAABAwIEBAMFCAAGAwEAAAABAAIDBBEFEiExQVFhcQYikRMygaGxBxQjQlLB0fAVYnKCkvEWJbMk/8QAGQEAAwEBAQAAAAAAAAAAAAAAAAECAwQF/8QAJREAAgICAgEEAgMAAAAAAAAAAAECEQMhEjFRBBMiQTJxYWKB/9oADAMBAAIRAxEAPwDnSYSU9Oa0KLNwbAbI7G80rGhPDUmwG2TDujNCRwCKEBsU1wT7r2W6YCCybfTZFDU3RAA3LwYihuq8GoAGI0VrOendNfJbZCe+/wDbpNAFMzepSio5NHx1UdkevNXeFeGZ59WtIb+o6N9UrGioNW6+ht8EOSZ211uv/ALe9J8tLIM3glg2kNuGm578kuSGYfMeaTMeauMXwGSEkkXaOI/dU2VWnYDmuNl4ypQNE1yYqPe16J7ZAhOtzTSgKJTRfqlAsow6cEaOTnr14oEOcF4lEaL7EFIGoGhvZNspAAAQXt5IBnsoK8GLzCfinM6pisTKn2SsCfbogYC/FKEoYiNbwUtgeAsiBMDErGWUiCIbkQ90Nx0QmAzKSly2SgpQOqLBiWTSE9NcECPNC842BKfExXmG+E6mqaPZtytuLvdoLdOJTsDJucfVOzdQuq4f9lMQN55nP/ysbkHqStDT+BqFm1Ow/wCvzfVInmjieHVDWyNLhmaDqBpfuuw4fjEL4mCMsboPJqryHAYG+7FGOzWj9lJ/wyP9DfQIcGxe4Zeqnd5rOaTxaNdO52UN9QbeTlsQfL20W2/w9vAD0CY+i/tk1HVE89nN8YkAhc1wc8kaADc9rLnH3WUbxyf8T/C+i30g6eiiyUzeQ9FUcaWh+6fPjgW+80t7gj6pl136eha7RzQehAI+ap6vwvSuveBmvFoyn0CrgHunFuyUroOJeAWG5ieWnk7UeqyeJ4DPATmYSP1DVDiylNFXdOjCavBSWhSTfTRSYZs2h35qIXLzeiALFIeqbA+46opZpdIoERrqlczkn9V4jkmTQ0divZ+iUJ2VFsBGBPaeaFG9GBUsB7SvEcuiGei8HJAOumFNa5esgBpTmpXBMDUgC2XhHdJe61X2f4QJ57vF2s17nkmJl74K8FZrTVA03bGePIu5dl0ZjA0ANAA4AC3ySRabKBjmKNgjc9x2B+nBaRic8pNsXE8VjhaXPc1o5n+N1mpvtEpm+4HynjplHwuuaY1i8tXIXOLst/K3gFGbmGgaVMpJOkbY8Ke2dFl+0z9MGnVw/YJ1N9prSfxISBzDs3ysubuDj7wt9E0gjgp5mjxRO7YF4ggqgTC+5G4III+BVwzVfPOEYu6lmbK24IPm5ObxBXc8GxSOojbLG4EEC/Q8QVSkYTx10WhaEF8KNv0Tc3AqzOyvkp+SjSN5q2LVGniVJiKeoiB235KDJHuDYjqrWaLkoFQ1VYGTxnwzFLctHs3dBoe4WDxPC5IXWeOx4Fdclaq3EqBs7HNO+tjyPBJxRcZM5NZEYxGq6UxyOad2lFp4b77D5rN6NlsdTxcdkZuicUIHRSWee5eumuSFAxx6Jbn+hMvyXkxEQP13UlkmyhWRGvsk0SiYSE8aqPFIOKkN7qRnsq8AnXTSkMRJqU8BeskA6CK66L9m1gJAN9Fz1nRXOAYs6nlD9xxHRNOmTJWjtDH6LnvjeV08oiBsxtr9StjFiDHRe1absIvdYkfiPc4a3JPwVZcnGGiMGO5W/ohU2EsA2v3U5tAzgxvoFPjprJ3sl50puz0NIr/uI/S30CR1AzixvoFZ+xKFIWt95zR3ICXJksqZsJjduxvwXsIY6jeHwuOX8zDqCONuqmHEIb2EjT21SWa/Y3HRaRyNCcU+zf0FcyZgew3v6gjgpLjfuFzyirHQvL2e7pmHBw6jmtdh+KslF2Ov9fiF24snI4suLiy2BugSpPa8vimSyAhbGBElKr6gI88qjPfoqEV85UQPIJRayUDX0VcKk+qVloy/iekvOTrY/VV9raBajxL7gvuVl3FQ+zeA0hDIT5HgboLplJZ4lIhucU0OKYWEuOiVATrIAilKHIRKQPTIslRozd91EY7REa+yTDkiax6dnUZj+qeCpopMkhyXMowfZGYVLQwrXFEYU1vREa1IC1w+tcG+yc52QnVoO9lZuiYbXDWaaEuyH63VTQ04c9gPdX33FocS3YixWE35OiEfjogwTZHfh1DT/lzhw7G601FUh7b8R7w6qhi8LwZi6x1314qziY2CJ5aNdvisnxl0VtLZVY9Vlz8rXOAGlgbfRQqbCbnM/Qc3ku+RKbRxkyB19b3V/EBmLyLP57gjstXrQ61ZXQ1EUejXwE8gQCnOnYdbWPMafMIFR4cjLy8Nbc6mwPHpdJReHyH3JIbyGnw3SqPkW/BO9q4ttv15hRYa91LIHjY+83pzVjUlrbAcFm8XluHWVY+9BOKo6tRVgkYHNNwRokkk0usJ9neLFrRE/Yny/wAK3xTHWxl4J1voF2xdnmZINMmVFWL6qJUVwA3WblxQuN9ghvqC4psFEnT1ReeQS0w1uToOKjsZbV2n1Uatq9LDQIZSQDHavObcBt/KoZ5rbKTVkquf6qDaKPTPB7pl0nBNc+yAbCuCTKgibXdOzFAWPCddDbZOsOqKCyA668E4hMKozY+69mXo2FEMCQJMRr0QPPNFhoHu91jj2BU6Hw7O78tu6mx0QWvsntctDS+D5T7xA+asYvCMY995Pb6KXJFGWhltZWNOy+y21J4VgaPdv319VIdFFG05QLAamwslYWYmgk/GPTQLSQzrHR1X4xeNiSbK9/xmJmpJPa3oVjlg29HXjmlHZonPs0HS50CDisVod/mqhmMTzNPsomhnN/HtzUcukcPxZBbkyw+ZWMMfF7K/LoLHlbYk68loWRgNB4aH1WH+6vjcHsIJBuLkH1HFXNNj84aDLEHAcWiyrJGT6Kuuy4k0OiA+cjjdChxeGU2DsruTtPTmg1UtrojF9NDtUR62s4Kkrn+U34o76pgu53DhzVBPVGR3IcuC6YxowlO2aPCxZrcrsrm6g8jzRpKbO4l8lyVEwZ9mWPFTTLvZNNowyStjoqFg4k/FS22HugKCx/MD4I4KrmZcRlQ88VXVDiVbZjyBSexY7dv7I5IFooJXgdFBmmZ2WjnwdjuLgeCpazAXi+Wz7ctD6FNNMpSKt+2iGSeKI+lcNwR3BCbkPFMYMtTmArwanEpgOFl7L/dU3sn26lILG09E5xsNzyV/hvhNzrZjYLcUWAhgvb03KtqfC3HcZRyOpWUsl9BoyFP4Rh/Nmd0Bsr2jwKJg8sTAeZFyrsw5dGtv14I8MJ/NuoticiqFByA+gRGUFveIHQafVXX3c8LD5prKFo1tfqf4T4smyvbSgcAgumja4NGrr7AK69gDyUSoDIvNa3YansrrQkxCzmst44nLIbD8xsfqtTAXOF8pA/zb97Lnvj2uJkEfAanumi0tmPkltqhe8ddkhbdPDgN1ZqXFBij2DK3bkdQEWXGHE28vwaFRul4pjKjzKHBFc6Lx2IOFtG98oQpcXlGgdpysq91Rc2TXOF0uKKUmx89VfU79E+LF3ZSCbkbKFIgE2VpEyfgdNOXG5T6dBICuPCuEyVc4jYOpvsBzQyF2WmF0sjwAxpJ5AXWnw7wq8nNNoOX5vpotxg+Bx0zA1uptqeZVZVVMkco9q3yONgRrbl2STMnK2ynq/DbMp9ncO4X1B6KNT4HnbqcjuLTY7cQQte5nJQqqiaSHEEEcWm3qFbjfRClRm/8AxuQfn9dV44S8b69lqWO4JJGjha6OGh8mZKShcFFdTvB4HoQtVHMCSxwsRxOxSSYe3hcdOB+Cjg/od+TLujuLOb6i4VdU4JC6+hYeY29FtZKAcFAqcNde7bEcj/KKaFfgwc+AyA+Uh4+foq+ejLfeBv6LoT6U8QR/eajVFE17bOFx8/gU7Dmc8LOSW5WhrPDjt43X6HdUxpXj8rvRUUmmd1jcBvYnpw+Ka6ZzjYAkc9ggjQgWLieA/lWkEVhrYFZ14M/5I4bZt3kABJR1ed+VjHW4uOgUmTJe51twO3ol+8cghRESHuA4Krl9o99y6zODBuf9RRamqawZpHBo6o9M4OAIGh2KegV9jqeGw6IVS5rT5iL/AD9FKmlyjWw/bqsZiFeyNznNJc431J481VDXZc4hiTY2Fzj2B39FxrxDibpp3P56cFfV9c6TMb368B25rKRNuT8UrR0wxuPyYzqmc1IkpiNkDKduKBsFIkibm1HDdOMeyk04ABAG5QxUCaLJHu0XpnnZCBugroUvumLxPqlewgJ2SI4rrX2Q4b7OGWe2pGh+dly2joy9dt8DztjgycFEthKNRsvcMr/aDUakKTPHzRAwXBGgRJBdKLOZlQ9qFURutcb+qNiOZozN4HUcwkdLcAjjw5LXkCVFNHMXC5BaUNz3BxcNdNR25KZVNVdU1LGe8bKkOieyUPbt/wB9U61lCp6hrxmaQeykNemJoK/0UOEuuQ8acCNl6ONzXGxu08OSM/n/AEIG9IDUMB2VZLGrCWVoOpQp42utfhy3UtISKt8eqGYxyU+duuyj2UXQqNbLWPcSI25R+p37BK6UhvmJJtw3PYJwC8SxurrA2+PwQ1oZGoHyP1LcjQeO5+CtmMUWgq2vaXD3QbX/AIR5axrRclEV5BkOqwuFzs8l3WNxmOg+C9PjbGDygOP5be6O6rcSxBrwb+6OHD4rIVeKXOSHzHnrYIdLZcMcp6RaYx4hcT5nE8wDYALOGodUPs3Rn7BRcRFm+Y3ceKn4KMrG8ys55W1o9HF6Xi9haxoZGQNgDosrh7buOnMq9xqpsHAKkwz3rc/3Sx9Ww9W9UWmE0OdodfcpuLUwZJl48ea0lDSiNzGAE5bX5KpqYhJUvdwBICmE3KTRyS+KRH/wphYHWcL8b6KNJhJHI8itLheUtdE89WHkRulhpszHEA3GtunRHPjKmO+UbRk4cJzOynfhpupI8PA6X9FaVNS0OFxruDsVaVETcjJWWANuGxSyzceuh42pLZi34TkJNtBuTr8lJc+IRZgBnOlrceiufFrAGte0+WSwPex/hZuGMlwBGg1VKSlGx44tyon4ZSWbrudStJgOJeyOR53IAVVAeKbUtuf3ULJs9CeDnGjodfjUsToy0B0Z96w1vwuVoaOsbI243sLjiFyzDPEzmFscvmaNCfoSt5h1Yz8oG2ltiCt++jycuJw0y8e0HdQpouSBiEjnMvFfO3XL+ocQlw+tz+R4s61xwuOOnMJoxp0V1dMGav0B9FCmbHIAdHfP4FaGvomyNLXDQ/0FZuDAXQvuH3B3Ft1dlIHBQsYbs8vMDYqUXJ0kdkEvHE7/ANsmmARlQ3mnueoUlLZ12kg8uH/aI19xxCFJiFnayQZXAdtvinshAFggVEGbjY8Cmx52t83m7ck7AdMy26hmRn6m+qss1wgGij/SPRKkxFpJWMbxuqqsqGOfndqBsCbAd1hKjxBMdiG9h+5VZU1r3avcT3KhyOtekl9m+rPFDGiwcNNmjb5Kgn8TvJJFydtToB0CzdMS4n5Jzt7FRZ0x9NFK2WJrJZjlc4m522Horeniaxtm/FVeDjVWTzZpK55ydnXjxxjtFXXnM8NVpTWDR2VXC0udoCTwAFyfgFLex7dMrgTsLEE9ghmiXZVYxNc907CIfxQOxQKyF5lsWuF9gQQT2HFXmEYeW5nyB7eWYEegK2uoHm5nznRbmpIY51/dGg434KJhtKfZZ76uuT0JTcQdaNhHE2I524KTQOGmX3Xbj9iFyQk4fJEuCnohS1GU3vYj++iuqMXAmadDo4X2+Cq/EWFOZbRwB2dlIt0JTMHrHQnK8XY4AHlfmt8y9yPJGGN8HRCrKJ/3jK7ytOrHW0I3+t1Z0cpZaN9ywnQg6A/uCriOEShzXi4tdhHArPVlPIy4c0gA+9Y5T2OyWKSyQ4sJ3GVrotqqha9jopAbbtdvY20Ky9JHZx42Nr81pKmrP3bztcHDyi4IuLcOaoYWrNJx0z0vTRUvkSc1hbmmB6Qa34KM+QnQeqfZ20Cku51uSscJxeSB25cz6IEVM/KSGuPNwaSNN9dkKOFzr2a53OwJt6LSMnZzZMcZLZ0TC8abIA5p23CvaeoYTewvz5Li9FXmGS7CdDqOB7re4XjjJLFpF+Ivx5LdSTPKzencXo24kCi18rWDMdue6qaWrIkN/dOx/YqxEgeC06g8FSOWvJFOVwu0gg8lXYhSZhbZT4MLEfuEjftqdiE6ZluCa32UnRWxXAsdU/REkZZAzcQqQNjJqtjXWc5odpodN+6O0g6hRKulZILPHY8R1BQqKnfFu/M3laxA7obY1ROebcED73H+pSWuQHUzCeHogWjlj1EkdqpM3FR2i6wTPZl4LDCm6plULPPqj0Qse69iUXmBWals1a+JJw0gEKZVSeVV1GbBSpneULOXZslot/s+I+/wf6j9Ctn4rd/7mk/2fVywvgmoZHXQvkc1jQ43c4hoGnElanxTjEDsWpZmzRmJuTNIHtLG2Lr5nXsFtHpfs4cyfut/1Yb7RTbF8P8A9n/1Vl9qHvRX1GV+nxaqHxti9NPiVHJFPFIyPJmcx7XNbaW/mIOmiu/GOIU89TSgTRuj8we5rmkNBLbEnUD4p5lcKXk4IOpJ+Ec3rajNO1hHlDbgcA48Vsfs1qYfvLmS5b2vHmtbPcAgX4qk8S4bTMrf/wA03tmlhc8lzH5HX90ZALdijeCqykZUOFWxrmuHleRcMcD02B59E8MVxrwRkbu/J1WufUtEl4oqhhvlYDlNuRzCxXLsE8OvrZJMjfYRsc7Nnv8Ah3J8nUj9l0DDqykgL5WVgkjtbIHh4brcAAHfgoHh3xBA11Q57/ZsmkLw82AaS3L5idB7oOvFOM0nTE4tqyvHhmSCnc+Cdk+S5OTgBrbQm+l1K8VTl2DRu2v7O/8AyN0TGvEUcNO61b94kcCGtibCGkHTzWYbAX3uhYlWwvwljPaRuOVpIuL6E30vooaUG2ik3JJELxpQ1EjKOOaaNzZHta3LGW5btAufMc2/RBH2buEnszUxgEXbceZx42Ze9hzU7xTjNNI6gMc8ThHKwvyvacrQ0ausdPin4ni9OcWpphNGY2xuBeHtLASJNzewOoVS4t/6dWOWWEEo60/orYPs7kOdjp4mvGoYPMS3g5wvdoPYrD1sJie6MgBzCWkb6jQ9102ixqmbis8pniEZiaA8vGUkZdA69lzrxNM11VO9jg5pe4hwNwQeIPFZTSVUdfp8mTk1PwmdM8B0xlwp8bSLv9u0X2u4EC6meAfDEtEJRK5js5bbISdr3vcDms54Ux6BmFSxmojZNaoytzhr7lpykC9732TPstx5kbZvvdVYksy+2l6G+XOe2y3tXX3RxTjkam11ZnsG8Gvq5Kh5kZFG18l3v55idBcaDndJ4g8DPpaf71DURzxtIzFmlgXBt2kEg6nXVX3g6tw0NnM0lO2cySZXT5SzK4+UsDiA4c7FWWPY5TS4XPC2pjkfbKNGRF+WRp/DiH5bbdlKSUf5LnPI50uv0JhHh6RkUMktRHkkDSS+zMuYAtFyfMSTaymYpQup3NzODgdiNNt7jhus348xiB+H0ccc0bnsdDma14JaGs1zAHSx5qZ9ovi+H8D7vNFMPOHhjw+2jbXsdOKptVo53jlJ/ss5sVjjLQ5wBdty/uilPAcL3WRpaiKpY0O/LqOYNtvmrXBnPYSxxuz8pO46FNMwljrsnvhVLUxPY4lou0625fwFfVj7NLrXUJkrX2AO6tkxsgtfex4fuiAIjoLE248EBxshaGOTswUf7yL5TpfZGTsdHKJ+aBBupE50QKfdc66PZf5FhTu1CPiLNAozFKn2WP2dFWgVKVJfsodO6xUt50Sa2V9AIna7KPi8pDe5RYDqoeMuvlCuC2ZZX8AdDLl+S1EcwdGHN0PHssnSQ59L25KXFWPYS0gHsStMkeSPLUqZc4fIBO8nQnh33Q8SgDHZm3sfldVDq67s5HHZWLsUDxYt0PVZtOMk0XqcdhsOxD2b7EaE6jgtFLJaJ7G6h49LrFVEmzuRt1U2OscbW26nVLJDk7RMNKh0cxDcrtxdHdWu9n7Pgdf+lF9pmdcgfzZLmu4lVOVxpm3pcPzsKwI1w33t0HNZCc47rFHpj5pQoM8xvZNqpSn0sfFWlRH5Og1PFYar0j0VxUSZ2tlK2y2uKGsiuUd77DslY2wQKgXNk+xdIBKS43OgCaG6I8ugsFGc9axZzyRYYZXujeCD313HVb+mxAZWu3adj+y5kw7ALQ+HK1zT7N2odt07KkzlzY01Z0KKrAHNp4cuyU0TAA6PSxvp13VPTvLdFa00+hFtCtIuzz3GuiVNHfb+9VBqmW3UsSnZCrG3aQr+iCtnp83QjYqUw6DRQzIfRL7YpGl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325563"/>
            <a:ext cx="3867150" cy="276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564" name="Picture 4" descr="http://upload.wikimedia.org/wikipedia/commons/thumb/0/0a/Konstantin_Kapidagli_002.jpg/200px-Konstantin_Kapidagli_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107504" y="235688"/>
            <a:ext cx="89289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II.MAHMUT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NEMİ ISLAHATLARI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A-Y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 (İdari) Alanda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1-Divan kaldırılarak nazırlıklar (Bakanlıklar) kuruldu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sadere (El koyma) geleneği kaldırıldı. .(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zel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lkiyet ve miras hakları gelişti.)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eşitli meclisler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2.Mahmut Islahat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547260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95586" name="Picture 2" descr="http://www.erguven.net/medya/www.erguven.net-osmanli_yenileSme_donemi_(2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107504" y="75422"/>
            <a:ext cx="89289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B-Askeri Alanda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Sekban-ı Cedit Ocağı kuruldu.(Yeni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erilerin tepkisi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kaldırıldı.)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Eşkinci Ocağı kuruldu.(Yeni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erilerin tepkisi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kaldırıldı.)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Yeni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eri Ocağı kaldırıldı.(Vaka-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Hayriye) Bu olayla yeniliklerin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ndeki en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engel kaldırıldı. Padişahın otoritesi arttı.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Asakir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Mansure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Muhammediye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Ordusu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179512" y="208895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C-Sosyal Alanda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Kılık- kıyafette d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zenleme yapıldı.(Devlet memurlarına fes, pantolon ve ceket giyme zorunluluğu getirildi. Ama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memurları halktan ayırabilmekti.)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2-İlk n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fus sayımı yapıldı.(Yalnızca erkekler sayıldı.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ama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vergi verecekleri ve askere gidecekleri tespit etmekti.)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Posta teşkilatı kuruldu.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251520" y="232494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D-Eğitim Alanında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1-İlk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ğretim zorunlu oldu (Yalnızca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İ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stanbul'da)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2-İdadi (Lise)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şdiyeler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(Orta okul)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3-Harbiye ve Tıbbiye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ıldı.(Tıbbiye ordunun doktor ihtiyacını karşılamak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ıldı)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4-Avrupa'ya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ğrenci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nderildi.(Avrupa'daki gelişmeleri takip etmek amacıyla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nderildiler fakat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oğu oradaki siyasi atmosferden etkilendiler ve siyasetçi,gazeteci,şair oldular.)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5-Takvim-i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Vakayi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isimli ilk resmi gazete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ıkarıldı.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107504" y="236258"/>
            <a:ext cx="88569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rkiye'de ilk gazete 1795 yılında Fransızlar tarafından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ıkarılan Haber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lteni'dir.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yayınlanan ilk gazete bir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Ingiliz'in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ıkardığı Ceride-i Havadis'tir.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*Türkler tarafından çıkarılan ilk gazete (Agah Efendi “ Şinasi) Tercüman-ı Ahval'dir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Tecüman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-ı ahval ilk sayısı</a:t>
            </a:r>
          </a:p>
        </p:txBody>
      </p:sp>
      <p:pic>
        <p:nvPicPr>
          <p:cNvPr id="9218" name="Picture 2" descr="Tercüman-ı Ahv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74441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5008" y="158443"/>
            <a:ext cx="8821488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1.Kılı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Arslan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(1092-1107)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Melik Şah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Şah’ın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ocuklarını yanına aldı. Melik Şah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nce serbest kalan Kılı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Arslan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Anadolu 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Devleti’nin başına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ti. Bu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zden A.Sel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tahtı 6 yıl boş kaldı. Malatya kuşatması 1.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Seferi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nden başarısız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lılar İznik’i aldığından Konya başkent yapıldı. Suriye de Emir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avlı ile yaptığı savaşta yenildi ve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ocukları yine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Sultanı tarafından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esir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www.atlasyayincilik.com/698-1516-large/sultan-1-kilicarsl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725144"/>
            <a:ext cx="2592288" cy="193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107504" y="110713"/>
            <a:ext cx="88569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TANZİMAT FERMANI (1839)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Mısır ve Boğazlar sorununun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 Avrupa'nın desteğini alabilmek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ilan edildi. Padişah I.Abd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lmecit, Sadrazam Mustafa Reşit Paşa'dır.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1-Kanun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 herkes EŞİTTİR.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2-VERGİ kişilerin kazancına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alınacak.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ŞVET ve iltimas kaldırılacak.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4.ASKERLİK işleri belli bir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zene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yapılacak.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96610" name="Picture 2" descr="http://www.erguven.net/medya/www.erguven.net-osmanli_yenileSme_donemi_(3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496944" cy="642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5-KANUNUN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nl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kabul edilecek.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Yukarıda bazı maddelerini verdiğimiz Tanzimat Fermanı; mutlakıyetin g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sınırlandırmıştır ve ilk kez bu ferman ile Osmanlı Devleti hukuk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nl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kabul etmiştir. Bu durum demokratikleşme yolunda atılmış en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nemli adımlardan birisidir. Ancak Osmanlı halkı Tanzimat Fermanı ile y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netimde s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 sahibi olamamıştır.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26064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İSLAHAT FERMANI (1856)</a:t>
            </a:r>
            <a:endParaRPr lang="tr-T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Avrupalı devletlerin baskısıyla ilan edilen ferman,Tanzimat Fermanı'nın genişletilmiş halidir.Bu fermanla azınlıklar,M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man halktan daha ayrıcalıklı hale geldiler.Demokratik hareketi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sayılmasının nedeni b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 Osmanlı halkının can,mal ve namusunun korunması ve kanun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 eşit sayılmalarıdır.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Avrupa devletleri bu fermanla i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işlerimize karışmaya başladılar.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97634" name="Picture 2" descr="http://www.erguven.net/medya/www.erguven.net-osmanli_yenileSme_donemi_(3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84976" cy="642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179512" y="204229"/>
            <a:ext cx="88569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I.MEŞRUTİYET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1876 yılında 2. Abd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lhamit J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T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rklerin baskısıyla 1. Meşrutiyeti ilan etti. J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T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 Meclisi a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arak yabancı devletlerin i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işlerimize karışmasını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nlemek istiyorlardı. İlk anayasamız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Kanun-i Esasi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Mithat Paşa ve arkadaşları tarafından hazırlandı. Ancak 2. Abd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lhamit 93 Harbi'ni (1877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78 Osm.-Rus Savaşı'nı) bahane ederek Meşrutiyete son verdi.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98658" name="Picture 2" descr="http://www.erguven.net/medya/www.erguven.net-TRABLUSGARP_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8784976" cy="656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620688"/>
            <a:ext cx="87849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II.MEŞRUTIYET</a:t>
            </a:r>
            <a:endParaRPr lang="tr-T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1908 yılında İttihat ve Terakki Partisinin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abalarıyla 2. Meşrutiyet ilan edildi. 13 Nisan 1909 da meşrutiyet karşıtları İstanbul' da 31 Mart isyanını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ıkardılar. Bu isyan Hareket Ordusu tarafından bastırıldı.16 Mart 1920'de İstanbul'un işgali ile Osmanlı Meclisi Meclis-i </a:t>
            </a:r>
            <a:r>
              <a:rPr lang="tr-TR" sz="36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Mebusan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kapatıldı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800" dirty="0">
                <a:ea typeface="Times New Roman" pitchFamily="18" charset="0"/>
                <a:cs typeface="Arial" pitchFamily="34" charset="0"/>
              </a:rPr>
              <a:t> </a:t>
            </a:r>
            <a:endParaRPr lang="tr-TR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99682" name="Picture 2" descr="http://www.erguven.net/medya/www.erguven.net-Bir_Kahraman_Doguyor_(5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04664"/>
            <a:ext cx="8928992" cy="628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1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ZIRAAT BANKASI</a:t>
            </a:r>
            <a:endParaRPr lang="tr-T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Memleket sandıkları kuruldu. Yolsuzluklar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zerine Menafi sandıklarına 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şt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1888'de Ziraat Bankası kuruldu.</a:t>
            </a:r>
            <a:endParaRPr lang="tr-TR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rklerde zengin kimse olmadığından banka ile uğraşan, parasını bankaya yatıran olmadı. Paraya ihtiyacı olan da tefecilerden alıyordu. Ziraat bankası 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ift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iyi tefecilerden kurtarmak amacıyla kuruldu.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 descr="data:image/jpeg;base64,/9j/4AAQSkZJRgABAQAAAQABAAD/2wCEAAkGBg8NEBANDxAPFBAUDhAVFRYUFBUWEBUXFBcXFBYVEhIYHCYfGRolGRYWIC8hIycpLC0sFSAxNTIqNSYrLCkBCQoKDgwOGg8PGiwkHyQ1NCoxMiwwLCw1KSk0MS0sNDQsLCwpKSksMCktKiwsKS8sNCwsLCkqLCwuKSwsLDApKf/AABEIAJoBRgMBIgACEQEDEQH/xAAcAAEAAwADAQEAAAAAAAAAAAAABQYHAQMECAL/xABFEAABAwIEAwQFBwsEAQUAAAABAAIDBBEFBhIhMUFhBxMiURQycYGRNUJzdKGxshUjJCUzUmJygsHCNIOS8LNE0dLh8f/EABsBAQACAwEBAAAAAAAAAAAAAAADBAECBQYH/8QANBEAAgIBAgMGBAMJAQAAAAAAAAECAxEEIRIxYQUTIkFRgTJxkdEUwfAGJEJygqGx4fEj/9oADAMBAAIRAxEAPwDcUREAREQBERAFwuUQHC5REAREQHC5XC5QHCLlEBwiLlAUHtSxCppPRKqmc9uh8mpwBLPEG2Eg4WNufkvVk/tHgrtMM2mKo4WJ/NvP8BPP+E+66t80TXgse0OaRYgi4IPIgrBm5Unq6itZSMae4mf4L6Tp1uADOW2nzVexyhLK8/I72hhp9VQ67fC478Xzfn7m71NUyFjpJHNaxoJLnEAAdSsmzd2kPrJBTUhcyn7xoc/cSSbj/i3pxP2KZz02RuCUzZdfeA0ofqvq1aTfVfnddHZtkuERMxOoLXON3RtPqMDSRqdfi7b2BJuUpKKGkp09FMtTb4mm4pdTTGrlflpB3HAr9KwcELlcLlAEREAREQBERAEREAREQBERAEREAREQBERAEREAREQBERAEREAREQBERAEREBFZnxJ9JSVFTHbXHHqFxduxHELw5TzpBibPCdEzR44yfEOrT85vX4r957+Taz6A/eFgtJVyQPbLE9zHtN2uabEFV7bXCS9Dv9m9mw1unn5ST2ft5n0Fm2qfDQ1Usbi17YHlrhxBA2IWd9kuK6q2pbISZJ49d7CxLXFzr24espzKefYMTj9BrWsEr2lhvtHMDtYeTunw6dmCdnxw7EWVMDtVMY5QQ4+NhcNh/ENuPHz80eZSjKPI1rUdLTdp71iT3XXHU7+1ofq4/WIf7rK6rNFTJTRUOvTBGy2lu2vcm7zz48OC13tLoZKihMUTHPkdPDZrRcnxfd1UPlnINPhkfp2IOjMjBq8X7GL4+s7r8PNa2QlKe3Is9n6qinSf+i4pcTwuuEXqjNooyTa0TPwhVKbtFZNX09BS2ex02mST5p2J0x+fD1vh5qlZ17RJK8up6fVHTcDyfL/N5N/h+PkonInylR/TD7nLEr8yUYmaOxnGid9/PDaXp8z6BC5RFbPMBERAEREAREQBERAEREAREQBERAEREAREQBERAEREAREQBERAEREAREQBERAQ2bqKSooamCJuqR8Lg0eZ423Xz3NE5jix7S1zSQQRYgjkQV9NlVbOWQ4cSaZG2jqQPC+2zrcGyDmOvEfYq91Tnujvdj9px0jcLF4X5+hhYPNaVkbtMLSykrnEgkNZLxcL7BsnmP4vj5qgYrhM1HK6CdhY8fAjkWnmOq6qH9rF9LH+IKnCUoSPW6vT06ynMt1jKZ9DY9jkOHwOqJidIsAALuc48GjqViGas4VGJvvIdMTT4IwfC3q7953X4LS+1v5OH1iL/JYsp9RN54Ti/s/pKnW72syzj5HKnci/KVH9OPuK9uTchTYk4SvvHTA7v+c+3ERj/LgOqlDh0VLmCnghaGxsfCAP9q5JPMk81FCtrEn6nT1euqkrKIvL4W30NgC5XAXK6R87CIiAIiIAiIgCIiAIiIAiIgCIiAIiIAiIgCIiAIiIAiIgCIiAIiIAiIgCIiAhs31klPQ1M0Ti2RkRc0jiCCPNQmS+0KLEAIJtMdT5fMk6x9f4fvUrnz5NrPoHfeFgDXEEOBIINwRsQRzBVa21wkj0XZfZ1es081LZp7P2PobMWWqfEYu6nbuL6Hj12Hzaf7cCsVxnLUuG1kcEha4GRhY5vzm6gLlvFp6H7VacvdrTooXR1bXSSNZ+beOLzybJ5fzf9PhyngNRjdW6vqSe6bIC53DURuIo/IDb2DqVpNxsxw8y1o69RoFZ37xWl9X0Lh2t/Jw+sRf5Km9m2TIsQc+onN44ntb3Y+eSNXiP7vTmtRzVSslo6jW1rtMEr23F7ODHWcOouqD2ZY5BQUVXPO8NaJ2WHznHQPCxvMrecU7E2VdHfYuz5wqzxZXLqabJJFTxlziyOJjedmsaB9gCyGPGI63H4aiG/dmeMAkWJ0s0k28jZRObs7T4m+xuynB8MYO3Rzz8532DkpTsrwunmqTLLJaWIsdEzUBqJvc9beQ81pKzjkoxLVHZ70Wnsvu+JprC8s+ptAXK4C5Vw8mEREAREQBERAEREAREQBERAEREAREQBERAEREAREQBERAEREAREQBERAEREBFZmw19XSVFMwgPkic1t+F+V18+4hh8tNI6CZhZI07g/eDzHUL6Tmlaxpe4gNaCSSbAAcST5LHMfrZMxV7KelaBFHcB5Hzb+KR5428m/wDuquoinj1PSdhamdTkmvBzb9Cjq65Dz8+hLKSYF9O54At68ZceI823PD4eSgMxZZqMNl7qZuxvoePUeOh8/McQo+h/axfSx/iCqRcoSPU3wp1mnefFHmjeM9YuykoZ3vBOtjomgfvSAtBPQbn3LAb7W5LZ+1v5OH1iL/JYuptS/Fg5X7PVxWnlLzb/AMHKncij9ZUf04+4qfyR2avqtNTWBzINi1nB8nU/ut+0rvq4GRZihjja1rGugDWgWaAIuAC1hU1iT9Sxqe0KrO8or3ai22a2FyuAuV0T5+EREAREQBERAEREAREQBERAEREAREQBERAEREAREQBERAEREAREQBERAEREBAZ8+Taz6A/eFR+y7NNJTg0krWxSvfcSn1ZDwDXE+qRy5e/jeM+fJtZ9AfvC+f1Uum4TTR6jsjSR1elsrk8b/kfSOKYVDWROgnYHsdyPEHkWnkeqx3MmQ5sNnjkbeSmM0dn23b4hZsgHD28D0XvyT2lPptNNWFz4dg2Ti+Po795v2jqtZjkjnYHNLXxuAIIs5rgfsIW+IXLJT4tV2VY4PeL+j+XUqHa0CcPAA/8AURfc5VnsoyxT1Rkq5m6zFI1rGn1L21aiOZ8rrScytBo6q4G1NMR0Oh3BZn2fZqgwyiqZJTd5nboYPXeQwcPIeZWJpd4myXR2Wy7PnXUnnK5df+Gp4pikNHG6ed4ZG3mefkAOZ6LIaLG21+OwVTGlrXTsAB42azTc9Ta6gcx5nqMSk7yZ3hF9DB6jB0HM+Z5rvyL8pUf0w+4qKV3HJJcjpabsr8Jp7LJvxOL9tj6BC5XAXKvHjAiIgCIiAIiIAiIgCIiAIiIAiIgCIiAIiIAiIgCIiAIiIAiIgCIiAIiIAiIgI7H8M9MppqXVp7yMt1Wva/A2WA45gM9BKYJ2WPIj1HjzYeYX0dZR2N4DBXxGCdgc08Dwc0/vMdyKhtq411Ov2Z2nLRyw1mL5nzkrRkrOs+HyNi9ene8Axk8C421RnkfsK6c3ZKnwx9zd8BPgkA2/lePmu+w8lB0P7WL6WP8AEFQXFCR7ax0a3Tt7Si/17G59oGMeiUErw3UZB3Q3sB3gI1H2C6wULaO1v5OH1iL/ACWMNaSQACSdgBxJ8gpdT8WDlfs9GMdNKXX/AAFfuzbJk8k0WISDu4Y3amXHikNiPCOTd+PwUjkjsxtpqq9u+xZCeHQy/wDx+PktOay2wGykpo/ikVe1e2U06aN/Jv7HIXKIrh5EIiIAiIgCIiAIiIAiIgCIiAIiIAiIgCIiAIiIAiIgCIiAIiIAi81fiMVMzvZpGRsuBqeQG3PAXK72OBFwQQeBHBDOHjJ+kREMBERAEREB0VVIyZjo5GtcxwsWuF2kdQsnzR2bvo5WVNKHPp+9YXN4yR+If8m9eI5+a19cELScFPmXNLrbdK24PZ816lQ7TaCWpomwwsc+R1TEA1o3+dx8h1XXkrs7ioA2efTJU248WR9GeZ/i+FlciFyE4FxcQjrbY0dxF4WcvqAFyiLcphERAEREAREQBERAEREAREQBERAEREAREQFUp811kkJqhh5EQY54Lp2Bxa251Btr7gXXXhOcaqthFTBQaoyXAfn2BxLdjsQp3F4gykna0ANFLKABwADCAAq/2UD9WR/SzfiUW/Elk6KVTplYoLZpefJ56liwPEzVwMqDGYy7Vdjt3NLXFpB63C6sezFDQMa+UuLnO0xxsF5JHHg1jf8AvFSMcQYLNAAu47ebiXE+8kn3rPKeU1uYnh+7aWJwYDwBDWi9vPU8n3DyW0njCItPTG2UpP4Ypy/0WmLEMRcNfocDW8dDqg997DaMtB96/WBZj9MmqITDJE6Duw5sltV3hxPAkW22N97qbsvNHQMbM+oAs98bGO6hhcW+/wARWcMh44NNOPyPUuCuVwVsQlbosxVlQ0yRUH5vU4Nc+djS4AkBwbpvY2XhrM9zw1MVE6iBnktZrJ2usDzcQ3YcT7AVM5gxmHC6V0pAAa0NjYNtTreFo/7wBUF2f4BJ48Vq96qouRcbsYeFhyuLewABRNvOEzpVxr7uVs4rHJc939fLmzu7Q6+OKnBqqRs9OZGcJS14dYkG2nhxFweal6aunFK2VtPGLRNc2PvT6um4GrRa/AW4dVBdrvycfp4v7q0Uv+lZ9Wb+ALK+Jmkkvw8Hjzfr0K9gedamvidPBQksa4t3nY1xIANgC3qFI5czfDXukhDZIp4iQ+KS2sWNiRbYi/8AZU/s4zLSUVDJ6RM1h9JeQLEkjS3gAN+B+C9+UcKnqMSqMXfE6KF7XCJr9nvDtIDi3kLNv7+i0jJ7Fq/TVxduY8KXwvfd+m/Mv5UJjGaIqSppKV/rTvcL39QWs0n2uIHxU242CzPMeDOxGlqsVbfvBKHU/mIILt2/m8b/AIKSbaWxR0lULJ4s2XL3fL7mmBFE5VxoV1JDU38TmWf0e3Zw+I+1SVRO2NjpHmzWtLnHyAFyfgtk8rJXnBwk4PmtiIqs0RR10OHH15InOvfgR6rbdQHH3DzXpx7FXUkPesidK8yRsaxps5xe4NFj71n2Y8JldStx1oIqfSRUdWwmzYm+5oYT/M5aJhlZHWwQ1IALXNbI2/zTb7wbhaRk22mXLqYVxhZHdcn/ADL7lexrOtTQRtmqKHS1zwwWnY43IJ3Ab0K9VVmWsgDHy0BEZfG0ubOx2gPcG6nNAvbdRPa//pIPrbPwuV27lr2BrgC0tFweBRZ4msmZquNMLOBbt55+WOp2qq4pnKamq4qE0gdJKLxlsw0Hcjclgsdla7LO86VLYcZwyR2rS1hJ0tLnes7g1oJPuWZvCNNFXGyxxks7N+6WSwYlmmejb3tTRPEItqfFIyTRfa7m2abdVN4fiEdTGyeJwdG8XaRz93Iqo5wzvTNppYGNldJNG6NofE+NnjGm7nSADa91K5Cwl1HQwxPc1zjqedJ1NGs3sHDY/wD6sKXiwZsoSoVjXC84+a/0TdZVsgjfM82YxjnOPkGi5XhyxjzMRpmVTBp1XDm3uWuabEX/AO8V4sz/AKTJT4cOEr+8m6QxEOIP8z9DfeVX8mu/JuJVeFO2jkPfQ+XnYf07f7aOWJdBXp4zpk/4lv8A08n+uhdMVqp4mF8EIlIBJbr0ONuTbtIJ9pCjMpZxhxRji1pZKx1nRuN3AcnA8x/dWArJWYJNSU1LjVDfvGMd37BwezU4FxHPYb+y/EJJtPKM6aqq6Eoy2lth9d9n88Gj5gxWSjhkqGxCRsbC5416XWHHSNJB26jgumpxepjpjVGnjJbGZCwTHUGhurY6LF3HbpxUbiOPRYhhFVURHY0kwc35zHBhu13X/wClL4p/oZvqcn/jKznO6I1Xw4jOO+cP+x5cq5kfiUXpAgEcRc4AmTU8lux8Ibw966WZoqJKuWjipA/u7a5BNaJtxcBx0X1W+aASqXk/M2ikpcLikEU00kt5XjwxtLj+zvs6Q8ByB+C03CsLipIxDELNFySd3Ocd3Oe7i5xO5JWsJOSRPq6Y6eySceecLflnmethNt+Khs05mjw2OOWQX1zMYBzsT4ne5oJ+CmSqTjmD/lh9YPmQRGGHy7/aSR49lmM/5LeTeNirpoQlNd58PmXVjwQCDcEXCjcfx5lCxri1z5JJBHFG22t7zwaL7AeZ5KH7NcaNVRNjffvYD3TwePh9Un3bf0lfntAwKpqGQVNJvPTSmRrf3uF7X4nwjbnusOWY5RJGiMdR3Vjws4+31PTWY/XUsZnqKJpiAu7uJtcjB5ua5rQR52KkYsUkkpYqqKJrnPhbJoL9OxbqsHaTc8uSreX+0qCp/Rq1vcT+q4PuInHgRc7tPR3xVrgpGwU7YWeqyENbfya2w+xYi87pmb6nU1GcMPPs0QmWM3TYnG+aKma1jX6PHNYk2BNg1h8wijOx/wD0Uv1p/wCFi4SEsxTZjVwjXfKEVsmW3HT+i1P1ab8BVc7Jz+rY/pZvxLt7QXnuGNudLi4OF9nDbZw5hQ/Z14JnRt8LNLjpGzb7b6RtdYfxonrh+5SfVP6Z+5en4pCJhTGWMTObqEeoayPMN+PwVCxVn5JxptfJcUtSC1z/AJrHEAHV5btafYT5KQrIm/l+nOkX9Ceb2F7jUAb+wke9WrGadkkErJGNc3u3bOAI2FxsUfiz0ZrW1p5R81OO/v6fLB64pWvAc0hzSLgjcH2FeamxJssj2M8TWbOePU1fuA8yBx8rgceGBU1ZKyqEDJJGxGWxjDiIyPIsG1l9A0cLY42MY1rWhgsGgBo25ALMJ8Q1ui/C4y85PzQ4pDUhxgljkDXFrtDgbOHI2XfLKGAucQGgEkngAOJKpfZdG1sVZYAfp8g2Fthaw9gU9nAA0VQDwLAD5EFzbgrMZZjkgtoUL+6T2ykU+iY7MNeah4P5PpnWjB4SO8yOtgT0sOZV+xHEI6WJ88hDWMYSb9OQ6ngB1WMMgY0Wa1oHQABd0FOx7mBzGka28QDzHmoozws+Z2NRou8klnEVsl+vNly7VZS7DGucLF0sJt5EgkhWuld+isPL0Zv4AqJ2gDXUCN/iYGtIa7doOkbgHa+5X4jneMOc3U7T3um1zbToPht5dFni8TKvccWnrWfPP1x9jt7OMKircLqKaUXY+peOoOlhDh1BsV7clYvJRTOwWsd+cj/YPPCSPkAfZw945KOyCO7qQxnhaQ4lrdmkhp3IGxUh2kUzHGme5jC4d5YloLh6p2PtWFtFSJ7lx3zplyluuj/XMn821rhC2mjdaapkELPMB37R/wDSzUfbZfiLJ8bGCJtRWhgaGhonOkAC1rW4WWc1Mrnvje5xc9jG6XEkubx9Unce5a9ROJijJ492z8IUkXxNlG+uWnhGMXz3KHkWT8nV9Zg73eAu7yG/MWBt7Swj/gVYs2P7/ucNaSHVL/HY7iGPxSn37N/qWc1rQZ3TEAyCQ2efX2Nh4uOwXtr5D6Z3tz3geAHX8YG2wdxA3O3VRxlhYOhbpuO1W53xn+pLn+Ze5soRvYYnVNaWFpaWmcltiLWtbhZQPZpXOgfVYRKfHBK8s6tJ8VvfY/1q7VB/NPPPu3fcVj9M0CdswAEhkBLx65ud7u47rafhaaKmlzdVZXN9V0aLZ2vu/RIPrbPwuV5hPhb/ACj7lmmfmiSpcx4DmtALQ7dou1vAHgrXkaRzqbxEmz7C5vYBosB0WYvxs0uh+6Vvq/7/APCxlZ/mo/rzC/5T97loCxnGGCSd73gOcDYOdu4AcACUsew7NhxWSfRr6rBqGZzT+iT+lae67p19Xnba38V7WtvdVnsiEraF5kuIzMTHf92w1Efw6r/aq7gdLHNMxsrGPGobPaHDj5FXrOoDKJzWeFuqNthsNN7abDlbksLxPiJJQ7qv8Pz4mt/T5HkwrDRiMk2ImadjXvMcPdSFn5mIloJtx1P1u94ULnzA3UHo+KQyTyPgmYHd68vOknYAngL7f1KS7NjZszBsxuizR6ove9hwC/PaUNXcMduwh5LTu0kWsSOCS3hk2pcoaxQzty9scvoXChrmTxRzsN2PY1wPQi6iMjWOH044jS/8blSsLldHR1LGEtaHx2DTZouH3sB5qa7OHEd5GNmBuzR6ouRezeAWVLOCG3S93CeHya/P7kDnLBpcHNRLTC9FVRSRyM5RucCAegudj7R5LRMVcBQTE8PQ5P8Axlc5mia+jqmuAI9Gm2IuNmkjY9VAZ4efRYG3OlzLOHJwszZw5jdOHhyO+eo7tS5p4z68uZDZUyrDieDxxv8ADK2WYxyAeJh1faDzC9+Vs2y0sv5KxM6Zm2EcpPhkHzQ5x8+TufA78fP2d+CZ0bfCzQTpGzb7b6RtdQuZoGSVc7nta4964XcATYHYXPJRZ4YqSOg49/dZTZ8PNeqb9PzNNzBiwo6eSfi4NswfvPd4WNHtcQovC8miKJjTU1geRqfomLWGR3ieQ2213ElZ9UOL442PJc1pdpa7drbGw0g8FqGVpC6khLiSdJ3JufWPNTJ8TOddS9PUsPmym0UYwbGe61ONPWRjd5uddz6x5nXcf7gVyxXHW0s9LFIWtZO6VtztZzQC0X5X3HvCzzOEbZKyUvAcWvs3UL2HGwvwU++BlRT0PfNbJ+j1R/OAP3Gmx8XNaReMpFi+pWKuyfNrD+mzJPPGWqSrp5ZpWtZJHE5zZeDhpFwHHmOh81+MhSSnCoTNe/dyab8dAJ0fZ9lll+F1cktdFTSPe+DvyO6e4uisDsO7O32LVc7uLKSzSWjVpsNhaxFrDl0SLTbkL6pVQhp5Szl5XQieyB36FL9af+FiKt4I4wlwiJYCASGeEE+ZARZrl4UY1mm47pST5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233488"/>
            <a:ext cx="54292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" tIns="12696" rIns="9522" bIns="12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22" tIns="12696" rIns="9522" bIns="12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8" name="Picture 6" descr="http://www.gundemkaradeniz.com/HaberResimleri/800/_Ziraat_Bankasi_haberResim_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5373216"/>
            <a:ext cx="497205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48056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c.1.Mesut: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tahtı 9 yıl boş kaldıktan sonra 1.Mesut Sultan oldu.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neminin en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nemli olayı 2.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seferidir.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3200" dirty="0">
              <a:latin typeface="Calibri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d.2.Kılı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Arslan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(1155-1192)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Danışmendliler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son verdi.Anadolu 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uklularda ilk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 parayı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bastırdı.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lkeyi 11 oğlu arasında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paylaştırması en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hatasıdır</a:t>
            </a: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4" name="Picture 2" descr="http://t1.gstatic.com/images?q=tbn:ANd9GcQf4JjibWzsaUhv_QNsaQo49HYBXzv6jy89mtWHDkp9Z3a0KEsH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2262361" cy="2880320"/>
          </a:xfrm>
          <a:prstGeom prst="rect">
            <a:avLst/>
          </a:prstGeom>
          <a:noFill/>
        </p:spPr>
      </p:pic>
      <p:pic>
        <p:nvPicPr>
          <p:cNvPr id="136196" name="Picture 4" descr="Sultan 1.Mesu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988840"/>
            <a:ext cx="201622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323528" y="584841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Osmanlı Devletinde D</a:t>
            </a:r>
            <a:r>
              <a:rPr lang="tr-TR" sz="3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nemler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1299-1453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:Kuruluş D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1453 -1579(Sokulunun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: Y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kselme 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1579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1699(</a:t>
            </a:r>
            <a:r>
              <a:rPr kumimoji="0" lang="tr-TR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Karlof</a:t>
            </a:r>
            <a:r>
              <a:rPr kumimoji="0" lang="tr-TR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Ant. ) :Duraklama 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1699-1792 (Yaş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Ant.)</a:t>
            </a:r>
            <a:r>
              <a:rPr kumimoji="0" lang="tr-TR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:Gerileme 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1792-1922 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:Dağılma 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tr-TR" sz="36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OSMANLI TUĞRASI VE AÇIKLAMASI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0706" name="Picture 2" descr="OSMANLI TUĞRASI VE AÇIKLAM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67544" y="83671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Güneş: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Halifeliği ifade eder</a:t>
            </a:r>
            <a:br>
              <a:rPr lang="tr-TR" sz="3600" dirty="0"/>
            </a:br>
            <a:r>
              <a:rPr lang="tr-TR" sz="3600" b="1" dirty="0">
                <a:solidFill>
                  <a:srgbClr val="FF0000"/>
                </a:solidFill>
              </a:rPr>
              <a:t>Ay: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Padişahlığı ifade eder</a:t>
            </a:r>
            <a:br>
              <a:rPr lang="tr-TR" sz="3600" dirty="0"/>
            </a:br>
            <a:r>
              <a:rPr lang="tr-TR" sz="3600" b="1" dirty="0">
                <a:solidFill>
                  <a:srgbClr val="FF0000"/>
                </a:solidFill>
              </a:rPr>
              <a:t>Silahlar: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Devletin kudretini ifade eder</a:t>
            </a:r>
            <a:br>
              <a:rPr lang="tr-TR" sz="3600" dirty="0"/>
            </a:br>
            <a:r>
              <a:rPr lang="tr-TR" sz="3600" b="1" dirty="0">
                <a:solidFill>
                  <a:srgbClr val="FF0000"/>
                </a:solidFill>
              </a:rPr>
              <a:t>Çiçekler: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Sevgi ve muhabbeti ifade eder</a:t>
            </a:r>
            <a:br>
              <a:rPr lang="tr-TR" sz="3600" dirty="0"/>
            </a:br>
            <a:r>
              <a:rPr lang="tr-TR" sz="3600" b="1" dirty="0">
                <a:solidFill>
                  <a:srgbClr val="FF0000"/>
                </a:solidFill>
              </a:rPr>
              <a:t>Terazi: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Adaleti ifade eder</a:t>
            </a:r>
            <a:br>
              <a:rPr lang="tr-TR" sz="3600" dirty="0"/>
            </a:br>
            <a:r>
              <a:rPr lang="tr-TR" sz="3600" b="1" dirty="0">
                <a:solidFill>
                  <a:srgbClr val="FF0000"/>
                </a:solidFill>
              </a:rPr>
              <a:t>Kitap: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Hukuku ve Allah(c.c.)'</a:t>
            </a:r>
            <a:r>
              <a:rPr lang="tr-TR" sz="3600" dirty="0" err="1"/>
              <a:t>ın</a:t>
            </a:r>
            <a:r>
              <a:rPr lang="tr-TR" sz="3600" dirty="0"/>
              <a:t> emirlerine bağlılığı ifade eder</a:t>
            </a:r>
            <a:br>
              <a:rPr lang="tr-TR" sz="3600" dirty="0"/>
            </a:br>
            <a:r>
              <a:rPr lang="tr-TR" sz="3600" b="1" dirty="0">
                <a:solidFill>
                  <a:srgbClr val="FF0000"/>
                </a:solidFill>
              </a:rPr>
              <a:t>Nişanlar: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Başarılı kişilere verilen şanları ifade eder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67544" y="116633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Tuğra: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Devrin padişahının tuğrasıdır..</a:t>
            </a:r>
            <a:br>
              <a:rPr lang="tr-TR" sz="3200" dirty="0"/>
            </a:br>
            <a:r>
              <a:rPr lang="tr-TR" sz="3200" dirty="0"/>
              <a:t>'' El - Gazi </a:t>
            </a:r>
            <a:r>
              <a:rPr lang="tr-TR" sz="3200" dirty="0" err="1"/>
              <a:t>Abdülhamid</a:t>
            </a:r>
            <a:r>
              <a:rPr lang="tr-TR" sz="3200" dirty="0"/>
              <a:t> bin </a:t>
            </a:r>
            <a:r>
              <a:rPr lang="tr-TR" sz="3200" dirty="0" err="1"/>
              <a:t>Abdülmecid</a:t>
            </a:r>
            <a:r>
              <a:rPr lang="tr-TR" sz="3200" dirty="0"/>
              <a:t> Han el-muzaffer daima '' yazılıdır..</a:t>
            </a:r>
            <a:br>
              <a:rPr lang="tr-TR" sz="3200" dirty="0"/>
            </a:br>
            <a:r>
              <a:rPr lang="tr-TR" sz="3200" b="1" dirty="0">
                <a:solidFill>
                  <a:srgbClr val="FF0000"/>
                </a:solidFill>
              </a:rPr>
              <a:t>Ayın içindeki tuğra alt yazısı</a:t>
            </a:r>
            <a:r>
              <a:rPr lang="tr-TR" sz="3200" b="1" dirty="0"/>
              <a:t>:</a:t>
            </a:r>
            <a:r>
              <a:rPr lang="tr-TR" sz="3200" dirty="0"/>
              <a:t> '' El-</a:t>
            </a:r>
            <a:r>
              <a:rPr lang="tr-TR" sz="3200" dirty="0" err="1"/>
              <a:t>Müstenidü</a:t>
            </a:r>
            <a:r>
              <a:rPr lang="tr-TR" sz="3200" dirty="0"/>
              <a:t> </a:t>
            </a:r>
            <a:r>
              <a:rPr lang="tr-TR" sz="3200" dirty="0" err="1"/>
              <a:t>bi</a:t>
            </a:r>
            <a:r>
              <a:rPr lang="tr-TR" sz="3200" dirty="0"/>
              <a:t> </a:t>
            </a:r>
            <a:r>
              <a:rPr lang="tr-TR" sz="3200" dirty="0" err="1"/>
              <a:t>Tevfikat'ir</a:t>
            </a:r>
            <a:r>
              <a:rPr lang="tr-TR" sz="3200" dirty="0"/>
              <a:t>-</a:t>
            </a:r>
            <a:r>
              <a:rPr lang="tr-TR" sz="3200" dirty="0" err="1"/>
              <a:t>Rabbaniyye</a:t>
            </a:r>
            <a:r>
              <a:rPr lang="tr-TR" sz="3200" dirty="0"/>
              <a:t> </a:t>
            </a:r>
            <a:r>
              <a:rPr lang="tr-TR" sz="3200" dirty="0" err="1"/>
              <a:t>Melik'üd</a:t>
            </a:r>
            <a:r>
              <a:rPr lang="tr-TR" sz="3200" dirty="0"/>
              <a:t>-</a:t>
            </a:r>
            <a:r>
              <a:rPr lang="tr-TR" sz="3200" dirty="0" err="1"/>
              <a:t>devleti'il</a:t>
            </a:r>
            <a:r>
              <a:rPr lang="tr-TR" sz="3200" dirty="0"/>
              <a:t>-</a:t>
            </a:r>
            <a:r>
              <a:rPr lang="tr-TR" sz="3200" dirty="0" err="1"/>
              <a:t>Osmaniyye</a:t>
            </a:r>
            <a:r>
              <a:rPr lang="tr-TR" sz="3200" dirty="0"/>
              <a:t>.''</a:t>
            </a:r>
            <a:br>
              <a:rPr lang="tr-TR" sz="3200" dirty="0"/>
            </a:br>
            <a:r>
              <a:rPr lang="tr-TR" sz="3200" dirty="0"/>
              <a:t>Manası: '' Osmanlı Devleti'nin padişahları, </a:t>
            </a:r>
            <a:r>
              <a:rPr lang="tr-TR" sz="3200" dirty="0" err="1"/>
              <a:t>Allahü</a:t>
            </a:r>
            <a:r>
              <a:rPr lang="tr-TR" sz="3200" dirty="0"/>
              <a:t> Teala'nın muvaffak </a:t>
            </a:r>
            <a:r>
              <a:rPr lang="tr-TR" sz="3200" dirty="0" err="1"/>
              <a:t>kıması</a:t>
            </a:r>
            <a:r>
              <a:rPr lang="tr-TR" sz="3200" dirty="0"/>
              <a:t> ve yardım etmesine dayanırlar. ''</a:t>
            </a:r>
            <a:br>
              <a:rPr lang="tr-TR" sz="3200" dirty="0"/>
            </a:br>
            <a:r>
              <a:rPr lang="tr-TR" sz="3200" b="1" dirty="0">
                <a:solidFill>
                  <a:srgbClr val="FF0000"/>
                </a:solidFill>
              </a:rPr>
              <a:t>Sağdaki kırmızı bayrak: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Osmanlı bayrağı</a:t>
            </a:r>
            <a:br>
              <a:rPr lang="tr-TR" sz="3200" dirty="0"/>
            </a:br>
            <a:r>
              <a:rPr lang="tr-TR" sz="3200" b="1" dirty="0">
                <a:solidFill>
                  <a:srgbClr val="FF0000"/>
                </a:solidFill>
              </a:rPr>
              <a:t>Soldaki yeşil üç hilalli bayrak: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Hilafet sancağı</a:t>
            </a:r>
            <a:br>
              <a:rPr lang="tr-TR" sz="3200" dirty="0"/>
            </a:br>
            <a:r>
              <a:rPr lang="tr-TR" sz="3200" b="1" dirty="0">
                <a:solidFill>
                  <a:srgbClr val="FF0000"/>
                </a:solidFill>
              </a:rPr>
              <a:t>Terazideki kitaplar: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Üstte </a:t>
            </a:r>
            <a:r>
              <a:rPr lang="tr-TR" sz="3200" dirty="0" err="1"/>
              <a:t>Kur'an</a:t>
            </a:r>
            <a:r>
              <a:rPr lang="tr-TR" sz="3200" dirty="0"/>
              <a:t>-ı Kerim, altta kanunnameler..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Miryokefalon</a:t>
            </a:r>
            <a:r>
              <a:rPr lang="tr-TR" dirty="0">
                <a:solidFill>
                  <a:srgbClr val="FF0000"/>
                </a:solidFill>
              </a:rPr>
              <a:t> Savaşı (1176)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4800" dirty="0"/>
              <a:t> </a:t>
            </a:r>
          </a:p>
          <a:p>
            <a:pPr>
              <a:buNone/>
            </a:pPr>
            <a:r>
              <a:rPr lang="tr-TR" sz="4800" dirty="0">
                <a:solidFill>
                  <a:srgbClr val="FF0000"/>
                </a:solidFill>
              </a:rPr>
              <a:t>Sebep: </a:t>
            </a:r>
            <a:r>
              <a:rPr lang="tr-TR" sz="4800" dirty="0"/>
              <a:t>Bizans’ın Anadolu’yu Türkler- den geri almak istemesi.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3800" dirty="0">
                <a:solidFill>
                  <a:srgbClr val="FF0000"/>
                </a:solidFill>
              </a:rPr>
              <a:t>Sonuçları</a:t>
            </a:r>
          </a:p>
          <a:p>
            <a:pPr>
              <a:buNone/>
            </a:pPr>
            <a:r>
              <a:rPr lang="tr-TR" sz="3800" dirty="0"/>
              <a:t>1. Bizans’ın Anadolu’yu alma umudu kalmadı.</a:t>
            </a:r>
          </a:p>
          <a:p>
            <a:pPr>
              <a:buNone/>
            </a:pPr>
            <a:r>
              <a:rPr lang="tr-TR" sz="3800" dirty="0"/>
              <a:t>2.Malazgirt Anadolu’nun kapılarını açmış, </a:t>
            </a:r>
            <a:r>
              <a:rPr lang="tr-TR" sz="3800" dirty="0" err="1"/>
              <a:t>Miryokefalon</a:t>
            </a:r>
            <a:r>
              <a:rPr lang="tr-TR" sz="3800" dirty="0"/>
              <a:t> ise Anadolu’nun sonsuza kadar </a:t>
            </a:r>
            <a:r>
              <a:rPr lang="tr-TR" sz="3800" dirty="0">
                <a:solidFill>
                  <a:srgbClr val="FF0000"/>
                </a:solidFill>
              </a:rPr>
              <a:t>Türk yurdu </a:t>
            </a:r>
            <a:r>
              <a:rPr lang="tr-TR" sz="3800" dirty="0"/>
              <a:t>olduğunu ispatlamıştır.</a:t>
            </a:r>
          </a:p>
          <a:p>
            <a:pPr>
              <a:buNone/>
            </a:pPr>
            <a:r>
              <a:rPr lang="tr-TR" sz="3800" dirty="0"/>
              <a:t>3.Bizans savunmada kaldı.</a:t>
            </a:r>
          </a:p>
          <a:p>
            <a:pPr>
              <a:buNone/>
            </a:pPr>
            <a:r>
              <a:rPr lang="tr-TR" sz="3800" dirty="0"/>
              <a:t>4.Avrupalılar Anadolu ya Türkiye adını verdiler.</a:t>
            </a:r>
          </a:p>
          <a:p>
            <a:endParaRPr lang="tr-TR" dirty="0"/>
          </a:p>
        </p:txBody>
      </p:sp>
      <p:pic>
        <p:nvPicPr>
          <p:cNvPr id="135170" name="Picture 2" descr="http://www.gelendost.bel.tr/uploads/8f843e49-1e41-4546-83ae-865774f72f4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933056"/>
            <a:ext cx="367240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61066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BİLİNMESİ GEREKEN KAVRAMLAR: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1.Fetih					 2.Gaza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3.Iskan 					 4.Siyasi g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530" name="Picture 2" descr="https://encrypted-tbn0.gstatic.com/images?q=tbn:ANd9GcSl4qLNRXjX_U3Kq6VA3vgxP3nLAgj1-g0fbgOKyd8AUyKffsJ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849694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48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kselme D</a:t>
            </a:r>
            <a:r>
              <a:rPr lang="tr-TR" sz="48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</a:t>
            </a:r>
            <a: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617223"/>
            <a:ext cx="885698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1.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Gıyasettin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Keyh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srev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(1192-1196)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Ağabeyine yenilerek Bizans a sığındı.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knettin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Şah: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(1196-1204)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Saltuklular’ı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yıktı.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2.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Gıyasettin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Keyh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srev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(1204-1211)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Antalya’yı aldı. Venediklilerle bir ticaret antlaşması yaptı.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Seferleriyle canlanan Akdeniz ticaretinden yararlanmak isteyen A.Sel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ukluları ticaret yollarının ve liman şehirlerinin ele ge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irilmesine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verdiler.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Antalya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nemli bir ticaret merkezi oldu. Bir tersane yapıldı. Samsun u alarak kapanmış olan Karadeniz ticaret yolunu a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6914" name="Picture 2" descr="http://www.atlasyayincilik.com/700-1507-large/sultan-1-giyaseddin-keyhus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034136" cy="5898232"/>
          </a:xfrm>
          <a:prstGeom prst="rect">
            <a:avLst/>
          </a:prstGeom>
          <a:noFill/>
        </p:spPr>
      </p:pic>
      <p:pic>
        <p:nvPicPr>
          <p:cNvPr id="166916" name="Picture 4" descr="http://www.atlasyayincilik.com/703-1509-large/sultan-2-giyaseddin-keyhus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92488" cy="597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618441"/>
            <a:ext cx="88569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d.İzzettin Keykavus: (1211-1220)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Sinop u alarak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nemli bir ticaret merkezi haline getirdi. Trabzon Rum İmparatorluğunu vergiye bağladı. Anadolu’yu Uluslararası bir ticaret merkezi haline getirdi.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Alaaddin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Keykubat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(1220-1237):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A.Sel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en parlak d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nemini yaşadı. Alanya’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yı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alarak bir tersane yaptırdı.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Yassı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emen Savaşı (1230)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Harzem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şahların Ahlat a saldırması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başlayan savaşı A.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Keykubat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kazandı ve </a:t>
            </a:r>
            <a:r>
              <a:rPr kumimoji="0" 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Harzemşahlar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yıkıldı.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Kırım a bir sefer yaparak Karadeniz ticaret yoluna hakim oldu.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ww.huzursayfasi.com/images/news/alaettin-keykubat-kimdir-2159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08912" cy="489654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23528" y="5463808"/>
            <a:ext cx="766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Alaaddin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Keykubat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(1220-1237)</a:t>
            </a:r>
            <a:endParaRPr lang="tr-TR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640474"/>
            <a:ext cx="89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MOĞOLLARA KARŞI ALDIĞI SAVUNMA TEDBIRLERI: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ve hediyeler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ndererek iyi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Harzemşah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Eyyubilerle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ittifak yaptı.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c.Sivas, Erzurum ve Konya’nın etrafına sur yaptı.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d.Ahlat’ı aldı.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e.Doğudaki Kalelerini tamir ettirerek en se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 askerlerini yerleştirdi.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504" y="62631"/>
            <a:ext cx="892899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Sel</a:t>
            </a:r>
            <a:r>
              <a:rPr lang="tr-TR" sz="40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Devletinin Yıkılışı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Baba </a:t>
            </a:r>
            <a:r>
              <a:rPr lang="tr-TR" sz="4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İshak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İsyanı(1240):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SEBEPLERI: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1.Devletin k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netilmesi. 2.Asya dan gelenlerin doğu ve g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ney doğu da birikmesi.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1.Bu olay Moğollara cesaret verdi. 2.Bu olay A.Sel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Devletinin eski g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 olmadığını g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sterdi.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4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sedağ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Savaşı (1243)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SEBEP: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Baba İshak isyanının Moğollara cesaret vermesi.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A.Sel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Moğolların Egemenliği altına girdi. 2. A. Sel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dağılma d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nemine girdi. 3. Anadolu tahrip oldu.4. Bir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 beylik kuruldu.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 descr="data:image/jpeg;base64,/9j/4AAQSkZJRgABAQAAAQABAAD/2wCEAAkGBhQSERUUExQWFRUWFx0YGBgYGB4dGhwXGBcbGBsYGhwYHCYgGhwjGhodHy8gJCcpLCwsGh8xNTAqNSYrLCkBCQoKDgwOGg8PGiwkHCQsLC8pLy8sLCksLCwsLCwsLCwsLCwpLCwsLCwsLCwsLCwsLCwsLCwsLCwsLCwsLCwsLP/AABEIAJsBRQMBIgACEQEDEQH/xAAbAAABBQEBAAAAAAAAAAAAAAADAQIEBQYAB//EAEEQAAECAwUFBgUDAwIFBQEAAAECEQADIQQSMUFRBSJhcfAGE4GRobEyUsHR4QcU8SNCkhViU3KCk9IWJDNDohf/xAAaAQACAwEBAAAAAAAAAAAAAAABAgADBAUG/8QALREAAgIBBAAFAwQCAwAAAAAAAAECEQMEEiExBRNBUWEiMnGBkaGx8PHB0eH/2gAMAwEAAhEDEQA/AKw7Xnf8ab/3F/8AlC/6vO/403/ur+8Z+ftQpUQQCN4eIa6PEkjyhE7VUzkBgASwOaAp3wxLNjGCmYNjLbaG3rQm6BPmh3/+05BxVagIAjtHaFN/7qYlRNXmEC6ySTvKfNgOPAxDmbVLA3QaVDEi8FBLPS6HOJ1EPnbQqsAJdAJF4Gt34hlgdOMMrJTJKu01pOE2aCVApBWsOiuG9jR3/wBw0gH/AKntBIP7iaxOHeKf4ymoKgcv7cC7iOXa1BzuslQSdXLVFafEKVeASLeVlLpH9uRDX9L2NMxEsZHp36fW5akrJnLWb5BSpZLNgxJNCN7xjaonn5leLmPCbHt+ZZlKmSzgoBQ/tUAl94NQ6EesavYX6jqC7loKReWljgkIUC4BZixZiWNcBGyElKKXqNCTib7am2VSShrygQugc/CHHIZk5AQK27bXKSh5iSojvFEEgFAyRXEvQ5sYibO25LnMokBaFrSGJpvKS54lKXibZ0SkOUsHYMTk5oL2CXJoNYs2/A/mN3yBte2pgXMCFksUBCbiiFFSEqAvuyXJ/mDzNuEWju74u/ARe3u8IvCr4MyeZ4Q2TZpRQpCRuquuHOCUhIzcMAPIQdVmRcKW3XKsT8V687kv8X0gUiKT7smG0H5j5mATrfd+JZHAqjN7e7ZS5IKUkKW3wjXU6CMHtTtFOnuFKZDvdBoPHE+0LKUYfcLLI30braP6golKKHWSkgUcioB+LDAjN4zm0/1BnzABLK5Zd715y2mnXjGXRK4e0PEuM8tRJ/aqKv1NBYu39qQd5QmcypJ+HgVc4m//ANDtHyj/ALiv/GMwiRD1y3HP684zz1k48I7Wg8PWb6sl1+S42p+oU+ZKupJSc1ImEnHJsOZ1jR9gNtTZsomZNUohShVTqYMztnxaseZ/6Qc10rQAt8LD+4mmMFscqbJXelzGLVJvVUFAg0V8TAh8Go0Ni1n1/W+KNWo8MrFWKP1J33y17HuptBf4j5nWsRrdblgICVMVTEofGin4x5ba+1lp+MrwagTTHOpIfB3j0Kx2lE6QhSya3VuCQQWod0ggh43Y5wyK48nHz4suB7cipte//R03bM1Kwi+Sq+AVJSVEpMsrG6Di4x5QY7ZmIWgKUSgpJWSChQdYSkscAHr55RUr7PEz0zETVXA5KQTVVRevveJu08ov5VkSMj8JQbyip0kuxd82i2SRnhKTfZGsm1lqBUqZcaUlZOIH9SYDuktUJAiRZdsXAkWichC1l0pUsIVdJ3QUk4nhnTKGjZEq6lISQEhIDLIoglSau9CSYZaNnArlMay1KWbxKlMqWtAZ3LXjyoYqfwaI36lqqaQ7kjmTw1MO71Wp8z1hGKtvZieoBCZguiVcUVTZhvKUhYU7vitSVPRm4CDzNizyd0hACZl1p8wlBXeupJb+olLuCaur/aIXax9yNaZp1J8/vEc7SSV3BOSVj+y+L2vwu+BfCKKy7EmhYWV3QlSShAmrUEJ7xRWlywW6C28M2wAgO0NgzDMXMTOa9MWsJJZCb0gSkzAUpvBaSHZyCDqBBUWLKSLjawvylJMxabwa8FKBDihBSXFavwjLbP2pNVLSpUxblIJ3lYtU4jMHKKLtVbFndWt1FSXQiYshKHddRdFUJu4f3U1i22WgiVLDuUoAcaAAeLUjLrXVL1NWii6cvRl1Ktcz51f5k8ehBRal/Ov/ACPVIiy0noaQd68fxGFNmqSRINpX86s/7zDhaV/Or/I+cRwdPfjgXgqT4w1sroMm0r+ZWQ+I/eFTaVfMv/I+oeBAda84cB11+Ya2Cgv7hTfErzP3qIX9wr51f5H3fWBcKfiOvfz66RLYKDi0q+dX+UdAQocI6DYKM8n9NbKEm+FE43r5BcEFw1Hpo0UO0P07mIH9BaZocbqgEqozFxulmGQ9I9E2pZBNlqQ7OCHTQhwQ/h9Ix2wb9jmlFotCClRASm8SSXIvC8XS4ala5x1/LjLijjSdGGSgVcBy4LgPoQdaiHFCWZgwdqUD4xoe1EqyypxSiUSo7x/qKCN9zVILgvXdKRWM+i6VXiClLFgmr1dnWtxwNTXOMUsVOrJYibN3i0skFZLJfM5V840J/TmaQGVJUGAIukFLMQzOD6QzYttswKkFHcFaCkTu8KiFAE/3AMWqwZ2gew+0qrIpSUi8L1TeJLGgUmhBSUi8znOsXwxQSt8g3Mn2r9MVpZUqYhShQBaLtAMilR9sNGijtvY2dKkrWuUlKABeukKIDsSwdgl30ArHoErt9ZiGKwKf3JIryIBakZfbfbKcZrS5lxIJSlSWVewwUxBpli2MNLHBLd/QyuTpGYlgBmAGhFNcCmuvnEobQmgXRNmXWZr5wrxeIc8pvEqcFRKqEpTUuWAoOQwhUbpAcl8HOjfcRj3Sj02CrLKxbanyTuTFNoreFeZceBi4R29n3SlSUF3q6hjwY58Yzt2nWvCHIlg1GBqDiIKzzXqRQsGVEkkmpJJyqS/hBEogqJEGTKihy9WaI6ecukR0y4OiT5wW7CGKpZUujqabwtt3MaodekcRCTlhKSo4AOfJ4gJ2qQN6Wbw+IYNQnA1wEZ6cuT0UdmJKJPKYHR2eujxEG2QSwQo1YVx088IHZpyFzgQFOpN4HJsj4isTY12MssXwmTusvKCSrbMQgy0rUEKbdfBgfgLukcOFIjW63CWzhwQS+jNjzJZ9WiDKtiO8UslVGBHPD2PlD45ZIcwdFOaGDLUciTr3NDsfbs2zKBSorRV0KOWqSp/IxoVfqEO7BSg947FBYMNQo7pTUBxGJk21ClXUu4d6Upm/jByI0w1uWCqXP5MWTwrT5Zb4uveuv/D03ZHaeXOlpU7Ff9r1B0IehfKK3b+3lomPLmXU92N7dIcJnKoFuASru0u1RTlgVSAakB8XbPnjCGQDkH9fONC18H3EwvwbKupqvwXq/wBRZwWBvqYAt3SRedSXCiQLoAvAEZpDnUVg/UmcXE1SkEBRT/TS5N1NxJLXQLxUdcA5zzhtTE3hgSAQflAJe83zCI8q0IvFYSp8AzVolwxOO8A3lGhZ7Ffh+NcbnZtD24mje71Zfd3EIUQEqmkKu3QAVDu3JApkMqO29rLZMUFFa0pqClDUBUNKk41484gJtgJACVHwGF66+OF44YxorJ2ZUpipQHhWEnqK+A49DijzN3/RkZdomGaHBUstfSA5Zkkmlbzkx6D2XssxMhPeC6rFjkKUOhziXs/Y0uVvDHNSvzhEuXbUGgUCeFRXJ4x5J7+EXOSitq6JKUDrXzgieqcvWsUY7TIv3Skg98uWSSKJQl+8LZPRtXg6+0SAUi6vEBbpIVLBu3VLDGhvDz4Fq9jKXJFwk5/XrWH3vy/hj94p/wD1Gh0gJVvNiLu6pSAlbHFKrzg0wMEsnaCXMUEJvlTkHdNAAk3ichvpx14GDtYLRa4c+uT44wt7y9mp7wL0r5QRJ66y+8AA7qn0hQrm/X0LeEMBp1kffGFvY9adcYIB99sSeBeOjkqGYHjHQSGW7M7ZtVon3iB3TFJalaEAVL0Ogyibt/sRLnTe+KykKAvpcXVANUE1Sda8aGLzZGwpdmB7twDXEnT5idNYD2mnqTZ5xlglQQSyTUKu0LDzwjtd8Pk4m2lyeVbTn95PXMehVR8QE7o8gMRrAwiEstnWtP8ATlzFjB0oUoOMQ6QWMLOQpCilaSlQALHQ4Ghjmz3Se5olegt1uH2gS0nUv4Nj5655wdEcZcVgsCoFqFvblSHJJ+7QS51/MFRJgWPC5dESfJKkqSCzhuHTQFGylXAm8HAIqHAvEZcAPWLdMsUhW4RXLLXR2NNoJzXPRXy9jgMXAIOQyZIu4u276xJsNj7pN0qvcfAYnnhwYZRIHXXKFA64RQ80mdqGgxRXR0LHNHGK3Js0xwwj0hRCPDXjgqFLhwMcEw0GHCIE4pHXlCJQwAFGp4NRoWGzS2nXWMQA2ZKCsQDRqh6HEcjTyhhsiPlT5D7cBDVW5sU+UKm3oOZEHkLh8DpdmSKpSkcgPeHNHJnJOCh5wpmC82ePhAJVCFEddhLROShJUrAdNzimsm3wL5W7k7oGjM3CHjCUlaKZ5owaUmXPdDQdM8KmyI+VIHED7RTq2pPmf/HKIGrfUsIanYs+Yf6igP8AmU/oKRYsdfc6KJ57+yLf9F+nbFnln+1R0SkGvNmx9odO7ZrNJaAjid4/Z/OAbM7HpPxzCeCQB5EvGqsXZSzID93e4qJV6UEXx8pfJys/nSfPBi5m0Zkwutalcz9Mo0OxrPOLEIU2uAxyeLCR2XuImJStAvFJDCm6sLc0rg2fjBZuxZuUxqh95YugIZITdYfFvGgfCLPMTXVGeWLbLh2SZOw5b31S0lRoTWrqUqo4lRgdo7Ny1FLFSbpBVUkrAKVAFSiSQLoFXFKNAf8ASLQ5V328WADruj+mpBo9SSUrdsUeMPsOy5ktSVKnKXRlAqVUkKehUwqUn/piu/kavgko2HJDMjA0cqJADECpwF2icPq+xbIlSi6EkFmxJobozOQQmnCD3uvaFC8uuusoXcx9oZPXQhwUDAELrhlBUnh7c/HOAAJe1++DcIcOfj6eUMBy8OGYbrhrDkjry9YIoQPlHQO6CMPcR0EFFstOP0IrHmPbSXaET1rN/uiAApJ3QCwKVMQxvHPUVj06etq9eIzjLzO1tnmzDIUxvEo3km6qhBS5DE40js1aq6OPkqzz7ZNvVLWDfMu/uE4gOGCmzKFEHW7e0iKgFy/xAkKYuLwLGoxrnnSNf+7sUqdNuSAFS0LVhunu/iYE3QQKuAMDGUtikqmqUhJQlRJCCq9m5qeeAoGjLljtgk36la7FR1+YLdgSevKCpjKIxQmDoENlCIU0zgVUJF43QlvhvKZ61PwtwfOK8j4Ox4Zg3y3NcEs2oX7tX9HgoipHfkjdq9VMKC/zwu+8PNqnMWSCoMPEh9aNQeMZXD5R6pZIpcJ/sWYhTDL3TwrxWXDobCw1RiEEKoaFQ1ZgAnusp4O4wd2IOhqPXSClYG0uyWFQ5JgKFQUGAEe8ItL8I5MOEQhGXYHxVELaFluJBBzzbQmjkP58ouIS/BTpkcpNUmZ5KEh1G89ToGvFI8yDThBrIBNUbrpAYuTrWje0XV6FQCSAA5JYAak084ZyT9BVKaduX8EO27NE0AKUqnKp1NMYjWTYZlLvJmcwRiPOkXsyyXVrSuZKR3dy8oqdN6YAUgXQSom8MARQ1asLL2dMImFgBJVcmEkABRWJYS+BN4+VcIdeYltozN4JS3tq/wAkaHS1aQtpQElLLQsKCilSCSDcVdViAaKpgxejwy/FTTi6ZepRmrRa2Kax/PGL2yWinu3XtGSlTmiwstuh4ujHmw7jUmbxB/P8Q0r8h930inTtHL+K5Q4W7n5/WLNxh8losr/vl1rDVL/PPi2fvGU2lOnBSpgWyFKTRJqlKVJIIBdLnecM+8HdoHZ5trmIBCmCnKmIf4nYOKYDgxOENx7i7JJXTo1hn8eWkOQuumVTh9Wyimm7RUSQhKVbyksZjElFFGiSAl2qS8TLMpRDqTdOYe82u9Rw2fGJKMo1YIyjO9r6LGWug6P0eDJ/HHpojoHt7PrnEhBJxr00BCMJe4aZ+XtDwrOsMHRaH9D8UhhBzafWOjgT0Y6CAsbSd0/fCvXlHjCpSps+YJctTlZJl4qCgq8oFwGL4Ah3wePbJo16rFdMTJC71L7aB9ObYUrhHZ27qONkXJ5Gq3lNoVNYIV3t+4oFgsjeSoG6WJJowLHOINtm3HUhLJeiHcJ5KxbKo8TG129tmzd6s/tytaguUtTC8CAEMyhVgaHh5ZRVnFy9LWVBITeStkrSVKupZnCkqodRV4oy45Vw79RItWRE28D4knkGNLt40cGDJ2ql2ZTuzU1u6ti8KJANSAeJH4iQmUMWD8uL+9YyWgSolSocowFCoIVe8Z8sbO34VqY4/pZz9esV07a7KKbpNWB1FQohxiDSkTFFoaUghi3WLNGZUuz07uS+lkCRb0JoLyrxYYVfA44EEF4sZE4KSFDAhxyIeIlqXcuEBN28EnUAuxB4H2iSC3CDKq4BFtydsO8cRA0wQH39YQsBKECMqhAGRapF0ku6WLM9bpBGjYRKuwO7DwySh0VZcMMqqQiTBUwxKYeDCFo4Q6Gw4RCCw1uuUKTEiZtFBSiWq8lKUAzFpvXlJE+Ys2c0olSFO6cVXQSzs+OCm6boozZHjSaVkYwig/tEyVtSUVEzVIUSghSxKmXQ80lIQlSC6ggl6JdwywXJb/qslpYSlIUEBitCiUq7hQKpoEtlJ74pLXl0wADiLnpvaSMy1nvBiyrelM2ZNMpd4pliVduEy1IloQZjL3SWS6dHdi0MRb1JlGUqSlaLqwAsqEwmZOQta5igq6VEIa9dJBCcQCCadtSQoK3gtSggUlKS6kJkoIQVIom6lbbyAHYg4x20ZpTaJV9SQplKWUSzRKZzS3QtiWQOSmxOJvanFNpoyxePJJRcX/r2I9vmFSkAomAS0qAM1r5SogpQAnCWkCmpUo0FIEYmJ2hKCypSwpQCyaTZkt1rQXHfIUUrULxussBh8JLhsm3yXBYVmrSHlqKRIEwzEzTTG60psWLsWirJh3O9yL8OoUI1tZFh6JjRImW6WuXaCm7SUg3hLLhdwpN0GUlNZpTh3eL1DiIipoVMmFNE3t1g1AlL0NcXiqeJwV2i/FqFldU0SP3EPTaYiQ6WYqsvcUWSFuKpvAD4WqWGA1dmaD7MtNmTLHeSO8UHUtXdFV0HB3Q91hSjQCyS3br8RbypRoagjDHHhGzT5/Kt1bONrdP5tLdSREUpAnPIKVy5iQrdoZYu0DjdKTkKEEk1DtYym08udIYizgYAB3wAFTXk7xKRLz4Zvx+8DLNZJuSVFOKHlQUW7CoThn1/EFQj01MCSPbPT+YKE8MetNYVAY9Awx/jXCHBLe3Cn4jqdM+HDEfmFT+G+ohhRR5R0KUg4sfT2BjoICznpLFo8/tvY+0T5yzMWAgkgMVK3TgGJAThm8eiqR0PpDCn6Z+UdhNUcieO3Z51L7Nyp8yfKVOUZktQuKZRKEFyEKvFlimHNiHjO7XsaZUzu0TDMpvuPhmJLEcRVwWcamPQO2VnmIl99JUJZQQtavmQAXBoXang+kZnbXaCzzkpK7PfLlN4ky7wZIUpLZ4CoxAwiZIxab6+Sjp0ZtBgoVEVNMTR2BIYtxqQ/pDxOGREcx8BaJIPXjBUJiPJES70VZJUjp+HaV5Z36AFoemL0PQrCIQ1MsqYBsIMpMRV21CVlJegBpXFgAwq9R5xk5fB66owoS02QLbEEF6ev85QltQbhIKkkAq3a4VIY0Lj1aEVtSWzucaUIej0fn6Q82xBIDveoKcMOdYZblVoV7HdPl/4garWEslfxE3QAKEsCLvBQII5wk+1JJDTAG56s+Hg+EGNkSR8IzHnTLkK4wqLAjIY0GORcDk9WiNwviyQ82KVtWFFpQ4S4JOA5emWHOHFUBlbPQlmFUihrocsMz5wRUI69CyO6vqOC+vCHIMATLLmpPl9BBxEYVyECodDAY54AR0JDSqIFo2epUwqCgASlTOcUYfX00gpJ9iSbS4VlkkRCtNgUpZWld0tdAbJi9cXcvTQRD7ua5R3m9Ri5YfETly8osbDLWAq+X3i2rZQ9beUxH9VKSZE/YzED46OoqqWAN5QxLk3iK5i88MsWyzddMxn0cZk1Y1Zx5RcQyZMCEuBQZCB5kgrDAqkEoUm9NKnUwAJqW+FiavlpFgvaEsKa9Wr40IanrSIkyfLvVQLpFSTXeCqNhliSOGEMRaZGIQquPgp/m1Ah63ctFTextRa/WyfKny5lBWgUxFQ9QWMHuxUy9oSZdUIN4jB9DgXNMCfCLm5WkVyjRbjluXpfwMaDSUQazbPKou7JshsevtEUWVZc0YgLBZtYuBKamHXXnD5NmagHr9j00EuajmDWjB/JouUTk5Mu5gu66bL8Q5KG4fmHlP4xPX8RSWvbRlTZl4p7tN4XUpvKJEvvGJvulVDQpAarw6jZU5EO2T7Qm0TLgmKAe6kd5du/t3DC5c/+TMKvPRolK2tNBKZaCbwmqllSVXimU5chTHevICaDE8IfK7SlRbu6sN1SrrEd8VG8rJpYZwMTgzhZ3adCVIUEPeoo0cAqmJAJFEi9KcqNAK4iLafsV38i2PaU4zgAlZkEkX1JU4qWJCg9SwvGgAFGLjRBPjy5PhGfm9pmlrJSCsFSRWjhMxYOpDS2MGl9ogqcZSZZKr90G8GKQZgKn4d0qgfEVxADT9iWXgS+H1jo4pGY6NY6AQt1qeKLa3aiVIWlK1MokAZUNMcg+esXqxz94pNo9mpU6YiYtLqRTEsz6YGuojsRo5WXd6HbfM1dnPchJURQKusXOd6mD40LRhJ/ZqfKlibMCpqgrdlIRfAvUN4VBSRQhKQ9Kx6dKkhKQNBSKDtLsidMXLXJmXCk1BwUk5EYFuOsMqZTKL7MHKM4ImTE2ezoEsELJkpQQahrq1Of8YrrNJXNUkJu3jQXlhO8W3QTSukbntL2lloSZVxE5Sgywp2catUFsoqNg7QUJcxapKZkqWUlKEIDhZNSM6AiuNYrcFJqLYtmfQShwvdKTdUFUIINQdC/wBIOkx6Latgyp/9coaYUFLgsapKQ+RKXLEx5tLSU7pBBSbqgQxBBZlDI06EcvWYPLSlZ6bwfNGVwrmrDg0gEyzpcEgY3nar6+UEvwils5OGPMN9owK/Q77qrZClbOJdSpKrgwVcXd0+IBmyc5wSXIQ4wvAlT5uVOS1M49W7LbN7uzISoBwKkUqS5fRya8YNtns9KtCbi0mlUkG6sH/arEFizYHSOvLQquJOzzUPF3uuWNV8d0eWhUPCostvdkp9mSpaWmoTVw4WEjMpAYkCpY1AwyjOKtS2QQlx8Sv+XCmrgk00Ec3JgnjdSO7h1WLNHdB37+/7FnCEPFWi3zWbu3ZIJLGpukkeYpo8Pl7QWVAXKXykmrMCxPJ9YTYyxZYsnKhCqEKovezXZgWgX1k3HoMLwxcnFtGIwMWYcMsrqJVqtVDTQ3T9el7lFeiGvaoDOP7m5DM+Gkb7bvYINeszIU1Zb/01akf8NR/xJxGcYybZlJmGUtDTAQm66Sd8Ati1XDh2pFmTSzxvq0UYPEcWaD52y+fQiK2wgO7gUYtiDm2n3gkraKFKCa1pUYUJr4CLq17Gs8izqRMlpVaJiMGSSlRdiDdF2tXxpnFWmSl710Pqw5c8ImfCsNJ9k0eqlqU5JUk/3JCR4w4GGJh4jIdEcIdjDYWAQ7ukkuUh8KgYcI4SR8oHgIemWTgHiwsOzVk4Dxhkmyucox5ZCs+zAqgSnT4R5RobFsFhXPhxizsFgugO3l4NE4BhF0Ye5ys2qb4iRZNkCRh17GDFPXvBG69oa3vwiyjE5N9gyMWrnl4woHLr6VEOUn3fXyfxpHDrz9IIBgFOBZ4H+zSVXihJUQU37ocg0u3mw4EwcJ8MuvHWOOGVeGf8gZxCEOdsiUpAQqWm6CkgBIAdJvDAUrVuJ4xJTY0AlkIF41N0VcVelTU+Zggr16GHDHn9/SsEAAWKW73EOAz3Undq4wwNacYJKsyEqJShIJLkhIcmoJdqkv4udYIk59fxDm65cogDkp5eUdChIOIfzjoIC2xflh6w0geX1yIhFL5Q0qpyw+0dVJmCUkCtE66kmg0PXL0jOdl+0K7SqaLoCEkhJBxDODwp6ERXdrNuTZhm2aXKUpRQFBScQCXJHzC64ZwatEz9P7KpEk3klO+ogEMWej55NWLVxwZHLcyg2j2YmzrdMN0olqUN81SQyQ4F5wcjgKRt9g7FTIlCXSjOQMSMSa4kxahA4YQS7z8+OvOE4jbXqWxxO+QYlMG9h1jFPtfstJtBdaN6m8HSqmIvJqQwwLiL0p66yf3hCnr7wu6+GW7GuY8Mwdi/TveImzFKSMG3SwOJNXLHlSJp/T+SCggOA97/AH1cX/mINH4xrRL108Dxh3d8+P59a8IEYwj0kNKeaf3Tb/UDZZV0BIyPWcGu8OteMOCffrrWOV/POI5ckjClQCZL68o837VdllSFmbKTelKLqSlJdBzIAxQamnwl8sPT+vxAFy6denrAnCOSO2Q2LJPTz34+/wCzxqVKUsshC1HQJPvh5xNV2dtIAPckg6LQ9dReDR6oJCX4vnXx8vpBGGlOvGKFosS7tmyXi2ok+El/P/J55srsQuakLmKKXO8i6KB6bz6NlwjfWOyCWkJAFBlw9oVc1KRjTXh4Rl9uduESjdlvMWCAW5tjrwjXDHGCqKpHMzZ55JbsjtmuKOH8GkQ5uzUFRXdBUzEsH5E5jnBbFMvJBOeYzzh9pWwOPhj4fbnDK06FdSVnj/aNSpNpmpUKld5NaGWqqGfQbvAgxA/1MA1SRVX/AOSBTiXiz2rbDNnLKlFV1SkpfJIUQGyqwiOmzg0ug8GBxxxGscHO4+bL8nsdIprTQuk6/wBfx2RUbYRTGpLctTXBgT4GLKQCsAgYjTWJtj7NhfxJAB4VY0yrwjUWLZSEDBv49mivan0Sep2cN2ZmTsdasmizs3Zv5jGhly+DcOuMFH0+kOsaMc9ZN9EKy7JQgUD+ET5cphTDKno0Klq/zwPLWOu9Vp19YsSSMcpuXbFHDrOO/n1xHgY5R1rxzDfiOI6/OWUMIIR4eWPtCFOvnyh58fHl6O8I3XX2gEG3euPA6GOI6aFfFs8uOn4hT03HnECMbXr19Y663XlDyB11pCiIQa2nWUcBn04q4hR69MY67n11lEAc/n5Q5usjlV4QadN0PSOA66xgkOKeAJhYVI4kesJEAYjaPb+YtJTLSUOWdRdhqwOOGcbDstaZi7OhUz4lAE++EUtk/TeUGKlLVWrqYEckintwjXWezXUhOnXvHXW6vqr9DjRi7ONmBLkOQ+WvXtD5UgDAU9oM3QhUpx6/iFczSsaOA615ceEKaEdPyhB1WKjaMuYqYZiUAiS1xyQTgqZdDMbyTcxGEKuSxvai3ChrwxGOnPhDUTEnBQLVoRR+UU9js60zb6gVI71dxN0goKllpjZvg+QIbOI8uQ8mWlEtSVolqCz3ZTQylAoJIF4lbUD4PB2ib37GgRPScFA50I+nGFVNAzGLeKjSlcT4RQqs96SUMS4lggSFSy19F7ezP2eHGRN7whSVG6qQAtnvpTMUb1MwksriHzibSb37F0iaklgUk6AguIefHTp4q9mXVTDMKChZBCQZSkhKOJugXlUJroMosyOvzAqmOnasFNmUcmnWkVdv7RSpKbylBia+2GPpFjapF4EGoNCMHfrKPH+0Gxl2WaJaiVJIJlLL1FHSxJZQJDti4OcPKShG6syTcro0G2O25E9CpC0rl3XIIarlJGooAa0L5Q2d+okwhky2P+5Tio/2peMjHOIyvUy9Cuiwt+3586i1sCcKJG8WqXqK50jZ9mOxsuWBMUby8S+CTUlgMPfjGS2f2XtE6WJiBLKFOGKjq1RcIYkEM8b/ALJ7KmyJSUTFBTfDRt1qBzi2DnQRoxb+XPv0IkrL+XLAFMOWfhzhs9D08YLLwxp+IasfeGT5NTj9J5LtnY5k2lUpJvAstJaoClK3VMGLFJqMiKYxZ7J2U1SIstv2UC1g/NKIwzQvLwXUcoNZ2w606eORqIKOV0d3T6mUtPFN89EmWgAYa8uMGT6/l/HnAkKYadD04QVsHw8PrCIpYRPXXPKHjpsOerQxJr114REO1kid3V1Ts5ULt0AgkEuq8zCpCWGZEOhGN2ptJctaQlKbrAqUq9R1sA6AbmZvLATRobaO0SEgMlaiU3xuiibqy5rg0su3lA7TbLJMKZi7irgcKNQ174aYl63SMgYeU2SWHAlgTCQ4YhqpUSSaJckHKp1h6XsIJO7UykCoWSDdKQkO+/SpxuoKm0bWLhCwQCMFAGoahDjHDk0Up/alE0qZQvqWq8z3ki4GZi11F0ah3zeeNsyBTvEJZktxVQBtXYMIjXsQmXdR5Y4Rzfb1hJawoAggpNQRpkQR1WFSesPT7QoTh1Xy5w0Dr08uEPaEIcc9feIQQ+vlChPTdVEKRTrKEOJ66aIQ5jwjm664RzV5fnTwhwP3iEEOP1bWv0hXzw9o5PDhCA9dcIgBQjl6R0OCemH1hIhCzCOvIeBhUpbrrWJy7MnTHiYRdmS2HqY6dsxpIiN1115wqwetYkpkDTWEEkeYgUNZH6w8o6JS5Ac06cRyrOnTLUxKIRDyy+0KevOJK5ArTL6w9VnTpEohC69c6aR1IlpkBvDUwqrOlsPU6QKIRD16mGkef094mKkih+sL+3S5p6mCQgK6zin292elWlFyYCWLpIopJwJSci2RoY0hkilIabOnTPU6w6ZTOFnmtp/TQMru50x7u7eCSL1PiugEpPmMeESdidgZYSDOSFLBLuVKQalmSaUFMMo9AVZU4N6mO/bJpSClFcpFXllXYrImWkJSAADgBTLyiUmX1p484mS5A09ToYemzJpTLU6xHJsujBIhBNdKcvDzgcxerD7tw6rFgZA6JgU6ypumnqYEQz6MLt61JXaJYSXKAoq4JUAB/wBV5IzwCoWWDn0x/EW8jYsoBRulytRJvKxvEa6BokStlS67uT/ErlrHPzxc8jZu07WPEk/z+5VIoM/frKDJ9+Gf0yi1Ts2X8umZ+8POzpdd31P3ivymM5oqUhtRhRvzEK17ETNWFLUsh/gpddiHBu3kODUAsTiI0idno+X1Og4w7/T0fL6n7wyxyQrkjIp7LpQn+ktSJoYpmMmhDBykJAO44rrBJvZWUpwszFJqySQwJVfJcJCnK95yaFmwjVGxI09T94ImworT1P3htsvcW0ZSZ2aQol5k03nKqp3iSogk3XffVgzuHh8ns7LTN768sqBcORSrs4TeI5mgYCNT+xRWmmZ+8cmworT1PHjE2yBuRT2SzCWhKE1SkBIc1YanWmkF65RaIsKGNPU/eEl2FBy0GJ+8Dy2Hcirbn0MOEK3TRafsUaep+8JLsSKU9Tw4xPLZNyKtm6+jwrZ9ZDnFkmxpbDhideccixIc09Tx4xPLZNyK6OHXmcsIsk2NOnqdecKLCh8MtT94nlsm5FWPSnXlHAa9dfSLP9kjT1P3jv2aNMtT94nlsm5FWeB68xHRPnWRIy9T94WBsYdy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112838"/>
            <a:ext cx="4857750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9988" name="Picture 4" descr="http://dc191.4shared.com/doc/raqiNTls/preview_html_m5c3133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21796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ağrılan Memluk Sultanı </a:t>
            </a:r>
            <a:r>
              <a:rPr kumimoji="0" lang="tr-TR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Baybars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kendisini 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ağıranları ortada g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nmemesi 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geri d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#1308 de 2. Mesut un 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yle A.Sel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Yıkıldı.</a:t>
            </a:r>
            <a:endParaRPr kumimoji="0" lang="tr-TR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284448"/>
            <a:ext cx="87849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Sel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Beylikleri (Anadolu T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Beylikleri / 2. Beylikler D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nemi)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1.OSMANLILAR: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ve Domani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ç’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 Osman bey tarafından kuruldu. Oğuzların Kayı boyundandır. En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 karaman oğulları ile uğraştılar.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9026" name="Picture 2" descr="http://www.sosyaldersleri.com/template/standart/tarih/resim/osmanlilarinkurulu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66967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2.KARAMANOĞULLARI: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Konya, Karaman civarında Mehmet bey kurdu. Mehmet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e’yi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resmi dil ilan etti.(1277)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2" name="AutoShape 2" descr="data:image/jpeg;base64,/9j/4AAQSkZJRgABAQAAAQABAAD/2wCEAAkGBxITEBUUEhQWFRUVGBgVGBYYFxgZGBcUGB0eFxUXGBkZKCggGB4lGxUaITIhKCorMi8uGCAzODMsNyguLiwBCgoKDg0OGxAQGywkICQsLCwsLCw0LCwsLCwsLCwsLCwsLCwsLCwsLCwsLCwsLCwsLCwsLCwsLCwsLCwsLCwsLP/AABEIAK4BIgMBEQACEQEDEQH/xAAcAAABBQEBAQAAAAAAAAAAAAAAAgQFBgcDAQj/xABKEAACAQIDBAMLCgQEBgIDAAABAhEAAwQSIQUTMUEGIlEXMkJTYXGBkZPR0gcUIzRSc5KhssEVNXSxFjNUYiRjcpTC8GTTgqLh/8QAGwEBAAIDAQEAAAAAAAAAAAAAAAEEAgMFBgf/xAA2EQACAQMCBAUDAwMDBQEAAAAAAQIDBBESMQUTIVEUMkFSYSJxgQYVoTNCkbHR8SM1weHwYv/aAAwDAQACEQMRAD8Aa9GtgYe5hcP/AMPad3tWySbaEsxUEkkjU1YnOlSpcyphJLqyq3Nzwia/wVa/0Vr2SVzv3vhvvRs5Nb5D/BVr/RWvZJT974b70OTW+RNzodZVSzYO0AASSbduABqSa2U+L8PqSUIzTbI5Vb5K7v8AY/2cL7NfdXbVnJ9VE15n3Pd/sj7OF9mvuqfBT9ozPuG/2R9nC+zX3U8FP2jM+4b/AGP9nC+zX3U8FL2jM+4b/Y/2cL7NfdTwU/aMz7hv9j/Zwvs191PBT9ozPuG/2P8AZwvs191PBS9ozPuG/wBj/Zwvs191PBT9ozPuG/2R9nC+zX3U8FL2jM+4b/ZH2cN7NfdTwU/YRmfcN/sf7OF9mvup4KXtJzPuG/2R9nC+zX3U8FP2DM+4b/Y/2cN7NfdTwM/aMz7hv9j/AGcL7NfdTwU/YMz7hv8AY/ZhfZr7qeCl7RmfcN/sfswvs191PBS9ozPuG/2P9nC+zX3U8FP2jM+4b/Y/2cL7NfdTwU/aMzDf7H+zhfZr7qeCn7RmfcN/sf7OF9mvup4OXtGZhv8AY/2cL7NfdTwU/aMzDf7H+zhfZr7qeCl7RmfcN/sf7OF9mvup4KXtGZ9w3+yPs4X2a+6ngp+0Zn3Df7I+zhfZr7qeCn7Rmfc9W7sgmAuF9mvuqHZySy4hObe49/h2z/EWPZL7qpupRTwy0rO6a6Jh/Dtn+IseyX3VHNofA8HddmH8O2f4ix7JfdTm0PgeDuuzD+HbP8RY9kvupzaHwPB3XZh/Dtn+IseyX3U5tD4Hg7rszrZ2Ngm73D2DH/KX9xWyHLn5cGmrTrUnieUY3txAuKvqoAAu3AANAAGIAA5Cqct2bovobp0B/wArB/d2/wBAqrxv/ts/saqP9b8mj18iOsFAJuIGBDAEEEEESCDoQQeIitlOpKnJSi8NAyjpV8kRuXmuYJ0to0tunkBX7EIBhT2Hh5q+lcH/AF0qVJU7lZa9SnUtsvKM66T9FsTgGRcQqjPJQqwYNljN5RGYcRXveFcbtuJRbovYq1KThuQldg1lg2FsvD3LDm9dVLt0m3hwc/fgd8cgIALlF6xAgueQrkX1xXU8Uk8Lc2RS9SXu7FwGe44uIlu3dQMrOzMFVbmcAJLFLj7kBgCRmbsqlG6vNsNtroZaYnmJ2LYXDXGtpbuWS2IcYnMy3EUWkfC2wGYCWuE2yGSTrEaVrV1c6+udS9O5OFgVe2BaclFsIpIurhWW7JxSC3dZLzSxGbMlvhlH0kRpUxu68W3lvv8ABGERn8Nt27BvXLQbLZa0Qbkf8aL+QqQDOZbPXiIIE85qw7itUloi/XP4wRhIl9obFwq3ib6WsNbtvcyqr3CL+GHVs3CFNx5ZyoLLAjMQOrValc3WHGGW3/DMmo+pD4XZWF+c4hHujchFuWrskEq121kGvek27hBzDq6mNKvVbmvyouKerOGsGCSyPdmbGsNctvetolondXBvZC4g4kqLc5sxixBnhALdpqtK5uNOlN5329MGWEe7S2bhsRazYJLZumIC5rK5UJ3vUu3HIIDISS2oIIAhq10a9zReKmcY/wCA0nse47o/hxiEvDKmBgtvCzlXIZgqdWbnWlAYGgJPKt0L2vocMNz9CHFZyeXtjYIIxW4raYq7aYuQLlpbKtZQhoIuC4+kgZsjiOE4+Ku9WMP0TGmIx2Y+HbD2Fu2bAzYlbVy7N0XBZBRmYnPlGjMs5eA5HWt1enXVWTi3tkJrBL4LC4VB/wAetoXjulcMpYKXa/4Nm5bW39HbtHNqBMkHNVOc7if9LODJY9SI6Q7Mw9pG3MM4FoOpclrE21LacLhZyQWEhdBEkRdsa9eckqm3X8mEkvQs9rYGEIwh3Nv6RVPe3PpCcLcuNP030v0qp3u7iY1nTl1Li4U5YbNiSIDa2Ew6Xr4uWMjYcC4qJmtpeViiKrK73GQ5nDdVjK5uGhq9RqXLpR0POc/gxaWR5/BLdt8Ut2LVm4SbTTINpbd90dYOZhnt2zHPQc6wqXNWapuGXJbhRXUbf4fRmtNbtg2VxAW64uTOHO53dxjIjNnuEwBEEeDWbvKqTUm8tdPuNKJfG7Nwli45xFixbTdpkJsX4LM5DfRDEFmgAdYNz701Sp1LmpHEW28mTSRVultlEuW0t96tsgDMGgb25ALDQnLBnnM13OFucqblPfJqnv0IKumYBQBQFr6O7ekrauwAAFVuHDQA++vPcU4UpJ1ae/qdmwv3FqnPYtFeUaa6HfTyFQAoAoCT2N4Xo/eunYeWR53jfnh9mYz0h+uYj767+s1jLdlKOyNy6A/5WD+7t/oFVeN/9tn9jVR/rfkuuK2wlu+LJBkoLk5rfAlgOoWznVDJCkDmeMfOrXhFS4oc6LW+MHTc0ng63Nq2lzZs4ysEM2rkAnUGcsFI4uOqOZFR+y3WcJZ6Z3GtHtvalomAxnPk7x++1GmmqyrDNwlSJkGsZcHuox1OPTGSdaEX9q27bFbhIOaAAjt4KnXKDxNxVHaWUCSQK2x4NWq0oVKa3RGtZ6mb/Kp0du424L+FfemzaANkIwbIYuZkaIuGLikpxAZe2vcfpS7jwyGi4jpTe/yVq8dexj7KQSCCCDBB0II4gjka+nU6kKkVKDyii1gTWwBUAKYWcgKjSgFThAKJJbA9p0AUwgeUwgFRhZyAqQFAFEkgFMAKjSuwCpSS2AVGEgFNKAUUUtgFSAoAoAqQFQC0dGtuNmFq4SZgI3Ez2Htrz/FeGRlF1aa6+p1+H30ovlz2LXXkj0IUAUBJ7G8L0fvXTsPLI87xvzw+zMZ6Q/XMR99d/WaxluylHZG5dAf8rB/d2/0Cq3Gk3w6aXY1Uf6xdrlqxduMd4GYAI6LcECCxXMo4EFjXgKVTiFtQVNU2k3lPB0npbyKvbJtOCHllZs8FpAaI0/8AeQrCXF7qnLLWHjGxOhMMdasIu8usERCrFmfKoyFmWSdOLmooX17WbhTWc/8AkOMV1ZS8X8qGzFvEDfXAWUm4idSVKwRmIJA3a8BrHOvTWv6e4vOhHThJen3NEq1NMl9gdI9mXWLWcUoYgAJccoVCrbWAlyOItLJHGufxKz4pThy6lPp37/8A2TOEoPZlV+VvDbKaWe6LeMjTdDOW4wLqjQD/AHGD567X6SueK0paNLcPk111B/cybC7Ov3FLW7N11HFktswHPUqIFfTKvELei1GpNJ9mUlBvZDZhBg6HsOhqxTrU6izFpkNNHlbCAqQLt2yxAUEk8ABJPmArFyS6sPoWHZnQXaF6IsMinwrv0Y08ja8uyqs72lH1yV6l3Rp+aRbtl/JINDiMR/8AjaX/AM391VJ8Qk/KjnVeMwXkWSzWPk62aqgGwXI8JrlyT58pA/Kq7uar66ihLi9ZvoMMf8lmCfW2120ewMGX1MJ/Os43tWPybqfGZrzRGHcjs/6m5+BffWz9wqdkbv3pe0O5HZ/1Nz8C++n7hU7IfvS9pVOnfQs4AW3R2uW3lSxUAq41AMHmOHmNWba85ktMl1L9nexuE8dMFQq+XQoAoAoAoCybH6OJesJczkFnZGUFeoilM15s0RbRWJY9uXgJI5dxezp1HFLYlIkrvQ21urmR2a6XYWQLlsi4gFtlIQCXE3IZw0LBJ4GKy4lU1Lp09ScHPaHRK1bt3WVrlxRma3eQo1rKlvOTcyz3zq1sdYagaGpXEajkun3GBzjehmHGINpLl0Q9hBnBGfO13ekF0tjS3ZLAjMDBAJJFYx4lVxlruMDDpBsO1bwq3hbvKzC2FYQbJBUZmPVJXXTV5LTAjhtsrqrUqKLfQNdCp12TEKAXauFSGHEGR5xWMoqUWmSm08o02y0qCeJAPrFfObiKjUkl3PZ0m3BNi60mwKAk9jeF6P3rp2Hlked4354fZmM9IfrmI++u/rNYy3ZSjsjVFxL29jq9tirDDJDDiJUAweRgnWulbUo1HGM1ldCrnE8jPoJ0N2ffwfzzG3yFV2V0zC2ilYMM3fMSpB0I76uN+pOK3dK4VrQpJ9nguUYRa1Nk/Y6UW1U29iYRSqjKb90lLXbC5yC556kV52XD3UalxCePhCrd06WxnHS7F7QuXM2PNw81BH0Q7MgXqfvpXuuD2/CqVPNDDf8AJXdfmbMNodEsQiby2VvW8obMh1AiSSh1gdokVatf1HbVKnJl9Lzg0RqxctPqV+vQNKa6rJsFIhPegnzCf7VplKjQXXEf4Jw2ap8nfygWsLZXDYjDmzbXXfIrkFj3zXQddY4j1AV83/UvA3d1HcUKyb7ZLlGppWGjTb+zsFjbYdrdjEI2oeFafMw15Dnyrwav7+xqaNbTRa0xkio7e+SzZ5XNaFyySyjquWXrGDo8xx7eVex/T36qvq9wqNR5RRvIxpUnUS2KjtH5Jrw1sX0fyOCh9Ykf2r6PDiHuicCnxejLzdC69BeiaYG1LBWvtq7jkOSKeQHbzqncVnVln0OZfcQdWeIP6SZa3cyMFBD6S2Zes3NgJ0Hng+TQCqmHjoalUpyknPqhRS7B6xJPEAoCNTAWRHCJmajEiYzoZ2PLVu7mgkherzU8OMT289PTzqUpZInOjoeF1FXEaWIBmG60ggiDlQCZkGDwjQ66mjTIpzg0ovAhN6Vjrah9SUBjrhQYjXW3qOzj2x9TM26MZNgbd7MIJCwoJlTrmEkTzjNyPLzB9WcE6qLjnBx25sdcXhWsXdMwHWESrAyrDze+tsG4tSW6NdG75NbXHYpHcit8sU8+W2vH11f/AHCfZHUjxmLeNJlmJsFHdG0ZGZGHYymD+Yrp0aqqRUkdpdVk5VtJCgCgFBj2nn+ehrFwi90ADnTU6cNeHmqNEewyei62UrJyniJMGNRI89RyoZzhZGT25fZu+ZjERJJiOHHzn10VKC2SGT04h8uXM2X7MmPVwoqUFLUksjJyrYAoAqAaHsLG72wrRBHVPnAHCvC8VtuRXePXqersK3NpL46EhXMLoUBJ7G8L0fvXTsPLI87xvzw+zMZ6Q/XMR99d/WaxluylHZGn4j+Sj+mt/wBlrrWXnj+Cq/OQHRbo/bdFfEFmXW4ljULB0NxzyByRpB0GvAVzOP8AFGpuNGKyumo1VakksRLkuKtBQAyKoHVUQFA5wBwE14qpSuKkszTbKThNvLF/O11XMCDxUwQQROoOhECsYUq0XmOUQoS9BtiDh3t7tyu7ZYyhssqOQyxAgeoVspxuIVOYl1RnFTjLUtyLv9HNnwQLTAjXS6/KSVliVEhGEnhXdt+NcQ6NvoWadWpnMti99Eei+Cw11L2DxF2LqAm2WRhcRlLWywIlYgkEVxOL8a4hXpThXj5X0e2DtU6cV1RdSo5149Xddf3v/Jvwjy1bVRCgKByAAHl0FYSlUrSy8tjYhNv7Xw4tQbltiXQL17cI4OdHfMR1VKSYk6QATAr0HALG4jdxnjSlvnsVLycXRkt+h0t3FYBkIZTqCCCCPIRxr6tFprofN6kHGTTWBdZGsKAKAKAKA8TC724qF3QQ7ShAJiIEkHTWubxK4nRgpRO7wS3p1pSVRZPcdsMWou2kuX3UMGJcG5kicqBoXiBoImuZZ8SbqZqHcvOGxnQ5dJJHikESNQdQfIa9JF5WTxNSDhJxfoe1JgjJ+n/QPEvibuJwyrcS4Qxtro4aAHOXwpIJ0114c6u2dzGmtMtj1Njf05U4wk+pmrKQYIIPYdDXVhUjNZizqnlZgKkBQBQBQBQBUN4B3s4K64zJbdh2qjEesCqk7+2hLTKaT+5mqcn1SOFb4Vqc1mLTMXFrc64aw1xwiKWYkAAdp0H5msK9zSox1VJYMoQlJ4RpOC6PnCYe0HI3pLl8pldYyqTzK5eI+0eOlfPbnisb+5m4eVbHpLK2dFJP1OtazohQEnsbwvR+9dOw8rPO8b88PszGekP1zEffXf1msZbspR2Rqa5P4Rb3k5NxazRxywuaPLFdCmpuKVPfHQqSzqeCKPS7BzIt3V0VQVRFIRZhQQdBrw4c9DrXBlwLiL3WeuTRyJ9ya2TdS7b3iLeRX4FyoZo5iJ0kRqK5N5VrW9VRnjK9DXVnKL3Q6GDSAOtAERI4ZSnIcYPHyDlpVTx885wa+dIS+DBMlmjXMNJcnNqTpr9I3AVnHiDSfTr6Equ0hQwidrzxnMJnra6D/mH8qw8fPsjHnSLl0NwwNmZMW7pCd7ooQwvVAkfTPVHi9zWqRjGMfNHr/n/0d+zlrpqTLNFeeja1pNLSy5qRkvSXpU2JZgpIw0jKsAZxl75wRmIIYnKdIKyJmPfcN4VTtIJtZn6v/Y4N/eTn9FJ4IMYuOGYaclOg1004aKdPJXWOJ4eu93/JJ7O6TXbCbtGESWAa2XIzanKQw6shm15k8oqxTuJwWEbHbc1J1I5ffJaej+0r+Iw5vvet21khAuGuuzhSys0ZhMG23e5oCkmOAmd7UT6IuU+DW7jmSZJXsXetJL2xe7+GssAWVM0sUvZMh6jSuZuGhNbafEMr6kVqvAcvNOX+RL7btoSt0PZcEjJcUTwYzmQskQjeFyq1G7gyhPg9eLwSZFWFJPY5s6coPDR4zACSQB2kwPXUSkorLEKcpvEUddgK1y7vRpZCZUlWVndjLGGAhQFWDrJY8MuvnuLXUZrRE9fwexlQi5T6Nlhrgp4Z2ys4/Ath2BQThyIyhSWsnUjKqDrWzoscQY4g6ei4fxHpomcHifClVTnTX1DJtr2B39wWz2XA1snygXACR5RXXV1SfqeffDLlf2irWKN85MIVdjM3ZO7tjSWLAEO2ohBx5wNarXN/TpwymXbDhFWVTNRYSJHbHQ3BYqylq/aD5FCLc4XQFEA51g8tRw8lcChxSvRqaoM9by44wZV0m+RnEWwXwdwX1Gu7aFuR5D3r/lXqrH9TQniNZYNUqLWxR8J0Rx9xyiYS+WBymbZUA8NS0Dl213JcUtYrLmjVoZY9nfJDtO5BZbVkf8y5rx7EDa8651b9R20NupmqUmSmJ+RHFhSbeIsu3JSHWfTBiqlP9U0XLDiS6DKNtvotjcIf+Iw9xB9qMyHl36yOfbXcocTtqyzGRrcGiW2D8m20sUudLItoRKteOTN2ACC3rEeWql1xy3ovCeWZRptlv6L9CsCgDXFa/cEzvIUI4ElTa1Ejyk14LjH6hvZzcE9K+Ox2KFnDQpxeS62MJAhWgLIyqCAI7AI59gryk6lWT1Ntl/mwisKI2xWx7dzS6iXP+u0H0BgakExJ9GtWKV5c0usJtGufKnvA47P2RYw3VsqltTmLFerOUScztJI85ipr3t1cySqSbMqcadODlGPX5GO0tnNduSHAtBVKEAkFnkd9Gve6QYjXnp1LGPIhjHVkeKedTIHE2cjRM6AgiRIYBhoeGhFdWEtSyXac9cciFtkgnkI7eZgVLlh4MnLDwSOxvC9H711bDyyPPcb88fsYz0h+uYj767+s1jLdlKOyNPxH8lX+mt/2WutZeeP4Kr87M0wzKHUuJUMCw1ErPWGmvCu/cqboyUH1wyTYrZXKMoAWBlA0AWNAI5RXxS6U1WlrfXJypZz1FVXMQqcMnAm44Ak/ueOgAA4nyVnCnKbwkZRpyk8JE70c2XYvWnN+wrneE5b1onKMqqDkuiBOUwQJg+Wr1WtVoQhGDx09DvWtJwglIll6NYEa/MsL/wBvZ+GtKvbl/wBzLGlFd2l0BUENhHC8t3dZyoEeC4lp4d8GMcxV6jxX0qL8lGvYRmvpeGR/+BMV/wDG9pe8v/L8p9db3xOl8lV8MqN51njdBMVqQMKT2b28JOun+XAmT66yjxKk3jqT+21cY1lo6GYSzcwaWDNq8AWYI1yNCQ5tkxlk3CHACnMzcQZaxXnOD1Lqi/COEky1/wAHs69UmQQZZohgytAmFnOxMRq01Sd1U2NmlB/BrE3Dk/zCS/WbWQ4Ok6CLr6D7VQ7qpsTpQ2foxhcxKI1rNqws3LllWbmzLaKgt/uIms431WKwmap21KfWUULw/R7DqwaHuEaje3bl0KeEqLhIUwSJHbUVL2rNYbELalB5jFIlaqN53NwUAUAVKlJeoCjk3uArEBQBUtsBQBQARUqUo7MBRtvcERtTo7Zv3N4xdHyhCUYDMoJKhgQQYzHXy1nrjJKNSOcGcKk4eV4GFzocng376+fdN/dNKjFB/wBhsVzVXqef4P8A/lXvw2fgqNFD2k+KqfBROlGDNvE3LLXHuopUgPlynMinrKoAYanQyNeFdGjRpQSlCOGdC0zWi3N/giyP3PpPH+w9Vbi+ox7IAKfYk6pcIVhGjRJ7IMisGk5JmDinJPsP9jeF6P3rrWHlZwON+eP2MZ6Q/XMR99d/WaxluylHZGo3ELbGUKCScPaAAEkkhYAA4muraSUZRbKr85nex9k3sVdFrD2zcc6wI0A4sSdABPE13Lu9pW1LmVH0M4QcnhGrbD2M9vC29/irNrKrD/LZxCTJL5lAgCPODzBFfLOJyp1riU6VNvPY3ft0JPVJkle2OBlDY1AHJAIw5B0mYJuGIynWDEGeFc+Md2qT6fP/AKMlwykuuSStYLZgheqTrq73CxjiSWPDUa8NRHEVVnLiTeVDC+xejQopYwdrTbOssrAWlcmEkEvm16qhpIbjoNa1ypcTrLTh/joZKNGHXoKwnSGw126c+VBkGdlZQWAYtBI4Bcpn/eK6MeHV428IyX1LJpnUi5dDrjcL84KOgtOAVhrkE2spJNy0CrSzBgPAIAEGttGpG3ThU3/1+DW1nY5YbY+I3ZD32z6RF64RIJJbRVInq9XUCSOEVm7y2UliAUWdBsy8CwF1oY3DmzHgAFsAsetmB74kNIA10ip8VbOKen/71GlkVtnB4q1hwfnDBjdVWO9ukLZ4hcwQkFiuQ3IkZ58hs21S2rVdKj/yYtNIh8Lgb6NIcDJGRmdmBaD9IFWWRhIHEZoJMZmntuKawayawuOxCC2udcqwGyXrisy7wO+VGt5AxEiSwPKROmmVCD9AWzY+3bJW1adslyFQBxlW44Gott3jnQnKpJA5CDXLubWabljobIsnKomQVACgCgCpAVACgCpAVACgCgCgCgCpAVACgCpBkfTG6Gx98rwzKvpVFB/MGuvBYhFfB2OHr/pv7kNWR0AoDtYvKFdWB6wEQR3wMiZ5VrlFt5yapxbkpL0HuxvC9H7117Dys4XG/PD7GM9IfrmI++u/rNYy3ZSjsjaeiQHzbBktlCph3LdgTK515d7x5VZm2qPTsVX5xJ6K4DFY5sRgscLd5W3hS1kdVuc2ADKchPEDTU661Xd/U8Pyq0MxZtTcXks/8IuHvlssdSWL35JIC85PAAASYrictLOmbS+yLHiV6oXcwl/Mx3Nh84IJ+cXkENOYBd2wEl2MjjmqvK0lhKFXCXx2M1dR9UeWtm3crjdYdd4ZZd7eedQRJyrzUchw89beS3hyqvK7Ixd1H0QvC9H0BDXHe44Blszr12bMWAzEryjWeqJJ1mzztKxFFeVVyEXdj4YXbSbtQCjqOs8sUKZATMsQMx9da69ery247mdJ6n1HQ2zZ1yLeuAksTasX7iyeeZVI1rlOyuKnWRaTQpNsISAUxCAkDM+GvogJ0Eu6hV101POsJcOqpZJySCMCJBkHmNRVOUJLdAi+k2Ktphbiuyg3Ue0ikiXuOpVEUeExJ4CrnD6c5V4tLZ9SJPCIA168rnlAKRyOBI4cCRwMjUaiCAZ7RUNZ6Altm9Ib1rvy15CRIIzXEXgd3kE3YGuUgtodWJFUq1lCazHozJSZc8NiFuIrocyuoZT2qwkH1GuNODi8M2J5OtYA9FZRxlZBUNnY/GjDOxzO6wfpbF3MGOUEKipbLqozNCgzwDHl050aDklsa8yHiYzHAHMqHRjpauaEm6U0DdYKqWxA1beDvTocHQoN4yTlje9tvFoCXREAVdTauwG4yDm62cyuUa24zMWFZK1ovZkamd32liywy22AVHLfRtlZ9cvlIgKYB1mJoreis5Yyx5sbFYl2+nQKIYaKyyVFvrENJGYs0LOgUyTy0VqVKEfpeWZJv1JeqRkFAFAFAFAFSSMNobaw9lgt24qMRmgzOXUA6eUH1Vujb1JLKQSb2IbbvTPD27J+b3rV682iorqxTmXuKDKqo7RxKjnW6lay1ZnsbKdKVSWlGZsf/dNTzOnl1q83k9BTgoRUUeVBmFAO8BjBbmUDyV0YEjqmTwZTPZ+dap09T3NNam57PA62S0lz2kH1zXW4asQaOFxlYlBfBi/SH65iPvrv6zSW7KcdkafiP5IP6a3/AGWutZrMoplV+cz3Y1++l+2cMzLeLBEK6HMxygeknhXbu6NF0XrXRGSZ9B3fniMT1WBKookamMs5R3ktmeZMAAGNSvz+UaTbwZ4R5u8ab3fAJBGYhIlcxGVQ/hdUSRpPDTVikkMROeIxOMUhdAWYKOoplswkDrd5kk5uM8jwoqdJ9RpQOMcXZlGUZAFUm3GaVkwGOpObzD10UaWMZJwgxiE2iMabRzNbyKQmXeb11RQrFgxylBMa5zEaRC05+gyp9JdC3ooACqAABAA0AA0AAHAAcq58nJvLOgkgcAghog6EHgQdCDPGsU5J9CcJkc/R7CkkiyqEmSbZa0WP+7dFc3p8tbebL1Sf3MdCK5tvZ1yxeD7w3EcbtSzNvLWk5I71lbLObRuRkVfs3D+1YZonFoY1dNQUAUBE4rb1tMUmHIJZwNR4JPeg/n5tO2upT4bOdu62cGGvrguvRbajrcSwSGRy0TIZDDOYPBlMQBAy+Xl5u9t4tOfqbYsuNcU2BQBU5AUARUqTWwCoyAoAqAFAeMY1OlSk3sCu4zpthEHUZ7pgEbtGymey60W/Rmq3G0n/AHdDbCjUn5UR7fKDbjTD3Z5S9iJ8sOT6gaz8GvcblZVuxWds9KcRfOrbtIgJaa4vlJZwQW1HYIE8ZqzCnCC6Fyjw+K6z6kGPJp+/nPEnyms8l6FOEFiKwKa4SIJJHZJqDPCE0AUAUA72fetLm3gLSMogAxPFteYj8+BrVUhKWzNNaM5Y0DjY/h+j966/D86Xk4fGvPD7GM9IfrmI++u/rNRLdlKOyNPxH8lH9Nb/ALLXWsvPH8FV+dmc7Nxr2LyXbcZ7bB1LKGAYagwdNDrXoa9FVabg/Uk+gegm2sRi8IL1+0tskkKVJi4o0LhT3ozSOJ701894jawtqzhF5JZYa55A3xe0LVqN7dt254Z3VJ82YiaySZKi3sN8NjL14FrFkPbmFuPdCB40JQAMSs6SYnlI1rTWr0aTxOXU3RoNjnCbGZy74oIS6m2qLrurZnNFw6lm0kgLEARzNC44mtUVS2T6/JYp0tKGNjY1y5bzNdK3CbqPluOFkOFLIQAVJ3RJMc48tdrxEOnTp0NmJM6XejbshVrzNmBzS92GYsTIE9XTKNI4eXWFc009icSEY3Y+ILqEdsrPLMLtyFGZS1wgsDLJmXdiVHHjWUa1JrLRGJEd0s2K7KHe4AzkJKFwUgMwhjJIGXhpMngDptt6sX9KMZ59SKwuFyT1i0gCTmmQWM6k8mAj/bV00HegCgK3tPo3fOJOIwt+3ZZh1s2fNMANwVgVIUaeU137Xi1KNDk1457GqUHnKLT0XtOt7CrdcXHDdZwNC2R9RIHbHAV5/iM4TUpQWEbYGl15Y3BQBQBQBQBQBQBQBUkmb/KRjHOKWyT9GtlLmTkWd3BLjg8bpYkaa9unTto4p5ResaUJNuRFqmFZUBa2rZVn6VUJOUFhLFlUzIgheER4VanzVLpksupWjJ4XQ5NawunX1hSfpEZQYYkGBr3kEg8XERwMZrdTJVa3Y6E4XIxXITGgdwCDLyOs6ZoheEkggwZmpiqmrEs4MXOvqSfQj8ZdViMq21GVZyZ++IBYHOzcDIjTyzW+CaLdJSWdT9RvWw2hQkS7gcSB5yB/erNKzrVY6oRyivO6pQlpk+oqtEouLwzcpJrKHmz3tAneiQcsGCSNdTp+Y7JjWq9SM2/pNNbmdNA52SRLxwkR5tYrr8NzoeTh8ZzqhnsYv0h+uYj767+s0luynHZGn4j+Sj+mt/2WutZeeP4Kr87Mwr0zJNh+SqxtO5aFpxetYXil+EzLA0t2xeBlT25WjgI4jwn6ir21NudPrLsWKdPO5oGN2Vbs289y9iSAUUtn1l2CBiFAAALAkgAASeArydK8uKstMYpG/lwRy2djtn25KAKzSCxtuXeLhtjrAHMWfUDiQwIEGsa9C+m+rM1pQ/t9IcMY6zCc5E27glUkEjTgYOX7UGJg1Vnwy4+5lqQr/EGHmM7SFDZRauloPLKFksJErEiRIFY/ttfsNSG+zNrWSHUMZV7zkZXHUN14YEiGU8iJBg9ld50J4j09ETF9D3D9IsO2USys0QpRpMtkABUFSc0aAk6jtFJWs0ZakSdi6GVWHBgGHDgRI4aVolHDwSVzpXjQxWyupRhcc8lBV1UTzYk8OQ17K6FjTfmNNWXoQNdErhQBQBQDzYv1ux/1/wDg1aLn+lIlbmiV5w2hQBQBQBQBUgKYAUwApgFd6cbOsPg8RduWka4ti4LblQXDkHdhTxBzkR5TVu1nLWo+hlDOpYMsq+z0sdgqDLIUAUIE3GhSYLQJhRJPmHOrFtQ51RQzg016ypQ1YyQ+0Nv7saWrkzB3ilANJ9fkr1Vl+n6GrNSaf5OHX4pVksRWDpgMJavol68d65E5CQLaSeAVIblGpqOJXtWyzSt4pR7mFlbwuJZqS69iWA7AABoAAAABoAANBXkZ1JVJapbno6dOMFpjsd7CKVeSoYAFZYLMHrRJGYxy41ok2pLBhObjJdh5sbwvR+9dew8rOFxvzw+xjPSH65iPvrv6zWMt2Uo7I0/EfyUf01v+y11rLzR/BVfnZnmydl3cTcFuyoLHUyQqqvAszNooEjWu9c3EKNNykZRi2aLb6OYYgG70gG8IGYC9mAbmAS8mvDVuI5k2rbK74LSh/wDou3RzYeF2e25xGMN+9iSMguuRKKQQqqWI77Weeg5Vwby7rXP129PSlvhG2KS3ZbLeybKsGCkERoGfLo28ByzlkMBrE8uGlceXELjGls2aUJ/g9mRCkQpQZXuL1TpEA68TB4gkkQSaLiNdeo0oj9p4bD2YCW7j3bi5bdpLtxWbIB1s2YBIGUG4SNIBJkA3bStc3D3+lbkNIVs7o9bQE3Jd2OZoZwgMs+RFmRbDXDCkkaDSRXWndPaJKgPMPsmwjBkSCvDrPA1mYJiZ5xrA7BWt3M2sZJ0IdWrYVQqiAoCgdgAgDXyVpbbeTNIpO1r2fEXSOGfKPLkVUP8A+ysPRXat46aaRVqPMhpW81hQBQBQHbBXsl60/wBm4k84UsFcxz6rNWurHVBoLc0qvNM3BUAKkEJtXb5S4bVm3vbi5cxLqlu3m1AuNq2bLLQqse9mAwNZSdKlHXVlj/V/YyhCU3iKGf8AHsX4nD/9xd/+mq/7hZ95f4N/hKo0xl+/f0u3MieLsM9uTyzXgRcMad7kmDIIMVoq8WhDpRj+X/sbYWT/AL2U7aOPbeMtt76qjMsnGY0sxUgHql4UBgw46xwrvWqm6alVxlrOyWDfRs4SefQbfP7vjb//AHWK/wDsqxhdkWfBUex1w+2MQhJS9eE8ZvXX/K6zAeiKYj6pGMrCi/QXjtuYm9b3d289xZBhhZAJXVScltSYMHjxANQoxj1iiKdjCEtWSOqS6FAFAFAANAKNwxBJI7DqPUdKzjUmtpMxdOD9EICiSQFBMAkKBIExMec1lKvUlHTKTaIVKCepLDPa1GZ1toCjk8Rlj0mD59Kwy9SSMJSepJD7Y3hej9661h5WcDjfnh9jGekP1zEffXf1msZbspR2Rp+I/ko/prf9lrrWXmj+Cq/OZhXpXFS6Mke7H2k+Gv279sKXttmUMMyzw1HprRc20K9J030TJjJp5FbY2tdxOIfEXT9I5zSJAXsC6nKByFabTh1C2p6Ir7mUpuTLx0Y+VjEYfDtavqb5VCLVwkZlaOqHnv1nnM6c685xP9J0q9TmUendG2FdpYZrfR/pEl3Z1jFXWA3iLmgH/O711VRJJzggASa8De8LqUrqVCK2LcZ5jke4HO7G7cXISMqLmYxakkMysBldhlJWOrAE8a6FOkqEOWn9/uZRWeo9pjPRGZSLfyo7P+dPYdmQI2QXiPomYaNqNVg6SRGnGupHhFxKlzIrKNXPjnBcRikNveKQ6ZSwKkEMAJ0PCqCpyU0mjZnoZYuCvqkWyB3uUKUAXqjMYYhWlpnmBmIBJBruIpvc6thsVKgXNNc5G5EAk97MmQMsaEameQqSBPzfFyvXAGkmbJiVBaeBJDaCBEDUzBIBct4kE9+w5ZBackTCwqiQ3EsSAsRlg0Ak4bFEgkgZQfDtjMxJg5Z7IENGszHGgO+EsXwZuvwmD1DEZcjFUMMSZkTpGkTUNZ3Bq2AvF7VtzxZFYxwkgEx6681Vjpm0bkd61g442/ktO58BWb8IJ5eas6cdUkgUDD7SKht6sE57hIcvOpJzZ4KN1SAgzAAKAdKrX1jK4q5hLp0WO32/3OjQmqccM4Xukirh2vG2xKzKqQYOpEkweAkwDAI41pXA5c7Rq6dzY7packBe6YXmkQtsQT1BvDljNOZyoHV7V46RXVpcEt6by8siNSUnh9CLXFgQMrDXLqVPWPaQdTzLCRXV0MsxrwilFI5fxMROVo7RB05E9msDnxpyyFdrsPLbzyjWIrBrBZpz1LIuoNgUICgCgCgCgCgCgCgO9jD5lcgElADoJ0Jgk9grXKeJJGuc9MkmPNjeF6P3rr2HlZweN+eH2ZjPSH65iPvrv6zWMt2Uo7I0/EfyUf01v+y11rLzx/BVfnZmFemJCpAUAVALf0L6dPgSqvaW/bQuUBOVrbPo7IYIkiRqJhmEiTXE4jwdXLc4PEmbqdXTuaUnyw7PgSmJBjUbtDB7Jz615iX6fu08YLXiYEJ0y+VizdwjWsEt1blzql3VVC2z3xWGMseHpNWLPgNfmrmLCMZ3Cx0MhAr3FOChFRjsUc5JHZm3cTh1ZbN64iOCGQMcjAiDK8OB48fLVO44db13mUevdGcaklsXTYnTtHITELkYwA66oTw1HFfzrjXPCqlPrHqjYpplzrlNYMwqAFAFAcjibcxnWezMJpgGlbH+r2fu7f6RXm66aqP7m1bDutRJG9I3jC3B9sC1wJjekW507M8+itlP6cyfomyYrLSK4uFtiYt2wGbOQESGc+GRGrf7uNeZd3XcsqT7fg7PKhjqjzFYdGQq1tGWO9KKQOJ4ERxJPprbb17jmx6vch0qeNjPMOBkWAo0B0UDU8Tp2z+de3bLdOK0roe7pPsLwy8NMvYE70DU8uZpqZPKjnOBZjsX8K+6mWToj2CoMsBQBQBQBQBQBQBQBQBQDvZ2Aa6Wyz1VJ0BM8gvprVUqaPQ01qkYYyhxsbwvR+9dfh7zFs4fGnmcPszGekP1zEffXf1moluylHZGn4j+Sj+mt/2WutZeeP4Kr87Mwr0xIVICgCgCgCgCgCgCgCoewNO6JdJbbYYC/dRHQ5JdguYeCdeOmnory3EbV06mY7M3wllE1/HcL/qLPtE99c3TLsZnLEdI8IiljftmOSsGY+YLJNSqc30SIKN0g6aXb0pZmzb7Z+kbznwR5Br5a7Nrwhy+qr0XYwlU7FVgdgrtxtaMVhRRq1Mt/QDpxewGIXM7vh20uWpLQNesgJhWBM+XWuVxHg1G4pvlxxIzjUafUvO2flrk5MFhixOge8Yk8BFtNTy8IV5yl+m6iTlVeEjfzMvCGGD2pjNXvXULs7XCgW61tWY5pCb1UzT/ALdNOetUrqlRknTjtsdihYSSUm+p1xW0r1zv7hPHRJtLrHFVJLcObEanSqdGxoUfLH/PUuq3z5nkb7w9p/E/vqziPZf4MvD0+wipNyCgChIUICgCgCgPFYHgZ81Ank9oAoAoAoAoB3s/ZxvEgE9WG71m14BoXhEnrcpNap1NLwaK1SMN1kc7H8PWdRrxnjrPOuvw55g2cPjLzKGOxjHSH65iPvrv6zUS3ZTjsjT8R/JR/TW/7LXWsvPH8FV+dmYV6YkKkBQBQBQBUAKkBQBQBQHtQ0nuAqNMewyE00pegPKyAUAUBNdErKtiQWOqAso7W5eqZ9FcjjNScbd6S/w6EZVlqZea8QepCgCgCgPUyz1mygKWkAEmPBUEgSRJknQKazhFN9TRcVZQitK3eBV+7ZVR1HJZWOZ7wUKJKqYROt3haMw5cZ02OMUtilGpVnJpzSweXLTqQrI4YgkAowJAEsQIkwDJ7Aa16GXFdUsZyJdSDlKsGkLBVpzsJVf+ojgOJqNEiY3NJ+oFWgnK4AVnJKsAETv2k8lgz2RU8uRHi6Xc9yagOGURnaQQTaALMR5wjAHt0qYweeprrXMOW3F/Aq5vGuHMrbw6lMpBVQJAC8lCwB5IpJSbIozo0qeU/wDk8W2xMBHJLZIyNO8AkpH2oBMeQ1HLl2Nru6S9TwKSpYKcoIBaNATEAzz6w05SKjQ8ZMvEU9Sjnqz1LbGMqs0tkEKTLxmy6c8oJ8wooN7CdxTg8SfUTBylsrZVgMYMKSQAD5ZI046jtqVCRErmlHGXuLxFko+RpDBVLgxo7awscgOqdTJB4VM4qODXbVnVcn6egg8I8oPpBlT5CDqDWrCLUoqW5KbIYnOTxJBPn1rqcP8AKzz3GlicPsYx0h+uYj767+s1jLdlKOyNPxH8lH9Nb/stday88fwVX52ZhXpiQqQSPR7ZDYvEpYRgpfMczTCqil2YxroqnhVa6uY29PWyYrLJ+30Bujd72/ZtG4cQqqc7NOFN0YjqqDoosEzzzKOJrmfvUPSJny2d7fybXiiv84sAXCcjHOEZN2Ly3C8QgZGU9aONP3qGfKOWLt/J430Np7ot4i41zMCLjKgtrbd1YKhylReUly2UcKw/efrfToTyyk4i3ldlDBgrFcy6q0GMwPMHjXbpT1wUu5qaOdbAFAFQDvgsI91wlsSzTAkDgJOp0GgrVXrwow1z2NlKjKrLTHcc4zYmItavacD7QEr+Iac6q0uJ21TaRuqWNenvFi8L0fxVwStlo7W6o7eLQKirxW2p7yMqfD7iptEd4ro3uUzYi8iToFUG4xPIACB28+VUVxuNSWmlFs3VeHSoQ1VZJfBA13YttJs5rCsgLtXCpDKYIMg9hHCtdSnGcXGRMZOLyjSMBiBctI41zAeTXgfzmvn15RdGs4M9hbVOZSUhxVY3hQBQCbg0P/8AP3qVuYzT09Nx42N+lBm4bKukWi5/yrRXdgrOUmEB8/PnW3mfV8FDwf8A0dvqOOExG7giSy27qh4AJv3iu8usJOkKNNZKCeOmXMSNPgpyw2sdf4F4LFC2VaLjsrXH74RmNtLdtpYyWG6VdeAJOpikaix1FWynr+hdBGHxOREUJ/l2riDhBvXSwZ211UJcYAeTXvqKqiXZTb/P8HrYqJ3amdwllGYiQ4YXLl1te+LFo9BPOnMQVlPGH3FC9bzTu2yi5Z6pymbFlUVQ0nVsyl8ogFhbk9Uhp5sTV4Gs1gVYx8EEoetiHxNwAiXac1lJnvQQuYnnw4axzUbHY1Gv8IbMxyW0l4XRwqpzc3HZWJzNPVAUkAZZOYgQc4tYCtKsJ6l6bHbBYzIqAoT9KLt3KQM+QDdWwfs5lkz2841iM0lg2V7WpUk5fbBwZpREOYgd+oVIabm8uEMTnbMoRQpIAySS2kTzImvwVXU/4FXGJd2MnM7NqAD1jOsTzJ5nznjWqbTeToW8HCmlLc8rA3knsbwvR+9dOw8rPO8b88PszGekP1zEffXf1msZbspR2Rp+I/ko/prf9lrrWXnj+Cq/OzMK9MSFSB1s/aF2yWay7Wyym2SpglGiRPLgOFaa1CFVYmskp4JVummPJBOIZsskZlRgC2cMQGBGouuD2hoOlVf2y37E62cMR0nxboVe7mBLnrJbJG8XI4ViJQFOrCkCAByFSuG0E08DWzpZ6W41VVRekKpQBrdpuocmZTmU5gd1bmZnIvZUS4bQbzga2QtxyxJPEkkwANTqdBoPMKvRiopRRiJrIBQE30Uw1i5eKXlzSJXrECRxBA1Omuh5VyOL1a9OlqpM6PDKdKpV01PwXjC7Ps2zNu0iGIkAzHPUkmvGVbytVWJybPW0rOjSeYRHSsRwMeaq32LL6nHGYkW0a450UEk1nCDm8GmvWVKm5P0Mxx2Ne85e4SSeA5KOwdle94bYwoU08fUzwtxcTrTcpMbV0zQFAFQDUejmybjYa1kXkFMnUMRnM9g1NfO+LXcfFSyeptZxpUoxl2JK5sa6ADAMqH0nvSQBEgA98OE1zfEpdWbldQZxuYIoxD8FBLZYJhX3ZjgCcwjjU89NZRnz4tZQYjAOnGACSo14kMVIHmKmezTtFTGun0Ea8ZHZdj3DngqQgJJXMw0kEdUE6QeIH5inO9MGHioHC9gXVSzRAbLx5+7SirxZmq8W8IcYjZDoWDuilBmIOcaTlkSuuunppzX2MFdReyYyxFvK7Lr1SV1jkY5eatsXlZN8JaopnOsjIKEhQBQgKAKAKEhQgKAk9jeF6P3rp2Hlked4354fZmM9IfrmI++u/rNYy3ZSjsjULyk7FUASfm1vQeZa61m0pRbKj87M2+Z3PFv+E16Lmw7oyD5nc8W/4TTmw7oB8zueLf8ACac2HdAPmdzxb/hNObDugHzO54t/wmnNh3QD5nc8W/4TTmw7oB8zueLf8JpzYd0A+Z3PFv8AhNObDugHzO54t/wmnNh3QF2rF5WDKtwEaghWkVjUlSqR0yawZRk4vKLJgekmIVYuWWcgaMAVJ/6tI9Vebu+CwlLNGS/J2rfjVSEcTWTjiukWMbvLe7HkRmPrOn5Uo8Dp/wB81+DXV4zWl5ehEYq5irn+ZvmB5ENGnDQaV1aPD7Ok8rqzn1LqrU8zyNfmlzxb/hNdHmw7orh8zueLf8JpzYd0A+Z3PFv+E05sO6B6mBukgZG1Md6RWM60NL6oyiuqNSsYu4miMRrOkcZB/wDEDzT2187uKKqVHLHqeqxRklqaFDHXAZUhWjKWVVDERAJPMxzrU7fPoxy6HcPnz6TlPfTKKcwZi5DaajMZFPDLsTpo4xq/kRcxVxu+YnidQNCWLkjsMseH7CJVDGyMlyVs0dLmOds2YKQ3glFyg69YDkesdfL5qK3S2TMNFHp9X+gg4p8pUmRlCCVBhVnLGmhGY6+Wo8OuzMsUd0/5PL+IZixOUFxDZVCzqGkxzkDWsuT8MmKoxWNRzuOWYsdSSSfOdTUqm1sjYqlNLCaE1OiXYnnU/cgpol2HOp+5BTRLsOdT9yCmiXYc6n7kFNEuw51P3IKaJdhzqfuQU0S7DnU/cgpol2HOp+5BTRLsOdT9yJPY3hej966Vimk8nA4zKMpxw89DGekP1zEffXf1msJbspx2RedkfKBhrWHtW2t3i1u2iEgJEqADEtw0qxGukksGmVJt5HfdKwvi7/qT4qz8Svkx5Mu4d0rC+Lv+pPip4lfI5Mu4d0rC+Lv+pPip4lfI5Mu4d0rC+Lv+pPip4lfI5Mu4d0rC+Lv+pPip4lfI5Mu4d0rC+Lv+pPip4lfI5Mu4d0rC+Lv+pPip4lfI5Mu4d0rC+Lv+pPip4lfI5Mu4d0rC+Lv+pPip4lfI5Mu4d0rC+Lv+pPip4lfI5Mu4d0rC+Lv+pPip4lfI5Mu4d0rC+Lv+pPip4lfI5L7h3SsL4u/6k+KniV8jky7h3SsL4u/6k+KniV8jky7h3SsL4u/6k+KniV8jky7h3SsL4u/6k+KniV8jky7h3SsL4u/6k+KniV8jkyDulYXxd/1J8VRz49ieVLuHdKwvi7/qT4qc+PYcqXcO6VhfF3/UnxU58ew5Uu4d0rC+Lv8AqT4qc+PYcqXcO6VhfF3/AFJ8VOfHsOVLuHdKwvi7/qT4qc+PYcqXcO6VhfF3/UnxU58ew5Uu4d0rC+Lv+pPipz49hypdw7pWF8Xf9SfFTnx7DlS7h3SsL4u/6k+KnPj2HKl3DulYXxd/1J8VOfHsOVLuHdKwvi7/AKk+KnPj2HKl3DulYXxd/wBSfFTnx7DlS7h3SsL4u/6k+KnPj2HKl3DulYXxd/1J8VOfHsOVLuHdKwvi7/qT4qc+PYcqXcO6VhfF3/UnxU58ew5Uu4d0nC+Lv/hT4qeIj2I5Mu5m21L4uX7txZAe47gHjDMSJ8utVG8ssJY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379538"/>
            <a:ext cx="479107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8004" name="AutoShape 4" descr="data:image/jpeg;base64,/9j/4AAQSkZJRgABAQAAAQABAAD/2wCEAAkGBxITEBUUEhQWFRUVGBgVGBYYFxgZGBcUGB0eFxUXGBkZKCggGB4lGxUaITIhKCorMi8uGCAzODMsNyguLiwBCgoKDg0OGxAQGywkICQsLCwsLCw0LCwsLCwsLCwsLCwsLCwsLCwsLCwsLCwsLCwsLCwsLCwsLCwsLCwsLCwsLP/AABEIAK4BIgMBEQACEQEDEQH/xAAcAAABBQEBAQAAAAAAAAAAAAAAAgQFBgcDAQj/xABKEAACAQIDBAMLCgQEBgIDAAABAhEAAwQSIQUTMUEGIlEXMkJTYXGBkZPR0gcUIzRSc5KhssEVNXSxFjNUYiRjcpTC8GTTgqLh/8QAGwEBAAIDAQEAAAAAAAAAAAAAAAEEAgMFBgf/xAA2EQACAQMCBAUDAwMDBQEAAAAAAQIDBBESMQUTIVEUMkFSYSJxgQYVoTNCkbHR8SM1weHwYv/aAAwDAQACEQMRAD8Aa9GtgYe5hcP/AMPad3tWySbaEsxUEkkjU1YnOlSpcyphJLqyq3Nzwia/wVa/0Vr2SVzv3vhvvRs5Nb5D/BVr/RWvZJT974b70OTW+RNzodZVSzYO0AASSbduABqSa2U+L8PqSUIzTbI5Vb5K7v8AY/2cL7NfdXbVnJ9VE15n3Pd/sj7OF9mvuqfBT9ozPuG/2R9nC+zX3U8FP2jM+4b/AGP9nC+zX3U8FL2jM+4b/Y/2cL7NfdTwU/aMz7hv9j/Zwvs191PBT9ozPuG/2P8AZwvs191PBS9ozPuG/wBj/Zwvs191PBT9ozPuG/2R9nC+zX3U8FL2jM+4b/ZH2cN7NfdTwU/YRmfcN/sf7OF9mvup4KXtJzPuG/2R9nC+zX3U8FP2DM+4b/Y/2cN7NfdTwM/aMz7hv9j/AGcL7NfdTwU/YMz7hv8AY/ZhfZr7qeCl7RmfcN/sfswvs191PBS9ozPuG/2P9nC+zX3U8FP2jM+4b/Y/2cL7NfdTwU/aMzDf7H+zhfZr7qeCn7RmfcN/sf7OF9mvup4OXtGZhv8AY/2cL7NfdTwU/aMzDf7H+zhfZr7qeCl7RmfcN/sf7OF9mvup4KXtGZ9w3+yPs4X2a+6ngp+0Zn3Df7I+zhfZr7qeCn7Rmfc9W7sgmAuF9mvuqHZySy4hObe49/h2z/EWPZL7qpupRTwy0rO6a6Jh/Dtn+IseyX3VHNofA8HddmH8O2f4ix7JfdTm0PgeDuuzD+HbP8RY9kvupzaHwPB3XZh/Dtn+IseyX3U5tD4Hg7rszrZ2Ngm73D2DH/KX9xWyHLn5cGmrTrUnieUY3txAuKvqoAAu3AANAAGIAA5Cqct2bovobp0B/wArB/d2/wBAqrxv/ts/saqP9b8mj18iOsFAJuIGBDAEEEEESCDoQQeIitlOpKnJSi8NAyjpV8kRuXmuYJ0to0tunkBX7EIBhT2Hh5q+lcH/AF0qVJU7lZa9SnUtsvKM66T9FsTgGRcQqjPJQqwYNljN5RGYcRXveFcbtuJRbovYq1KThuQldg1lg2FsvD3LDm9dVLt0m3hwc/fgd8cgIALlF6xAgueQrkX1xXU8Uk8Lc2RS9SXu7FwGe44uIlu3dQMrOzMFVbmcAJLFLj7kBgCRmbsqlG6vNsNtroZaYnmJ2LYXDXGtpbuWS2IcYnMy3EUWkfC2wGYCWuE2yGSTrEaVrV1c6+udS9O5OFgVe2BaclFsIpIurhWW7JxSC3dZLzSxGbMlvhlH0kRpUxu68W3lvv8ABGERn8Nt27BvXLQbLZa0Qbkf8aL+QqQDOZbPXiIIE85qw7itUloi/XP4wRhIl9obFwq3ib6WsNbtvcyqr3CL+GHVs3CFNx5ZyoLLAjMQOrValc3WHGGW3/DMmo+pD4XZWF+c4hHujchFuWrskEq121kGvek27hBzDq6mNKvVbmvyouKerOGsGCSyPdmbGsNctvetolondXBvZC4g4kqLc5sxixBnhALdpqtK5uNOlN5329MGWEe7S2bhsRazYJLZumIC5rK5UJ3vUu3HIIDISS2oIIAhq10a9zReKmcY/wCA0nse47o/hxiEvDKmBgtvCzlXIZgqdWbnWlAYGgJPKt0L2vocMNz9CHFZyeXtjYIIxW4raYq7aYuQLlpbKtZQhoIuC4+kgZsjiOE4+Ku9WMP0TGmIx2Y+HbD2Fu2bAzYlbVy7N0XBZBRmYnPlGjMs5eA5HWt1enXVWTi3tkJrBL4LC4VB/wAetoXjulcMpYKXa/4Nm5bW39HbtHNqBMkHNVOc7if9LODJY9SI6Q7Mw9pG3MM4FoOpclrE21LacLhZyQWEhdBEkRdsa9eckqm3X8mEkvQs9rYGEIwh3Nv6RVPe3PpCcLcuNP030v0qp3u7iY1nTl1Li4U5YbNiSIDa2Ew6Xr4uWMjYcC4qJmtpeViiKrK73GQ5nDdVjK5uGhq9RqXLpR0POc/gxaWR5/BLdt8Ut2LVm4SbTTINpbd90dYOZhnt2zHPQc6wqXNWapuGXJbhRXUbf4fRmtNbtg2VxAW64uTOHO53dxjIjNnuEwBEEeDWbvKqTUm8tdPuNKJfG7Nwli45xFixbTdpkJsX4LM5DfRDEFmgAdYNz701Sp1LmpHEW28mTSRVultlEuW0t96tsgDMGgb25ALDQnLBnnM13OFucqblPfJqnv0IKumYBQBQFr6O7ekrauwAAFVuHDQA++vPcU4UpJ1ae/qdmwv3FqnPYtFeUaa6HfTyFQAoAoCT2N4Xo/eunYeWR53jfnh9mYz0h+uYj767+s1jLdlKOyNy6A/5WD+7t/oFVeN/9tn9jVR/rfkuuK2wlu+LJBkoLk5rfAlgOoWznVDJCkDmeMfOrXhFS4oc6LW+MHTc0ng63Nq2lzZs4ysEM2rkAnUGcsFI4uOqOZFR+y3WcJZ6Z3GtHtvalomAxnPk7x++1GmmqyrDNwlSJkGsZcHuox1OPTGSdaEX9q27bFbhIOaAAjt4KnXKDxNxVHaWUCSQK2x4NWq0oVKa3RGtZ6mb/Kp0du424L+FfemzaANkIwbIYuZkaIuGLikpxAZe2vcfpS7jwyGi4jpTe/yVq8dexj7KQSCCCDBB0II4gjka+nU6kKkVKDyii1gTWwBUAKYWcgKjSgFThAKJJbA9p0AUwgeUwgFRhZyAqQFAFEkgFMAKjSuwCpSS2AVGEgFNKAUUUtgFSAoAoAqQFQC0dGtuNmFq4SZgI3Ez2Htrz/FeGRlF1aa6+p1+H30ovlz2LXXkj0IUAUBJ7G8L0fvXTsPLI87xvzw+zMZ6Q/XMR99d/WaxluylHZG5dAf8rB/d2/0Cq3Gk3w6aXY1Uf6xdrlqxduMd4GYAI6LcECCxXMo4EFjXgKVTiFtQVNU2k3lPB0npbyKvbJtOCHllZs8FpAaI0/8AeQrCXF7qnLLWHjGxOhMMdasIu8usERCrFmfKoyFmWSdOLmooX17WbhTWc/8AkOMV1ZS8X8qGzFvEDfXAWUm4idSVKwRmIJA3a8BrHOvTWv6e4vOhHThJen3NEq1NMl9gdI9mXWLWcUoYgAJccoVCrbWAlyOItLJHGufxKz4pThy6lPp37/8A2TOEoPZlV+VvDbKaWe6LeMjTdDOW4wLqjQD/AHGD567X6SueK0paNLcPk111B/cybC7Ov3FLW7N11HFktswHPUqIFfTKvELei1GpNJ9mUlBvZDZhBg6HsOhqxTrU6izFpkNNHlbCAqQLt2yxAUEk8ABJPmArFyS6sPoWHZnQXaF6IsMinwrv0Y08ja8uyqs72lH1yV6l3Rp+aRbtl/JINDiMR/8AjaX/AM391VJ8Qk/KjnVeMwXkWSzWPk62aqgGwXI8JrlyT58pA/Kq7uar66ihLi9ZvoMMf8lmCfW2120ewMGX1MJ/Os43tWPybqfGZrzRGHcjs/6m5+BffWz9wqdkbv3pe0O5HZ/1Nz8C++n7hU7IfvS9pVOnfQs4AW3R2uW3lSxUAq41AMHmOHmNWba85ktMl1L9nexuE8dMFQq+XQoAoAoAoCybH6OJesJczkFnZGUFeoilM15s0RbRWJY9uXgJI5dxezp1HFLYlIkrvQ21urmR2a6XYWQLlsi4gFtlIQCXE3IZw0LBJ4GKy4lU1Lp09ScHPaHRK1bt3WVrlxRma3eQo1rKlvOTcyz3zq1sdYagaGpXEajkun3GBzjehmHGINpLl0Q9hBnBGfO13ekF0tjS3ZLAjMDBAJJFYx4lVxlruMDDpBsO1bwq3hbvKzC2FYQbJBUZmPVJXXTV5LTAjhtsrqrUqKLfQNdCp12TEKAXauFSGHEGR5xWMoqUWmSm08o02y0qCeJAPrFfObiKjUkl3PZ0m3BNi60mwKAk9jeF6P3rp2Hlked4354fZmM9IfrmI++u/rNYy3ZSjsjVFxL29jq9tirDDJDDiJUAweRgnWulbUo1HGM1ldCrnE8jPoJ0N2ffwfzzG3yFV2V0zC2ilYMM3fMSpB0I76uN+pOK3dK4VrQpJ9nguUYRa1Nk/Y6UW1U29iYRSqjKb90lLXbC5yC556kV52XD3UalxCePhCrd06WxnHS7F7QuXM2PNw81BH0Q7MgXqfvpXuuD2/CqVPNDDf8AJXdfmbMNodEsQiby2VvW8obMh1AiSSh1gdokVatf1HbVKnJl9Lzg0RqxctPqV+vQNKa6rJsFIhPegnzCf7VplKjQXXEf4Jw2ap8nfygWsLZXDYjDmzbXXfIrkFj3zXQddY4j1AV83/UvA3d1HcUKyb7ZLlGppWGjTb+zsFjbYdrdjEI2oeFafMw15Dnyrwav7+xqaNbTRa0xkio7e+SzZ5XNaFyySyjquWXrGDo8xx7eVex/T36qvq9wqNR5RRvIxpUnUS2KjtH5Jrw1sX0fyOCh9Ykf2r6PDiHuicCnxejLzdC69BeiaYG1LBWvtq7jkOSKeQHbzqncVnVln0OZfcQdWeIP6SZa3cyMFBD6S2Zes3NgJ0Hng+TQCqmHjoalUpyknPqhRS7B6xJPEAoCNTAWRHCJmajEiYzoZ2PLVu7mgkherzU8OMT289PTzqUpZInOjoeF1FXEaWIBmG60ggiDlQCZkGDwjQ66mjTIpzg0ovAhN6Vjrah9SUBjrhQYjXW3qOzj2x9TM26MZNgbd7MIJCwoJlTrmEkTzjNyPLzB9WcE6qLjnBx25sdcXhWsXdMwHWESrAyrDze+tsG4tSW6NdG75NbXHYpHcit8sU8+W2vH11f/AHCfZHUjxmLeNJlmJsFHdG0ZGZGHYymD+Yrp0aqqRUkdpdVk5VtJCgCgFBj2nn+ehrFwi90ADnTU6cNeHmqNEewyei62UrJyniJMGNRI89RyoZzhZGT25fZu+ZjERJJiOHHzn10VKC2SGT04h8uXM2X7MmPVwoqUFLUksjJyrYAoAqAaHsLG72wrRBHVPnAHCvC8VtuRXePXqersK3NpL46EhXMLoUBJ7G8L0fvXTsPLI87xvzw+zMZ6Q/XMR99d/WaxluylHZGn4j+Sj+mt/wBlrrWXnj+Cq/OQHRbo/bdFfEFmXW4ljULB0NxzyByRpB0GvAVzOP8AFGpuNGKyumo1VakksRLkuKtBQAyKoHVUQFA5wBwE14qpSuKkszTbKThNvLF/O11XMCDxUwQQROoOhECsYUq0XmOUQoS9BtiDh3t7tyu7ZYyhssqOQyxAgeoVspxuIVOYl1RnFTjLUtyLv9HNnwQLTAjXS6/KSVliVEhGEnhXdt+NcQ6NvoWadWpnMti99Eei+Cw11L2DxF2LqAm2WRhcRlLWywIlYgkEVxOL8a4hXpThXj5X0e2DtU6cV1RdSo5149Xddf3v/Jvwjy1bVRCgKByAAHl0FYSlUrSy8tjYhNv7Xw4tQbltiXQL17cI4OdHfMR1VKSYk6QATAr0HALG4jdxnjSlvnsVLycXRkt+h0t3FYBkIZTqCCCCPIRxr6tFprofN6kHGTTWBdZGsKAKAKAKA8TC724qF3QQ7ShAJiIEkHTWubxK4nRgpRO7wS3p1pSVRZPcdsMWou2kuX3UMGJcG5kicqBoXiBoImuZZ8SbqZqHcvOGxnQ5dJJHikESNQdQfIa9JF5WTxNSDhJxfoe1JgjJ+n/QPEvibuJwyrcS4Qxtro4aAHOXwpIJ0114c6u2dzGmtMtj1Njf05U4wk+pmrKQYIIPYdDXVhUjNZizqnlZgKkBQBQBQBQBUN4B3s4K64zJbdh2qjEesCqk7+2hLTKaT+5mqcn1SOFb4Vqc1mLTMXFrc64aw1xwiKWYkAAdp0H5msK9zSox1VJYMoQlJ4RpOC6PnCYe0HI3pLl8pldYyqTzK5eI+0eOlfPbnisb+5m4eVbHpLK2dFJP1OtazohQEnsbwvR+9dOw8rPO8b88PszGekP1zEffXf1msZbspR2Rqa5P4Rb3k5NxazRxywuaPLFdCmpuKVPfHQqSzqeCKPS7BzIt3V0VQVRFIRZhQQdBrw4c9DrXBlwLiL3WeuTRyJ9ya2TdS7b3iLeRX4FyoZo5iJ0kRqK5N5VrW9VRnjK9DXVnKL3Q6GDSAOtAERI4ZSnIcYPHyDlpVTx885wa+dIS+DBMlmjXMNJcnNqTpr9I3AVnHiDSfTr6Equ0hQwidrzxnMJnra6D/mH8qw8fPsjHnSLl0NwwNmZMW7pCd7ooQwvVAkfTPVHi9zWqRjGMfNHr/n/0d+zlrpqTLNFeeja1pNLSy5qRkvSXpU2JZgpIw0jKsAZxl75wRmIIYnKdIKyJmPfcN4VTtIJtZn6v/Y4N/eTn9FJ4IMYuOGYaclOg1004aKdPJXWOJ4eu93/JJ7O6TXbCbtGESWAa2XIzanKQw6shm15k8oqxTuJwWEbHbc1J1I5ffJaej+0r+Iw5vvet21khAuGuuzhSys0ZhMG23e5oCkmOAmd7UT6IuU+DW7jmSZJXsXetJL2xe7+GssAWVM0sUvZMh6jSuZuGhNbafEMr6kVqvAcvNOX+RL7btoSt0PZcEjJcUTwYzmQskQjeFyq1G7gyhPg9eLwSZFWFJPY5s6coPDR4zACSQB2kwPXUSkorLEKcpvEUddgK1y7vRpZCZUlWVndjLGGAhQFWDrJY8MuvnuLXUZrRE9fwexlQi5T6Nlhrgp4Z2ys4/Ath2BQThyIyhSWsnUjKqDrWzoscQY4g6ei4fxHpomcHifClVTnTX1DJtr2B39wWz2XA1snygXACR5RXXV1SfqeffDLlf2irWKN85MIVdjM3ZO7tjSWLAEO2ohBx5wNarXN/TpwymXbDhFWVTNRYSJHbHQ3BYqylq/aD5FCLc4XQFEA51g8tRw8lcChxSvRqaoM9by44wZV0m+RnEWwXwdwX1Gu7aFuR5D3r/lXqrH9TQniNZYNUqLWxR8J0Rx9xyiYS+WBymbZUA8NS0Dl213JcUtYrLmjVoZY9nfJDtO5BZbVkf8y5rx7EDa8651b9R20NupmqUmSmJ+RHFhSbeIsu3JSHWfTBiqlP9U0XLDiS6DKNtvotjcIf+Iw9xB9qMyHl36yOfbXcocTtqyzGRrcGiW2D8m20sUudLItoRKteOTN2ACC3rEeWql1xy3ovCeWZRptlv6L9CsCgDXFa/cEzvIUI4ElTa1Ejyk14LjH6hvZzcE9K+Ox2KFnDQpxeS62MJAhWgLIyqCAI7AI59gryk6lWT1Ntl/mwisKI2xWx7dzS6iXP+u0H0BgakExJ9GtWKV5c0usJtGufKnvA47P2RYw3VsqltTmLFerOUScztJI85ipr3t1cySqSbMqcadODlGPX5GO0tnNduSHAtBVKEAkFnkd9Gve6QYjXnp1LGPIhjHVkeKedTIHE2cjRM6AgiRIYBhoeGhFdWEtSyXac9cciFtkgnkI7eZgVLlh4MnLDwSOxvC9H711bDyyPPcb88fsYz0h+uYj767+s1jLdlKOyNPxH8lX+mt/2WutZeeP4Kr87M0wzKHUuJUMCw1ErPWGmvCu/cqboyUH1wyTYrZXKMoAWBlA0AWNAI5RXxS6U1WlrfXJypZz1FVXMQqcMnAm44Ak/ueOgAA4nyVnCnKbwkZRpyk8JE70c2XYvWnN+wrneE5b1onKMqqDkuiBOUwQJg+Wr1WtVoQhGDx09DvWtJwglIll6NYEa/MsL/wBvZ+GtKvbl/wBzLGlFd2l0BUENhHC8t3dZyoEeC4lp4d8GMcxV6jxX0qL8lGvYRmvpeGR/+BMV/wDG9pe8v/L8p9db3xOl8lV8MqN51njdBMVqQMKT2b28JOun+XAmT66yjxKk3jqT+21cY1lo6GYSzcwaWDNq8AWYI1yNCQ5tkxlk3CHACnMzcQZaxXnOD1Lqi/COEky1/wAHs69UmQQZZohgytAmFnOxMRq01Sd1U2NmlB/BrE3Dk/zCS/WbWQ4Ok6CLr6D7VQ7qpsTpQ2foxhcxKI1rNqws3LllWbmzLaKgt/uIms431WKwmap21KfWUULw/R7DqwaHuEaje3bl0KeEqLhIUwSJHbUVL2rNYbELalB5jFIlaqN53NwUAUAVKlJeoCjk3uArEBQBUtsBQBQARUqUo7MBRtvcERtTo7Zv3N4xdHyhCUYDMoJKhgQQYzHXy1nrjJKNSOcGcKk4eV4GFzocng376+fdN/dNKjFB/wBhsVzVXqef4P8A/lXvw2fgqNFD2k+KqfBROlGDNvE3LLXHuopUgPlynMinrKoAYanQyNeFdGjRpQSlCOGdC0zWi3N/giyP3PpPH+w9Vbi+ox7IAKfYk6pcIVhGjRJ7IMisGk5JmDinJPsP9jeF6P3rrWHlZwON+eP2MZ6Q/XMR99d/WaxluylHZGo3ELbGUKCScPaAAEkkhYAA4muraSUZRbKr85nex9k3sVdFrD2zcc6wI0A4sSdABPE13Lu9pW1LmVH0M4QcnhGrbD2M9vC29/irNrKrD/LZxCTJL5lAgCPODzBFfLOJyp1riU6VNvPY3ft0JPVJkle2OBlDY1AHJAIw5B0mYJuGIynWDEGeFc+Md2qT6fP/AKMlwykuuSStYLZgheqTrq73CxjiSWPDUa8NRHEVVnLiTeVDC+xejQopYwdrTbOssrAWlcmEkEvm16qhpIbjoNa1ypcTrLTh/joZKNGHXoKwnSGw126c+VBkGdlZQWAYtBI4Bcpn/eK6MeHV428IyX1LJpnUi5dDrjcL84KOgtOAVhrkE2spJNy0CrSzBgPAIAEGttGpG3ThU3/1+DW1nY5YbY+I3ZD32z6RF64RIJJbRVInq9XUCSOEVm7y2UliAUWdBsy8CwF1oY3DmzHgAFsAsetmB74kNIA10ip8VbOKen/71GlkVtnB4q1hwfnDBjdVWO9ukLZ4hcwQkFiuQ3IkZ58hs21S2rVdKj/yYtNIh8Lgb6NIcDJGRmdmBaD9IFWWRhIHEZoJMZmntuKawayawuOxCC2udcqwGyXrisy7wO+VGt5AxEiSwPKROmmVCD9AWzY+3bJW1adslyFQBxlW44Gott3jnQnKpJA5CDXLubWabljobIsnKomQVACgCgCpAVACgCpAVACgCgCgCgCpAVACgCpBkfTG6Gx98rwzKvpVFB/MGuvBYhFfB2OHr/pv7kNWR0AoDtYvKFdWB6wEQR3wMiZ5VrlFt5yapxbkpL0HuxvC9H7117Dys4XG/PD7GM9IfrmI++u/rNYy3ZSjsjaeiQHzbBktlCph3LdgTK515d7x5VZm2qPTsVX5xJ6K4DFY5sRgscLd5W3hS1kdVuc2ADKchPEDTU661Xd/U8Pyq0MxZtTcXks/8IuHvlssdSWL35JIC85PAAASYrictLOmbS+yLHiV6oXcwl/Mx3Nh84IJ+cXkENOYBd2wEl2MjjmqvK0lhKFXCXx2M1dR9UeWtm3crjdYdd4ZZd7eedQRJyrzUchw89beS3hyqvK7Ixd1H0QvC9H0BDXHe44Blszr12bMWAzEryjWeqJJ1mzztKxFFeVVyEXdj4YXbSbtQCjqOs8sUKZATMsQMx9da69ery247mdJ6n1HQ2zZ1yLeuAksTasX7iyeeZVI1rlOyuKnWRaTQpNsISAUxCAkDM+GvogJ0Eu6hV101POsJcOqpZJySCMCJBkHmNRVOUJLdAi+k2Ktphbiuyg3Ue0ikiXuOpVEUeExJ4CrnD6c5V4tLZ9SJPCIA168rnlAKRyOBI4cCRwMjUaiCAZ7RUNZ6Altm9Ib1rvy15CRIIzXEXgd3kE3YGuUgtodWJFUq1lCazHozJSZc8NiFuIrocyuoZT2qwkH1GuNODi8M2J5OtYA9FZRxlZBUNnY/GjDOxzO6wfpbF3MGOUEKipbLqozNCgzwDHl050aDklsa8yHiYzHAHMqHRjpauaEm6U0DdYKqWxA1beDvTocHQoN4yTlje9tvFoCXREAVdTauwG4yDm62cyuUa24zMWFZK1ovZkamd32liywy22AVHLfRtlZ9cvlIgKYB1mJoreis5Yyx5sbFYl2+nQKIYaKyyVFvrENJGYs0LOgUyTy0VqVKEfpeWZJv1JeqRkFAFAFAFAFSSMNobaw9lgt24qMRmgzOXUA6eUH1Vujb1JLKQSb2IbbvTPD27J+b3rV682iorqxTmXuKDKqo7RxKjnW6lay1ZnsbKdKVSWlGZsf/dNTzOnl1q83k9BTgoRUUeVBmFAO8BjBbmUDyV0YEjqmTwZTPZ+dap09T3NNam57PA62S0lz2kH1zXW4asQaOFxlYlBfBi/SH65iPvrv6zSW7KcdkafiP5IP6a3/AGWutZrMoplV+cz3Y1++l+2cMzLeLBEK6HMxygeknhXbu6NF0XrXRGSZ9B3fniMT1WBKookamMs5R3ktmeZMAAGNSvz+UaTbwZ4R5u8ab3fAJBGYhIlcxGVQ/hdUSRpPDTVikkMROeIxOMUhdAWYKOoplswkDrd5kk5uM8jwoqdJ9RpQOMcXZlGUZAFUm3GaVkwGOpObzD10UaWMZJwgxiE2iMabRzNbyKQmXeb11RQrFgxylBMa5zEaRC05+gyp9JdC3ooACqAABAA0AA0AAHAAcq58nJvLOgkgcAghog6EHgQdCDPGsU5J9CcJkc/R7CkkiyqEmSbZa0WP+7dFc3p8tbebL1Sf3MdCK5tvZ1yxeD7w3EcbtSzNvLWk5I71lbLObRuRkVfs3D+1YZonFoY1dNQUAUBE4rb1tMUmHIJZwNR4JPeg/n5tO2upT4bOdu62cGGvrguvRbajrcSwSGRy0TIZDDOYPBlMQBAy+Xl5u9t4tOfqbYsuNcU2BQBU5AUARUqTWwCoyAoAqAFAeMY1OlSk3sCu4zpthEHUZ7pgEbtGymey60W/Rmq3G0n/AHdDbCjUn5UR7fKDbjTD3Z5S9iJ8sOT6gaz8GvcblZVuxWds9KcRfOrbtIgJaa4vlJZwQW1HYIE8ZqzCnCC6Fyjw+K6z6kGPJp+/nPEnyms8l6FOEFiKwKa4SIJJHZJqDPCE0AUAUA72fetLm3gLSMogAxPFteYj8+BrVUhKWzNNaM5Y0DjY/h+j966/D86Xk4fGvPD7GM9IfrmI++u/rNRLdlKOyNPxH8lH9Nb/ALLXWsvPH8FV+dmc7Nxr2LyXbcZ7bB1LKGAYagwdNDrXoa9FVabg/Uk+gegm2sRi8IL1+0tskkKVJi4o0LhT3ozSOJ701894jawtqzhF5JZYa55A3xe0LVqN7dt254Z3VJ82YiaySZKi3sN8NjL14FrFkPbmFuPdCB40JQAMSs6SYnlI1rTWr0aTxOXU3RoNjnCbGZy74oIS6m2qLrurZnNFw6lm0kgLEARzNC44mtUVS2T6/JYp0tKGNjY1y5bzNdK3CbqPluOFkOFLIQAVJ3RJMc48tdrxEOnTp0NmJM6XejbshVrzNmBzS92GYsTIE9XTKNI4eXWFc009icSEY3Y+ILqEdsrPLMLtyFGZS1wgsDLJmXdiVHHjWUa1JrLRGJEd0s2K7KHe4AzkJKFwUgMwhjJIGXhpMngDptt6sX9KMZ59SKwuFyT1i0gCTmmQWM6k8mAj/bV00HegCgK3tPo3fOJOIwt+3ZZh1s2fNMANwVgVIUaeU137Xi1KNDk1457GqUHnKLT0XtOt7CrdcXHDdZwNC2R9RIHbHAV5/iM4TUpQWEbYGl15Y3BQBQBQBQBQBQBQBUkmb/KRjHOKWyT9GtlLmTkWd3BLjg8bpYkaa9unTto4p5ResaUJNuRFqmFZUBa2rZVn6VUJOUFhLFlUzIgheER4VanzVLpksupWjJ4XQ5NawunX1hSfpEZQYYkGBr3kEg8XERwMZrdTJVa3Y6E4XIxXITGgdwCDLyOs6ZoheEkggwZmpiqmrEs4MXOvqSfQj8ZdViMq21GVZyZ++IBYHOzcDIjTyzW+CaLdJSWdT9RvWw2hQkS7gcSB5yB/erNKzrVY6oRyivO6pQlpk+oqtEouLwzcpJrKHmz3tAneiQcsGCSNdTp+Y7JjWq9SM2/pNNbmdNA52SRLxwkR5tYrr8NzoeTh8ZzqhnsYv0h+uYj767+s0luynHZGn4j+Sj+mt/2WutZeeP4Kr87Mwr0zJNh+SqxtO5aFpxetYXil+EzLA0t2xeBlT25WjgI4jwn6ir21NudPrLsWKdPO5oGN2Vbs289y9iSAUUtn1l2CBiFAAALAkgAASeArydK8uKstMYpG/lwRy2djtn25KAKzSCxtuXeLhtjrAHMWfUDiQwIEGsa9C+m+rM1pQ/t9IcMY6zCc5E27glUkEjTgYOX7UGJg1Vnwy4+5lqQr/EGHmM7SFDZRauloPLKFksJErEiRIFY/ttfsNSG+zNrWSHUMZV7zkZXHUN14YEiGU8iJBg9ld50J4j09ETF9D3D9IsO2USys0QpRpMtkABUFSc0aAk6jtFJWs0ZakSdi6GVWHBgGHDgRI4aVolHDwSVzpXjQxWyupRhcc8lBV1UTzYk8OQ17K6FjTfmNNWXoQNdErhQBQBQDzYv1ux/1/wDg1aLn+lIlbmiV5w2hQBQBQBQBUgKYAUwApgFd6cbOsPg8RduWka4ti4LblQXDkHdhTxBzkR5TVu1nLWo+hlDOpYMsq+z0sdgqDLIUAUIE3GhSYLQJhRJPmHOrFtQ51RQzg016ypQ1YyQ+0Nv7saWrkzB3ilANJ9fkr1Vl+n6GrNSaf5OHX4pVksRWDpgMJavol68d65E5CQLaSeAVIblGpqOJXtWyzSt4pR7mFlbwuJZqS69iWA7AABoAAAABoAANBXkZ1JVJapbno6dOMFpjsd7CKVeSoYAFZYLMHrRJGYxy41ok2pLBhObjJdh5sbwvR+9dew8rOFxvzw+xjPSH65iPvrv6zWMt2Uo7I0/EfyUf01v+y11rLzR/BVfnZnmydl3cTcFuyoLHUyQqqvAszNooEjWu9c3EKNNykZRi2aLb6OYYgG70gG8IGYC9mAbmAS8mvDVuI5k2rbK74LSh/wDou3RzYeF2e25xGMN+9iSMguuRKKQQqqWI77Weeg5Vwby7rXP129PSlvhG2KS3ZbLeybKsGCkERoGfLo28ByzlkMBrE8uGlceXELjGls2aUJ/g9mRCkQpQZXuL1TpEA68TB4gkkQSaLiNdeo0oj9p4bD2YCW7j3bi5bdpLtxWbIB1s2YBIGUG4SNIBJkA3bStc3D3+lbkNIVs7o9bQE3Jd2OZoZwgMs+RFmRbDXDCkkaDSRXWndPaJKgPMPsmwjBkSCvDrPA1mYJiZ5xrA7BWt3M2sZJ0IdWrYVQqiAoCgdgAgDXyVpbbeTNIpO1r2fEXSOGfKPLkVUP8A+ysPRXat46aaRVqPMhpW81hQBQBQHbBXsl60/wBm4k84UsFcxz6rNWurHVBoLc0qvNM3BUAKkEJtXb5S4bVm3vbi5cxLqlu3m1AuNq2bLLQqse9mAwNZSdKlHXVlj/V/YyhCU3iKGf8AHsX4nD/9xd/+mq/7hZ95f4N/hKo0xl+/f0u3MieLsM9uTyzXgRcMad7kmDIIMVoq8WhDpRj+X/sbYWT/AL2U7aOPbeMtt76qjMsnGY0sxUgHql4UBgw46xwrvWqm6alVxlrOyWDfRs4SefQbfP7vjb//AHWK/wDsqxhdkWfBUex1w+2MQhJS9eE8ZvXX/K6zAeiKYj6pGMrCi/QXjtuYm9b3d289xZBhhZAJXVScltSYMHjxANQoxj1iiKdjCEtWSOqS6FAFAFAANAKNwxBJI7DqPUdKzjUmtpMxdOD9EICiSQFBMAkKBIExMec1lKvUlHTKTaIVKCepLDPa1GZ1toCjk8Rlj0mD59Kwy9SSMJSepJD7Y3hej9661h5WcDjfnh9jGekP1zEffXf1msZbspR2Rp+I/ko/prf9lrrWXmj+Cq/OZhXpXFS6Mke7H2k+Gv279sKXttmUMMyzw1HprRc20K9J030TJjJp5FbY2tdxOIfEXT9I5zSJAXsC6nKByFabTh1C2p6Ir7mUpuTLx0Y+VjEYfDtavqb5VCLVwkZlaOqHnv1nnM6c685xP9J0q9TmUendG2FdpYZrfR/pEl3Z1jFXWA3iLmgH/O711VRJJzggASa8De8LqUrqVCK2LcZ5jke4HO7G7cXISMqLmYxakkMysBldhlJWOrAE8a6FOkqEOWn9/uZRWeo9pjPRGZSLfyo7P+dPYdmQI2QXiPomYaNqNVg6SRGnGupHhFxKlzIrKNXPjnBcRikNveKQ6ZSwKkEMAJ0PCqCpyU0mjZnoZYuCvqkWyB3uUKUAXqjMYYhWlpnmBmIBJBruIpvc6thsVKgXNNc5G5EAk97MmQMsaEameQqSBPzfFyvXAGkmbJiVBaeBJDaCBEDUzBIBct4kE9+w5ZBackTCwqiQ3EsSAsRlg0Ak4bFEgkgZQfDtjMxJg5Z7IENGszHGgO+EsXwZuvwmD1DEZcjFUMMSZkTpGkTUNZ3Bq2AvF7VtzxZFYxwkgEx6681Vjpm0bkd61g442/ktO58BWb8IJ5eas6cdUkgUDD7SKht6sE57hIcvOpJzZ4KN1SAgzAAKAdKrX1jK4q5hLp0WO32/3OjQmqccM4Xukirh2vG2xKzKqQYOpEkweAkwDAI41pXA5c7Rq6dzY7packBe6YXmkQtsQT1BvDljNOZyoHV7V46RXVpcEt6by8siNSUnh9CLXFgQMrDXLqVPWPaQdTzLCRXV0MsxrwilFI5fxMROVo7RB05E9msDnxpyyFdrsPLbzyjWIrBrBZpz1LIuoNgUICgCgCgCgCgCgCgO9jD5lcgElADoJ0Jgk9grXKeJJGuc9MkmPNjeF6P3rr2HlZweN+eH2ZjPSH65iPvrv6zWMt2Uo7I0/EfyUf01v+y11rLzx/BVfnZmFemJCpAUAVALf0L6dPgSqvaW/bQuUBOVrbPo7IYIkiRqJhmEiTXE4jwdXLc4PEmbqdXTuaUnyw7PgSmJBjUbtDB7Jz615iX6fu08YLXiYEJ0y+VizdwjWsEt1blzql3VVC2z3xWGMseHpNWLPgNfmrmLCMZ3Cx0MhAr3FOChFRjsUc5JHZm3cTh1ZbN64iOCGQMcjAiDK8OB48fLVO44db13mUevdGcaklsXTYnTtHITELkYwA66oTw1HFfzrjXPCqlPrHqjYpplzrlNYMwqAFAFAcjibcxnWezMJpgGlbH+r2fu7f6RXm66aqP7m1bDutRJG9I3jC3B9sC1wJjekW507M8+itlP6cyfomyYrLSK4uFtiYt2wGbOQESGc+GRGrf7uNeZd3XcsqT7fg7PKhjqjzFYdGQq1tGWO9KKQOJ4ERxJPprbb17jmx6vch0qeNjPMOBkWAo0B0UDU8Tp2z+de3bLdOK0roe7pPsLwy8NMvYE70DU8uZpqZPKjnOBZjsX8K+6mWToj2CoMsBQBQBQBQBQBQBQBQBQDvZ2Aa6Wyz1VJ0BM8gvprVUqaPQ01qkYYyhxsbwvR+9dfh7zFs4fGnmcPszGekP1zEffXf1moluylHZGn4j+Sj+mt/2WutZeeP4Kr87Mwr0xIVICgCgCgCgCgCgCgCoewNO6JdJbbYYC/dRHQ5JdguYeCdeOmnory3EbV06mY7M3wllE1/HcL/qLPtE99c3TLsZnLEdI8IiljftmOSsGY+YLJNSqc30SIKN0g6aXb0pZmzb7Z+kbznwR5Br5a7Nrwhy+qr0XYwlU7FVgdgrtxtaMVhRRq1Mt/QDpxewGIXM7vh20uWpLQNesgJhWBM+XWuVxHg1G4pvlxxIzjUafUvO2flrk5MFhixOge8Yk8BFtNTy8IV5yl+m6iTlVeEjfzMvCGGD2pjNXvXULs7XCgW61tWY5pCb1UzT/ALdNOetUrqlRknTjtsdihYSSUm+p1xW0r1zv7hPHRJtLrHFVJLcObEanSqdGxoUfLH/PUuq3z5nkb7w9p/E/vqziPZf4MvD0+wipNyCgChIUICgCgCgPFYHgZ81Ank9oAoAoAoAoB3s/ZxvEgE9WG71m14BoXhEnrcpNap1NLwaK1SMN1kc7H8PWdRrxnjrPOuvw55g2cPjLzKGOxjHSH65iPvrv6zUS3ZTjsjT8R/JR/TW/7LXWsvPH8FV+dmYV6YkKkBQBQBQBUAKkBQBQBQHtQ0nuAqNMewyE00pegPKyAUAUBNdErKtiQWOqAso7W5eqZ9FcjjNScbd6S/w6EZVlqZea8QepCgCgCgPUyz1mygKWkAEmPBUEgSRJknQKazhFN9TRcVZQitK3eBV+7ZVR1HJZWOZ7wUKJKqYROt3haMw5cZ02OMUtilGpVnJpzSweXLTqQrI4YgkAowJAEsQIkwDJ7Aa16GXFdUsZyJdSDlKsGkLBVpzsJVf+ojgOJqNEiY3NJ+oFWgnK4AVnJKsAETv2k8lgz2RU8uRHi6Xc9yagOGURnaQQTaALMR5wjAHt0qYweeprrXMOW3F/Aq5vGuHMrbw6lMpBVQJAC8lCwB5IpJSbIozo0qeU/wDk8W2xMBHJLZIyNO8AkpH2oBMeQ1HLl2Nru6S9TwKSpYKcoIBaNATEAzz6w05SKjQ8ZMvEU9Sjnqz1LbGMqs0tkEKTLxmy6c8oJ8wooN7CdxTg8SfUTBylsrZVgMYMKSQAD5ZI046jtqVCRErmlHGXuLxFko+RpDBVLgxo7awscgOqdTJB4VM4qODXbVnVcn6egg8I8oPpBlT5CDqDWrCLUoqW5KbIYnOTxJBPn1rqcP8AKzz3GlicPsYx0h+uYj767+s1jLdlKOyNPxH8lH9Nb/stday88fwVX52ZhXpiQqQSPR7ZDYvEpYRgpfMczTCqil2YxroqnhVa6uY29PWyYrLJ+30Bujd72/ZtG4cQqqc7NOFN0YjqqDoosEzzzKOJrmfvUPSJny2d7fybXiiv84sAXCcjHOEZN2Ly3C8QgZGU9aONP3qGfKOWLt/J430Np7ot4i41zMCLjKgtrbd1YKhylReUly2UcKw/efrfToTyyk4i3ldlDBgrFcy6q0GMwPMHjXbpT1wUu5qaOdbAFAFQDvgsI91wlsSzTAkDgJOp0GgrVXrwow1z2NlKjKrLTHcc4zYmItavacD7QEr+Iac6q0uJ21TaRuqWNenvFi8L0fxVwStlo7W6o7eLQKirxW2p7yMqfD7iptEd4ro3uUzYi8iToFUG4xPIACB28+VUVxuNSWmlFs3VeHSoQ1VZJfBA13YttJs5rCsgLtXCpDKYIMg9hHCtdSnGcXGRMZOLyjSMBiBctI41zAeTXgfzmvn15RdGs4M9hbVOZSUhxVY3hQBQCbg0P/8AP3qVuYzT09Nx42N+lBm4bKukWi5/yrRXdgrOUmEB8/PnW3mfV8FDwf8A0dvqOOExG7giSy27qh4AJv3iu8usJOkKNNZKCeOmXMSNPgpyw2sdf4F4LFC2VaLjsrXH74RmNtLdtpYyWG6VdeAJOpikaix1FWynr+hdBGHxOREUJ/l2riDhBvXSwZ211UJcYAeTXvqKqiXZTb/P8HrYqJ3amdwllGYiQ4YXLl1te+LFo9BPOnMQVlPGH3FC9bzTu2yi5Z6pymbFlUVQ0nVsyl8ogFhbk9Uhp5sTV4Gs1gVYx8EEoetiHxNwAiXac1lJnvQQuYnnw4axzUbHY1Gv8IbMxyW0l4XRwqpzc3HZWJzNPVAUkAZZOYgQc4tYCtKsJ6l6bHbBYzIqAoT9KLt3KQM+QDdWwfs5lkz2841iM0lg2V7WpUk5fbBwZpREOYgd+oVIabm8uEMTnbMoRQpIAySS2kTzImvwVXU/4FXGJd2MnM7NqAD1jOsTzJ5nznjWqbTeToW8HCmlLc8rA3knsbwvR+9dOw8rPO8b88PszGekP1zEffXf1msZbspR2Rp+I/ko/prf9lrrWXnj+Cq/OzMK9MSFSB1s/aF2yWay7Wyym2SpglGiRPLgOFaa1CFVYmskp4JVummPJBOIZsskZlRgC2cMQGBGouuD2hoOlVf2y37E62cMR0nxboVe7mBLnrJbJG8XI4ViJQFOrCkCAByFSuG0E08DWzpZ6W41VVRekKpQBrdpuocmZTmU5gd1bmZnIvZUS4bQbzga2QtxyxJPEkkwANTqdBoPMKvRiopRRiJrIBQE30Uw1i5eKXlzSJXrECRxBA1Omuh5VyOL1a9OlqpM6PDKdKpV01PwXjC7Ps2zNu0iGIkAzHPUkmvGVbytVWJybPW0rOjSeYRHSsRwMeaq32LL6nHGYkW0a450UEk1nCDm8GmvWVKm5P0Mxx2Ne85e4SSeA5KOwdle94bYwoU08fUzwtxcTrTcpMbV0zQFAFQDUejmybjYa1kXkFMnUMRnM9g1NfO+LXcfFSyeptZxpUoxl2JK5sa6ADAMqH0nvSQBEgA98OE1zfEpdWbldQZxuYIoxD8FBLZYJhX3ZjgCcwjjU89NZRnz4tZQYjAOnGACSo14kMVIHmKmezTtFTGun0Ea8ZHZdj3DngqQgJJXMw0kEdUE6QeIH5inO9MGHioHC9gXVSzRAbLx5+7SirxZmq8W8IcYjZDoWDuilBmIOcaTlkSuuunppzX2MFdReyYyxFvK7Lr1SV1jkY5eatsXlZN8JaopnOsjIKEhQBQgKAKAKEhQgKAk9jeF6P3rp2Hlked4354fZmM9IfrmI++u/rNYy3ZSjsjULyk7FUASfm1vQeZa61m0pRbKj87M2+Z3PFv+E16Lmw7oyD5nc8W/4TTmw7oB8zueLf8ACac2HdAPmdzxb/hNObDugHzO54t/wmnNh3QD5nc8W/4TTmw7oB8zueLf8JpzYd0A+Z3PFv8AhNObDugHzO54t/wmnNh3QF2rF5WDKtwEaghWkVjUlSqR0yawZRk4vKLJgekmIVYuWWcgaMAVJ/6tI9Vebu+CwlLNGS/J2rfjVSEcTWTjiukWMbvLe7HkRmPrOn5Uo8Dp/wB81+DXV4zWl5ehEYq5irn+ZvmB5ENGnDQaV1aPD7Ok8rqzn1LqrU8zyNfmlzxb/hNdHmw7orh8zueLf8JpzYd0A+Z3PFv+E05sO6B6mBukgZG1Md6RWM60NL6oyiuqNSsYu4miMRrOkcZB/wDEDzT2187uKKqVHLHqeqxRklqaFDHXAZUhWjKWVVDERAJPMxzrU7fPoxy6HcPnz6TlPfTKKcwZi5DaajMZFPDLsTpo4xq/kRcxVxu+YnidQNCWLkjsMseH7CJVDGyMlyVs0dLmOds2YKQ3glFyg69YDkesdfL5qK3S2TMNFHp9X+gg4p8pUmRlCCVBhVnLGmhGY6+Wo8OuzMsUd0/5PL+IZixOUFxDZVCzqGkxzkDWsuT8MmKoxWNRzuOWYsdSSSfOdTUqm1sjYqlNLCaE1OiXYnnU/cgpol2HOp+5BTRLsOdT9yCmiXYc6n7kFNEuw51P3IKaJdhzqfuQU0S7DnU/cgpol2HOp+5BTRLsOdT9yJPY3hej966Vimk8nA4zKMpxw89DGekP1zEffXf1msJbspx2RedkfKBhrWHtW2t3i1u2iEgJEqADEtw0qxGukksGmVJt5HfdKwvi7/qT4qz8Svkx5Mu4d0rC+Lv+pPip4lfI5Mu4d0rC+Lv+pPip4lfI5Mu4d0rC+Lv+pPip4lfI5Mu4d0rC+Lv+pPip4lfI5Mu4d0rC+Lv+pPip4lfI5Mu4d0rC+Lv+pPip4lfI5Mu4d0rC+Lv+pPip4lfI5Mu4d0rC+Lv+pPip4lfI5Mu4d0rC+Lv+pPip4lfI5Mu4d0rC+Lv+pPip4lfI5Mu4d0rC+Lv+pPip4lfI5L7h3SsL4u/6k+KniV8jky7h3SsL4u/6k+KniV8jky7h3SsL4u/6k+KniV8jky7h3SsL4u/6k+KniV8jky7h3SsL4u/6k+KniV8jkyDulYXxd/1J8VRz49ieVLuHdKwvi7/qT4qc+PYcqXcO6VhfF3/UnxU58ew5Uu4d0rC+Lv8AqT4qc+PYcqXcO6VhfF3/AFJ8VOfHsOVLuHdKwvi7/qT4qc+PYcqXcO6VhfF3/UnxU58ew5Uu4d0rC+Lv+pPipz49hypdw7pWF8Xf9SfFTnx7DlS7h3SsL4u/6k+KnPj2HKl3DulYXxd/1J8VOfHsOVLuHdKwvi7/AKk+KnPj2HKl3DulYXxd/wBSfFTnx7DlS7h3SsL4u/6k+KnPj2HKl3DulYXxd/1J8VOfHsOVLuHdKwvi7/qT4qc+PYcqXcO6VhfF3/UnxU58ew5Uu4d0nC+Lv/hT4qeIj2I5Mu5m21L4uX7txZAe47gHjDMSJ8utVG8ssJY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379538"/>
            <a:ext cx="4791075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8006" name="Picture 6" descr="http://4.bp.blogspot.com/_JPBtxjH46pE/TP13TUzqJRI/AAAAAAAAAEU/zC_PnEUT0F0/s400/karamanogullar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2089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101330"/>
            <a:ext cx="88569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ya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Akınları: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akınları 4.yy. da Avrupa Hunları, 6.yy. da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Sabar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 tarafından yapıldı. Ancak bu akınlar yurt edinme amacını taşımıyordu.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Yurt edinmek amacıyla ilk akınları 1015 yılında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ağrı bey yaptı.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rklerin Anadolu'ya aileleri ile birlikte gelmeleri yerleşmek amacıyla geldiklerinin bir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stergesidir.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9506" name="Picture 2" descr="http://img252.imageshack.us/img252/9674/1071ncesitrklerinanado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149080"/>
            <a:ext cx="6393582" cy="2615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3.GERMİYANOĞULLARI: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tahya civarında kuruldular. 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tahya, Simav, Emet ve Tavşanlı’yı Osmanlılara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eyiz olarak verdiler.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78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64096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67544" y="1886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4.KARESİOĞULLARI: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Karesi bey tarafından Balıkesir ve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anakkale de kuruldu. Osmanlıların (Orhan Bey) ele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irdiği ilk beyliktir. Bu beyliğin alınmasıyla Osmanlılar denizciliğe başladılar.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4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82089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HAMiTOĞULLARI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Isparta, Yalva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Eğirdir, Akşehir ve Beyşehir i 80 bin altın karşılığı Osmanlılara sattılar.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930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82089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536" y="2606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6.MENTEŞEOĞULLARI: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Muğla ve civarında kuruldu.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6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13690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9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7.CANDAROĞULLARI: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Kastamonu ve Sinop ta kuruldu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82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28092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8.AYDINOĞULLARI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Birgi, 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 ve Tire de kuruldu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58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1663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9.DULKADİROĞULLRI: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Maraş ta kuruldu</a:t>
            </a:r>
            <a:r>
              <a:rPr kumimoji="0" lang="tr-TR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834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4249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10.SARUHANOĞULLARI: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Manisa ve Civarında kuruldu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9810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1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11.ERATNA: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Erzurum, Erzincan ve Sivas civarında kuruldu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6" name="Picture 2" descr="http://4.bp.blogspot.com/_JPBtxjH46pE/TP13TUzqJRI/AAAAAAAAAEU/zC_PnEUT0F0/s400/karamanogullar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pPr lvl="0"/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A.Sel</a:t>
            </a:r>
            <a:r>
              <a:rPr lang="tr-TR" sz="3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ve Beyliklerde K</a:t>
            </a:r>
            <a:r>
              <a:rPr lang="tr-TR" sz="3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lang="tr-TR" sz="3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ve Medeniyet Devlet Y</a:t>
            </a:r>
            <a:r>
              <a:rPr lang="tr-TR" sz="36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netimi:</a:t>
            </a:r>
            <a: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504" y="836712"/>
            <a:ext cx="8928992" cy="605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mdarlık belirtileri: Para bastırma, Hutbe okutma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Devlet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 ailesinin ortak malı sayılırdı. Tahta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mdarın hangi oğlunun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eceği belli değildi. Bunun iyi tarafı en iyi olanın başa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mesiydi.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yanı kardeş kavgalarına ve devletin yıkılmasına sebep olabilirdi.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 ailesinin erkek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ocukları Melik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nvanı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ile illere vali olarak atanır, yanlarına da tecr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 bir devlet adamı Atabey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nvanı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ile verilirdi. Bundaki ama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Melik tahta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tiği zaman tecr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 kazanmasıydı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Pasinler (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Hasankale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Savaşı (1048)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Sebep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:5.000 kişilik bir 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ordusunun Bizans tarafından pusuya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lmesi.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 ile B.Sel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arasında yapılan ilk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savaştır.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uklularla Bizanslar arasındaki ilk ciddi karşılaşmadır.Sel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uklular savaşı kazanmıştır.T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rklerin batıya (Anadolu)ilerlemesi kolaylaştı.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4" name="Picture 4" descr="[​IM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21088"/>
            <a:ext cx="5904656" cy="252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114330"/>
            <a:ext cx="87849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Divan: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Devlet işlerinin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kuruldur.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Vezir: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mdarın yardımcısıdır.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mdardan sonra en yetkili kişidir. Divana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 olmadığı zaman başkanlık ederdi.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Subaşı: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venlik ve askerlik işlerine bakardı.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Kadı: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Adalet işlerine bakardı.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200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</a:t>
            </a:r>
            <a:r>
              <a:rPr kumimoji="0" lang="tr-TR" sz="3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lk başkent İznik, son başkent Konya dır.</a:t>
            </a:r>
            <a:endParaRPr kumimoji="0" lang="tr-TR" sz="3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Ordu: Sultana ait askerler, </a:t>
            </a:r>
            <a:r>
              <a:rPr kumimoji="0" lang="tr-TR" sz="3200" b="0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ikta</a:t>
            </a:r>
            <a:r>
              <a:rPr kumimoji="0" lang="tr-TR" sz="3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sahiplerinin beslediği askerler, T</a:t>
            </a:r>
            <a:r>
              <a:rPr kumimoji="0" lang="tr-TR" sz="3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rkmenler.</a:t>
            </a:r>
            <a:endParaRPr kumimoji="0" lang="tr-TR" sz="3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188640"/>
            <a:ext cx="8856984" cy="56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Sosyal ve Ekonomik Hayat</a:t>
            </a:r>
            <a:endParaRPr kumimoji="0" lang="tr-TR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Halk şehirli,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ebe olmak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zere 3 gruba ayrılır.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Ahi Teşkilatı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Esnaf arasındaki dayanışmayı sağlar, tecr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 eleman yetişmesine ve kalitenin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kselmesini sağlardı.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Devlet ticareti geliştirmek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han, kervansaray yaptırdı.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ccarların can ve mal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venliğini sağladı.(Sigorta ) Liman şehirleri alınarak tersane yaptırıldı. Venedik, Kıbrıslı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ccarlarla ticaret anlaşmaları yapıldı.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351141"/>
            <a:ext cx="8784976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Toprak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netimi: Topraklar devlet malı sayılır ve 4 e ayrılırdı.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a.Has Arazi: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Geliri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mdara ait. Topraklardır.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Ikta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Arazi: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Geliri asker ve devlet memurlarına, maaş, hizmet karşılığı verilen topraklardır.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lk Arazi: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Başarılı devlet adamlarına verilen topraklardır.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d.Vakıf Arazi: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Geliri hayır kurumları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ayrılan topraklardır.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504" y="206362"/>
            <a:ext cx="89289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Yazılı Dil ve Edebiyat</a:t>
            </a:r>
            <a:endParaRPr kumimoji="0" lang="tr-TR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uklularda resmi edebiyat dili Fars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a, bilim dili Arap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a, halk dili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idi.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Beylikler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konuşurlardı.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Karamanoğlu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Mehmet Bey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e’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resmi dil ilan etmiştir. (13 Mayıs 1277)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Mevlana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Celaleddin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Rumi, Hacı Bektaşi Veli, Yunus Emre sevgi ve hoşg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konularını işleyen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rlerdir.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6" name="Picture 2" descr="http://www.adnantuncel.com/mehmetb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2430016" cy="2420888"/>
          </a:xfrm>
          <a:prstGeom prst="rect">
            <a:avLst/>
          </a:prstGeom>
          <a:noFill/>
        </p:spPr>
      </p:pic>
      <p:pic>
        <p:nvPicPr>
          <p:cNvPr id="113668" name="Picture 4" descr="Yunus_Em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550418" cy="2254374"/>
          </a:xfrm>
          <a:prstGeom prst="rect">
            <a:avLst/>
          </a:prstGeom>
          <a:noFill/>
        </p:spPr>
      </p:pic>
      <p:pic>
        <p:nvPicPr>
          <p:cNvPr id="113670" name="Picture 6" descr="Mevlânâ'nın tasvir edildiği bir resim.">
            <a:hlinkClick r:id="rId4" tooltip="Mevlânâ'nın tasvir edildiği bir resim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437112"/>
            <a:ext cx="2143125" cy="2276872"/>
          </a:xfrm>
          <a:prstGeom prst="rect">
            <a:avLst/>
          </a:prstGeom>
          <a:noFill/>
        </p:spPr>
      </p:pic>
      <p:pic>
        <p:nvPicPr>
          <p:cNvPr id="113672" name="Picture 8" descr="hacı bektaş vel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4437112"/>
            <a:ext cx="2088232" cy="2247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HAÇLI SEFERLERİ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sz="4000" b="1" dirty="0">
                <a:solidFill>
                  <a:srgbClr val="FF0000"/>
                </a:solidFill>
              </a:rPr>
              <a:t>a.Dini Nedenler:</a:t>
            </a:r>
          </a:p>
          <a:p>
            <a:pPr>
              <a:buNone/>
            </a:pPr>
            <a:r>
              <a:rPr lang="tr-TR" sz="4000" dirty="0"/>
              <a:t>1-”Kudüs’ü almak</a:t>
            </a:r>
          </a:p>
          <a:p>
            <a:pPr>
              <a:buNone/>
            </a:pPr>
            <a:r>
              <a:rPr lang="tr-TR" sz="4000" dirty="0"/>
              <a:t>2-”Papa’nın gücünü artırmak istemesi</a:t>
            </a:r>
          </a:p>
          <a:p>
            <a:pPr>
              <a:buNone/>
            </a:pPr>
            <a:r>
              <a:rPr lang="tr-TR" sz="4000" dirty="0"/>
              <a:t>3-”</a:t>
            </a:r>
            <a:r>
              <a:rPr lang="tr-TR" sz="4000" dirty="0" err="1"/>
              <a:t>Kluni</a:t>
            </a:r>
            <a:r>
              <a:rPr lang="tr-TR" sz="4000" dirty="0"/>
              <a:t> tarikatının çalışmaları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sz="3900" dirty="0">
                <a:solidFill>
                  <a:srgbClr val="FF0000"/>
                </a:solidFill>
              </a:rPr>
              <a:t>b.Ekonomik Nedenler:</a:t>
            </a:r>
          </a:p>
          <a:p>
            <a:pPr>
              <a:buNone/>
            </a:pPr>
            <a:r>
              <a:rPr lang="tr-TR" sz="3900" dirty="0"/>
              <a:t>1-”Avrupa’nın yoksul, Müslüman ülkelerin zengin olması</a:t>
            </a:r>
          </a:p>
          <a:p>
            <a:pPr>
              <a:buNone/>
            </a:pPr>
            <a:r>
              <a:rPr lang="tr-TR" sz="3900" dirty="0"/>
              <a:t>2-”Doğu ticaret yollarının Müslümanların elinde olması.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 descr="data:image/jpeg;base64,/9j/4AAQSkZJRgABAQAAAQABAAD/2wCEAAkGBhMSERUSEhQVFRUWGB8WGBgYGBwaHBccFxwaGB0XHBocGyYeGBojHBcYHy8gIycpLCwsGB4xNTAqNSYrLCkBCQoKDgwOGg8PGiokHyQvLy0vMi8vLCwsLCwsLCwsNCwsLCwqLCwqLSwsKSwsLCwsLCksLCwsLC8sLCwsLCwtLP/AABEIAMYA/gMBIgACEQEDEQH/xAAaAAACAwEBAAAAAAAAAAAAAAAEBQIDBgEA/8QAQBAAAQIEAwUGBAQEBQQDAAAAAQIRAAMhMQQSQQUiUWFxEzKBkaGxBkJSwSNy0fAUYpLhFTOCotIkQ+LxU5Oy/8QAGgEAAgMBAQAAAAAAAAAAAAAAAwQBAgUABv/EADQRAAEEAAQCCQQBBAMBAAAAAAEAAgMRBBIhMRNBIlFhcYGRobHwBTLB0RQjM0JSYuHxFf/aAAwDAQACEQMRAD8A3EyWBMX+Y+8DTpukEYqZvzPzFvOAFKiAs926kFNHc8VR4xa1RXpWSYjNxTkiu6cvWgP3gWfPSg5lrCE2GYgAksXd9AG8Y7LmoUMwmSyOIWPuYQnxDtmea18Lgx98nkq5eJIUiWVpUs3FqAOpTB28WFbxHEbRImKQhQGVnqNQWSyrjpxiyeexlKmS5aFEl1EFIcniRVRJ05Rjp2InTVrnZWZszAh7DKCHq3Hq/G5BLMrjamJnT4jQABpXPvWrxO0swlWMuYShdSfqDdHDGDZE0kEHQkCr0HHnCDAY4TpfZKlZFAEpSAcpy72pcF3etXvDPZuIzJC9VAONHDgnq/sIpAOHJWyvjWh8V70mSVR7tDxiEdaNEmliAE6BdK4FxSj2koF2JU1fmCSR1pm8hBRS0RWlyCflLjxBHsTCk87Cwi1oYbDSCRri3RVScGBNMxRUpRFFE0SD8iRpZydXvBnbGKnfn6xWZkJtxTmNykJ5+CbK/ODoiUzesdTOaBkLjogL8S9wq0ePBRsN1aIViIgcUeJ84qaIqhcuJ3KaEbRsFf8AxKuJ84gcQrifMxWIrnzgkOfC1ToK6mIVtFccSrifMxJE9VXUQGJudA8BYeQSe0U4UQzGjA1ykOQSHNYOwpZXgfNi1ucWG4CgjomgqMTj1ITmdSgzjK5JqBQXimVt08J39CoIxySp8qkhTCrZgKnTp7wIJU7RaP6D/wAoIQ1CbZGquO2ixIE0sQO6oGr6G4p7RA7cPCcf9Ko8uRNbvoBe+SjNZirjzilWHnaTU/8A1/8AlFdOv3/SJR6kdKxqlAF1h9C4PlExi1fUrzMUy0lg5c8bP4R1oGSr5QiFYlX1HzP6w32HMJSpyTXUvpGfKoffD/cV1HtBsMTxAgYgDhlLsctpix/MfeBHi/HH8Vf5j7xQ701/WN0LyztSVUJyc2RxmAzNyJZ4q2hLJyZZgQc1HAOah3WfxpWkXBI7RX8m543V9h/pMQxuEMwAJWUFJzZmBs4saG+sUd0mmkVo4cgzdiS/F00lkvQBJAbUuDUB9BeBdnLVkbe/3f8AExoUbHZctfaLOQMQqpWd654bz04Q2zHi/rC7cMS2itY/UmN0AtYfbGKWmWhCWCVOS44MAzgceENNgTUpQzlyM3DK1QXe/wCgvBvxDgkLl7xQgioUWA6E8DTyEIsLiJUiXkMwrD/9pJUDQUzkM9XIoziJY5gYWnXuQZmulkDwKvr7kRilmVPStFUhYQric7Bxdwzt1N6QwnKTJGVCCpaiSEpuTqpyWAHHoIUSZwdSk9qQSAgpl5lDKCCVbtwpRbprDbY2ByAqKSFquVKKlECzmwuSwoIo4ZiHOOyu13DBYwWTpSapDxKS7HNxLdLDx18Y6kMP/RjipkAxOJzDIBSLgsFwzncQe5eWYFx2LMuWtYuEluZIYDzi5SoRbRkHET+yExQSk0IZgR8wDjNY1400gOHjMjr6k3iJGRto89EVs3bSFlI+YhQb6Tl9qHzgyXOCnYgsWjO4TZis6kCYEzJXeUE7yrkMXoAkacQ8WYWaQkzpas5SWmpoL1dhQa+XWGZ4S4ZkLDOaDkOhOy0qRE0iBcHjEzKjl5G375GJzcChanUC7M4JFA5anWM6qNFOckSExBYgZWyUO5K/6jy08IvlScqWBJ6lzUv94g1yUi1wCK14YFQUXoGZ6aF24hrxaY6I5dS4I6oNXhEhHjEKQk6PiCWRnIUASgVH1JzP0SHJPk8Fo2ilyMqmC+zdgxVmyECr0PLo8WTNnSywKEEUHdHBmtwDdI7M2XKJUShJK2zOL5bfvkIOSzqQQHqvEbRSELWymQrIWGoIHFmc3LQMduS97vbqAssBYgEfNU1EHrwiMpRlDEuRz49aRR/hcqu4KhiA4DAAAM7WAioyc1Yh3JD/AONy696iO0NBRIBOhr3TblEpe15agSCaJKjSwTQxbPwCFElQcqGU1NQxDEAsaExWrZkr6WoQwKgGWSSGBZiSS0d0O1TT+xUp21KOWp37UPEJ8KkCNR8J4nPKKx8zHzHMD2jOf4XLdJyklPdJUokVehJJjTfCsgJllKaBLADgAILBk4gy/N0GcO4ZtJMRIWmbNGcEGYoh090Ek5aEO3GK+3UkpIKVqSp0kIKWIDqDlRzBg5DUYVBubj0/ir/MfeBpUvfUv6U9mnk9VHlQpT4mNVwulhRPALswFC+Xl60qMPu0KJj6HcYvXMN6uZ3e5fwi8TyCcwZDPmppdw9v0j0qUzJFtOQOnQe1NIQfE2NImJSmoKMqh/Ks5XL0oz1LViwGUIT5OK66Avv/ACStRKmpIBBLGth+sA7VmTQxlrQlLMorFU/zCrK/KW6wq+G8TNTK/EYy0JJz/USXGXikB682FBF8vDGctC57spyhAdgAHdRFvu46RD3CtVeCK3WToPGz1Dt9kJvzF7i5k5jeYEplg6HKBppXwi7C7MzKKpu+UqIayTYuw6mkOZhSgaJAoNBWnvAiQgLUsLSyhXeo6TlzcAbJ8oQklbk6B9FrxZ89FtCt7s+J/ApWjDgUTujkANbQs2rtdKUTZZBcANzBUnVubfrDhKxYEG+vC/lGdnYuVijNSVL+lEsAPS0x21Z6mjkQLD5pX9LkiT8OGM0NSj8PttJBCGO47AVYKFDS4zHzPGL5O2EK1Y8CK/3hLhtgGViEy0zCorQVAAFBpo4V4uDypDhJk4jMhSR2iCUqBO9SynuoVZ+IhqeFlZnX4IEErgQ1ulo3DTQSlSS4ceh9DGY2bszIrtZ00BKkF05jnSCQc1QQ/AvqNYbHDTpPcPaI+k3HQ/vpEcNPRiCoK3BmCSl2Jd8yiLOVECnB71iuGblvKbHzcLsU68pOhHzRBSUykkzgla0MlTZmVcmtwpqUU7wXg5KEzFLlKdMwuZRT9VwC5qCSbMwjuF2amVLmLLqIdSQSaOCQBWwiGztvKWkghg+jM5AGqm+V4ZyOLTzSj5gXAnSkTgPwpq5Wh3kfcfvhDZEZrEbWVnSWluCQKDX/AFmNBgJ+dAWaOSKfy0ccnfyjOnw7mDOVqR4tkrsrbRSQ8QUYlMUwTR99HvenCOTK1hQt0BTLXW4hVqMRBgXGYicUqMmWlpaquTmXkqUhIuCP3xHXiZigheRFDmdEwF0kVSzPmNGrcCGG4ckboDsQByTRKo8IHwKnlIU7ukHzr94IEAIpMA2pFNI4JoNBcaaxIGPFAaO71BBuwuNHGiJJHMcYlEkKQVWREbR1ZitUUKuu5o0Hw33V9R7RnwIf/DfdX+Ye0Hw39wJfFf2ylm0R+Kv8xhUENlkoKi1SbkB3YniSYY7UV+IvXeNOPKBcFKIS6u8b+rX6+sbgXlXaEonQnw/fhAc7Z8uYQVoSpuIexf3gqaWp+/3p4RDtAKkgdTHDtVaPJV7VklUlaU3ag4tVvSOnDoxEpCnUnUFCspFGKXGmnhHRtKXoSr8qVK9hAyJikEmUhbGpQUsCeIL7p8GirqTcbH5cp0INi9PmwQ86UuSuXmmGZLWrIQtnSpnSQoAPUNXiINGAlkVQmzWFnzN0evWBdsTkrw8ztELSySqoNCkOCFCjuBAWMxi5Jlzlgq3EpIC8qcygcxatXAvxjPxEILhk0WjhsQWsIkF0fdNsQiXLBm5RuhSnArW/mwjK7H2JNUozEzJaFAOyiSQG4MwDF+NIeo22iakundO6QSDfQ8meK3w4uiYSA/8AnEOL6hRsNDHYUGOw5TiZWPotOyCnJnGdLeahSkhQBSCMlzlLAEg/eGGy1LNcwLG67pB4OHy9K6QEvasqZNyypapZKVJ3ZmbMpQIClEgKJBbX5RwieKxKZSx2ZBITlUBagAdxR3vDT3OroqrA2UgOI0HLTwT2bOSDyej+kLMspSVyxKQreUpKgtlua3uA4Zq6HjEkYHOHmkqfQUSOnHrBS9ny1DugHiKEeIhBhbGdHG+zb8J17DINR57oKX/EITlUgTUEAEKUAoUIIcEO3GjxTs+ZISplS1yt1zmmFnqGDjgXf9INUieigaaNKsr+8Vp2iR3pS+bb0NCSRw0IPca9D+ksYYhuK7xfqP2o4mXIUnMlQBPdKlqZ+Y+0F7HxyezSjMnMHccypSqPcVEcw0uStIypSQKWt4aGBMfs9AVmCRaqbA3qDYKDQN0gcCx1ojIQ0521+ETtvbfY5AAConNXQCj+fsYB2r8SPlTKJANVEByP5Q/IXiSJ6CgZ/wASWVMAsAqSf0PpCDbOH7KepKRuliA5sRZ9QC48ItHE3QUhzSSMJPLqWywc0TZaTLXUgAkVYuWzp10vzYxFeLeSZjAEpOllElNDds3pGSwUqd3pWagzHKagO3LyEarsF9lLSs1dAy6JdQJ6kB/WByMDeavDIZOSN/hwBlYUp5UiM0AAG1eHpF5gbGTsoBZy7AakmwHCFGmynHCgiRHYpw0spTUklySeZ4cBygSbtoAOZc1KdFqQyWNlEvQdWMSI3OvKodI1tZijpqgBWIJVQQJJxCVZSZqVZu6lKgx9XVHcXtFKDlZSlEOEoSVHrSgHUiJyH7RuuzgdI7K9V45C8oxMz6ZKSeLzAODtlBPi3OI4HApVvKTNcG01RNdS2Yg11tSLvw5a3M5DZimyOys1Ryp47oLnlpzjR/DadxbcR7RmZ2LSktr9Iqo6Wv8AvlGl+F1vLUSCHIobilqRGHH9QKcT/bKRbVTmxCgRRKn6mvg36efUz0gFRIZN+o0i/Gj8Vf5j7wlRKE6YR/2pRZvqUal+NftxjXJoLzzI87jew+eZVsmbMnVRuI+shyr8o+5gvD7JQkuQVq+pe8f0HgIIzsN0B/L7cIkmcHgQljvUhHfHPXQaQOz88/mgVpEcApHe0EecQTjR/wCwSv8AHl3ynyKUfEKXklH1qSgf6lB/QE+EFJVfhFWIllc1BYhKHU51URlDdAVF+YjqgvTIfMfrGZjHhzwAdlt/T4iyMlw3VmcCyU/0p/SF+J232aiKU0Szk+AoOsRxWCmLIZeUat1o2tuJiMmVh5KglSkhZqMxD+GgiIw0C3OJ7B+//UZzdaa0DtKjlnT++oy5f0vU+f75QXKwEtKSgAMaHiepgdG25SllCFJURwUBXhW/g8Sm7RD5ZaSuZYpFh+ZQdKeN35RLzI/ogV2fPcqW8NnSJ8VVgsYUkylBTpoKVIq1Og94ZlOYajXUEfcQl2pspYQJqyFq+YgNkGnZm6QCb3dieEHbJnLUFJUtKiyVJUEtRTiqXuCkxMsJYM3mpjxAk1GxXsdhgQlJmzE51hNCSVODu/y9eUSV8L4bSXlPFJUD1cG8F4ebmdJ76b/arAEtdqQSC45wzhHCi07rN+oB9h42SRR3sspKkrQMpUsFlM+67b5ygKB9XeGGGxQmJcdPL9v4xLaSVZUlCSspUFFILEgP3TZ+RuHGsL5OOSVKXKBSsf5spQZTfU33EdNCDp5fr9ImGxBIs/O1c7EjEZHAEwbrswV40uIzMzGrmrCTUpdI11eNRteX20jPKO8kuKhxRyLu9Bbl1jJYGdkWFNulgf1i2HHRIO6JjHZgCNlpPheeAJjkXSzsPrp/aHM5bqlgfUT/AEpP3IjO7KBTnY0KjaxbjuqDVN4tw2MUVCoGtkBvRMLyxhzyUXDvLYwK+WtO0CrwrrMxRG6GRysSS+pIbpFmy01b5SLUFQb3VoNGi2egqYCgca1PlCgGU7pjPnGyFmjtJnZZmAGZaQO8DYFXyg1pch9IPnawJIUpgSxclyNBXKz3o3rFhWomqRq9bHQDjGxCzK0Lz2KlMjzrokWMTkUTOkSzLUsfiIYEOoBOYXcEioMMJk2VIzKJSjMSTxUrkLk8g8W4mWVpKVIBBQXBNyflfhzgXCbGShWZlLIACVLXmIGoD90D1iHQkvDmmkSPEtEZY9oKrTt9A7yZiE/UqWoJHUkBoKXKzMUqISa0ILuzV0FNOMXksklQAve12D+kBzcYEKEpCc6mLAkJ7ragcD0taB4iNzhQKJg5o2EktVsrDpSN0N7nqbnxjRfDXcX+Ye0IJUzMHYpOqSzjyJDeMP8A4b7q+v2hGFpbKAVrTODobCR7ZmCSJpGhU3UqP3MBScApMmSAK50qX4u58HHkIu+JBmnplaKmknompi+6lHoOVH+5PlD2IfkYT4LMw0eZzR1ku8BoPW1NIjwTEVLiaTGGV6BdaPZo6YFRjkEneFKVLe9/COAJ2UOc0blEvSIERBOISpwlQLXYxTisdkIASpajZKR6k2SK3JggY4nKBqhue0DNeiIywLJwcky1LWhDKJWSU3csDvVdm+0Cz1LUWmEhRtJlqr1XMAcDkG8YaYbCFwuYQpQsB3UflHHmaxqYaB0dk7rIxkzXtHV793Z2+6UYzAKIJ7GWpIG6koALE8KmwsCLjpChW3lp3EJTKQhQOQMCpNDQk3e7CxrG4KYBx+xZU0b6Q/1C/wCh8YcykJETMfo4V2j9IfZ+MVNlDNcprRiXKhUaUA61hRMwUzDz3l1JDhJNJib5QdFhyx/WCv8AD50pQXLX2iWZiaEByL01uDBGMxKZwyKeVOSXTmoxHPgYAKcTZtaAaYgA3Y7nn31vp7WiMNOTPQJiHSqqbDMkggqQQaA7rQZJUSAopyqbuu7cnjPo2etbzZRSJwLTEKFFtZ+Cr7wv5wXgttHOmTNlKkrPd1SrorjyhWSF0fSYjNmbJccm+ydS1g8oqxmzkTWJdKx3VpLKT4i45Gkcmy3BAJDhnFxzickFIAJKmDObnmeJg0eKDtH6JOXBOj6Ueqz65kzDzBnAOa7d2a2oHyr1KfKlgsTsAABcolaDVmqB9/7RrcfgROllLsaFJ+lQLhXgYVSJEwBSpaQCFETJRtmDVQeBBBHI+EGk01Br58oq2GkzWHC+xBSMGinZK7RLVQs5VB9AfLlB2GmYdL5kLSxAqomutho2kC4vESlOFIKJg4ggA8ynlW2kVdgVEfirmAfLlUQeXTxgfScOk357FOHhN+x1dh+WnUjaCAs5SkgAZUpJUo0LvRhU8bRaUmahlpyuQ4zVahqR5NwjPyVnMpPZDdqQk5VJGjgV9IKTjZiEhedIQbdqtNeQNC8CMQzAj1UEkNN7HqTxZABJoAPJo7gyTmJe7gfTQU6tUxn1/EqVHKaEVZjvHS4FBdjciGaNpIyjs3JDFjuv9Tnm6tLxpbCysDLlNFHdm5joTCeZtVRcqUEorTuq3fB3INKsWaOrngh0lVCxqoAvUEOXqA/QiBOlAVjA8NzckVtXG5EOwIBsBVilV3obN16PCnBYwSZqt3Mw3Sbs7EPyIA6iGez8LmlspQypVY/M+ZWUuWIv4PCqeoo/EAQrMSMuapuuobXKot0gR6QsJhmwpHCQqfvPlzOHBqGrpWlId/BWJWUzJc5LTEEOR3VguApPlUaQDhSgywuVlSFaPWwLOTzEPvh60z832ESIwNeaI2V2bLyWU21i2xU6YK9mMiRxWsn99IpkzZgSA4DDh/e8C7Qxf/UKGUntJy1O1N05R9/OC0mFsQdhSrJI5khDTVUPnjarnKVqs8L5R6Qxws0ME5gogVrw1gMxXNCaEgtyFNLtCbgHCkWDFOiJJ17yUbj8VuhKCHVqDYcYHlSwB0iCCm4DeDe8WJLCJAyighTzOmdmKiiYUsUpzTJg3E6BI+ZR0SHDnmAIrx2KGGSd7NNWxUshgkWt8qQ5YdSX1nsnaMsGcQaISH5VO6PF6cYlsjC5806YHMygB0T/AHt0EaMMYHefZXD/AOnmcOi3l1u+a9y9s7GSgtMtJUtSxmK2JCr1CrEBiLw6BHOKpcoAAAAAUAFAIsyw2G0s98he7MV3MOceUQ2sQiGIllSFJBykggEaEih8I6lUKsSRRBG6GDchp6RbisKhbhYccx+2hbs3Z04qTMnTFBeYEoQRkYGgtycnm1obQDDxlgIdzTuKnD3As5JMvZy5Su0kqKmoUquRwfXxrBUxErFSylQUDRxZSCNeR5wcUxTiMGFEKScqxYj2PEQQitlUTcQVJvyP76/fvS/ASpkmaJS5hmIUklCld4FLOgn5qF/Axf8A4UVqUtUxaVvuZTRCRTumi3uXBu2kRn44MFTB2fZnMSbBhlbxzGJ7JQqYo4hRO86ZaWbKh7td1ZQovyhVrAZTQ0pNSSPbB0jraKwCpoXkmpBAFJgYZqgDdulV30s16VpUpXapCmImlLtZNDTgcpDHxhlLRWFO1ZHZTDiElkkhM4EEgpdhMpUKS9Tw6QSaK46byQcNPUuZ/PRWYrZwVKMtJKdcwZ34kkF3NSbwjSkzpyUGQpITRVMuVxVQWGrSjFlA6EVbjaKZiSJMxGe1dOqCQbRdg8RnRWik7qhqFAcqVDENoYBhBejt05jXlotm1ILH4DDykB5RIdgUg5gS9SoHNUgBydRCuWoo4gg0LZ8oNWSdHNSblvCHxlhcoomMdFVd24kVeE8qWkZhLDJoQGa4/XjzhuYZRmCy2zHKWHmpTFmYHUrMMtmDUF+RMC4khBJCnLOAQzjyEQ2TiFHNRiDp5HV6kGGUmVZyKCtfp3W6lvWFuI6+tXfFlcWgIPD7WdjLdWRiRXeJStw1rJA8RE0YYFQzE5aUYVezPWrhh00pC2dLVKdaFF1g50hJT3tUE9SAQKXgkbXQo7yVIYvlINAAwDjXQPxMMPjOmXZWdmbomAU/4aSpCU75UVJAID5rKuAQemaObX2XOmykTUpBUCmYCFNSu4dAUhQDmu6YBw2NlpU4OhTVzcNY0gsYVJUJ3zEuVAvn5K0JOpv4kQIHKNRS5khb4KyVKWlOegzBqEEP4WjX/C43VmzqB/2iMlNQrs90s9Fc2KSOXHq8af4NUoyl5i+/S9mHGKtdZFKzXZn2sZOxAzIcgMVqIJ1UosPAA+ccVteUk1mJHjBG1tj4dOJm9sjdKyUqqwcvlLGjEnwjsqVgpfdTL4OAFNzrVou6Fr9XFRIxznlzQTZ6lKTNCkhQqDaJqZmLNzhTJxCy0pAKDXeWNwC4YvWlmgo7HlKH/U4jOQaZDlHkHJhcYY3qaCo1rjsCi1z0gEkilbwNLlzZwC37GUDvZwQojUjh1MRlbFw7gypM2aR9SjkPV6GGx2YuaXnqZP0Jt4n99YMyFre1E4NayGh6+X7oJcpBxBEuUnJISalmdvvy5uY0kuSwAAYAMB6QBNxoQAiUE08hypcxQvGrPzN0AH94JxWxnU6oc8nFprRTRt+z2poql6RBOLluE5w5oBx19gYRzJTnM5dm0PuOcSMlJbNUixMUOLb1IAjKdTJ6EB1KAHUR4YyV9af6hCcShwHlE0pHAeUV/ljqU5E0G05IIJU3MggecWSMVLX3FAtUtz19IXJj2BI/iO8e5ROjOHJ52i0eIzuqlJbQVm1J86Wc8tHaoYBSQWWKmqQzKoRrpFGB29LmEpdSVpDlCwUqAHI3htMQSQxYC4a9DrpWBMZsmXOUEzZeYIZQUdeXEjiItJAH67FMw4oxiiLCz6ZapqgJqmUwWlKqoUouqobgQByEaDCbSS+SYOzXwNj0MSxuzpc5LU3aApZ0tp05QrnCZLGWcjtZYsoXHjcePnFqLUy0x4htc+rn3gnQ9x8CtMgwJtSYoIWpGUqS6mU7ECpFK1AMIBj+ySFSpwKcwGRdxmIHl6QPhfiwlf4llElQNSkKISkClQ9Wux11IHBw1Sb4DG7T218k9PZrCZhSknKFBwCoaisU7KkyyBNT2hUQUkrKs17EGlDS3Qwi7Ts1PImgpIISDTIAQtKS4qlwpPIL8Y0MnaMsgb6RS2YU5QDDx8Nxsp3GF8jAA0+RXexdawQ6VivB7EeIhfP2cJBCkZilRyqepH0lyXyi2ukMDjUBQALvqKjzFojtXBmcjLuioJzJzCnAOKw45oeKWRRaaKQY7DKCiuU4e7Hz6uawNLUoPkUkKUGOYl60eo06w2Rs+bLl5nCykj8NFstOIcqq7QIcWieRLQFKJLEhNUB2zFxTxhJrXtIrVPcaxUgNjt9/gUVYVSxvOtJfdKkBvG9GYNpEcFsVQAJmFISR3Uh3LhnJYCvBuUX4jYypDrBzoFwHCwOLgspugpAmH22gEjMSCwygjMauCG1B0aCdMO12XNcw6389fwmCsehYAVLTbVbE9GZvaLMIhCHKUywS27Q8K70whix51e0VzJOJSnMlKD/KAkLA5qIYnyitWNxGYZipIoClTAl9QU0brfSCGgKrRcZo+QTKfjpoSwLMKMAPYEcDD34MxK1yllZBIWzsBRhdgHjKYHGzGO8sMW7x/WNj8IzSULeu99oCZG5slIzZ2uGXKgMePxFv9RhPjlIWkoSKOCSOWg48Hi7bWIUqdMTZOY9T/aBExSbEZei1Z+uYrvYpOgLWBDjyMWypuSyZf9AHtFYEdhQTvHNX1qld/HTT8wHQCKuz4kl71NfCPAR14qZnnmoyBcbQR5QiSRHSmBWrUqY68dUmOARKhdeJPEY8DHKVamLdkTc2dbEB2BIZwnUcneBZiixa7Ug/B4tGVKcwcABrVAaHcK0WShvPJMUGLHihMdeH1RVqkMkhG7w5afvoIhPn5WDFRJZwLcz4+/KL3iClRKhLMbsSVNopIBPDXm1j5QqHwqZS80tQW1AlbsGrTSNNkDvqaeX/ALiCEkPmLlz08OXV47ICjNxDwKOvfqkpxOU/i4fxSAofvxijE4qWSSgSSPpUnIscgpinnXpzh7NxUtJykueCQVGnIWhfiJhVMQkIR2ZBUpSgFKSE97M9JZpTg4rA3N5Wmo8QN8pHcfwbS+QpK3y4UrHErQhXQBJr1htL2KAAUqmSy1gpwDwreJnY8hdQkPfdP2BpHBsdI7syYj/V9mc+ESGZVL8QH6Bzh2Vp7/hV4bAzZCcsvs1JuzZSfEOCesXf4kU/5ktaObZh5iKgk90TpgUQFJzpDsL08UmtfWPKk4gBxNB5ZB+sWF8kMhhPTLfUH0FeiuG0JZBUFpYXrb9IoOLSN7cSknvqIANdD83tzgVWBmrDrEp+aa+YgZWwFguEyyzsASWe7BYIrA35ztorRxQA/cD4/mgmuzFrW8xRDEslKSFAAFndqqd3anCANoK35qlE0IZj/KKdXi/BbQyUmMkDd0GUgWKdKWIpAOLIWsMGSs51HSwCQebCOdRbRSz43NfqF7AIIQMxcnj6D98Y2XwcdyZ+Ye0ZJMxLkOHABJJAFeb1jW/B3+XM13hY8oTaS6SyiRtcHahJNtj/AKiZ+YwGmNLtPEkTFAFV/qgdGIV9Sv6oscJZu0NzxZSQRIJh4rFK0KvOKjtJf1HzgEsTY/uPomIIXTasSpIGpAABJPIBzaJ4aWZgJlpUoAs4SqutHAJFbwZiMWpaVIUqiklPG4Z+OsZXF/DU/PmlgqFKpUHoG7oU4gcYY/S1pN+nDJ0nUVolYRY+RX9J/SI9ir6T5GEsnDYxJtPA6rHsDDVX8VRlTrarWPsaxJjpcfpn/JTMg8DEDhzwPlElzsTT8SeOO8dPCvpFc2dijQKnNxznzZrxAaq//MP+ykMKr6VeRji8MsAnIule6fSlYXYj+Kehnq8VfpAGI2Xil/JOV1B+6YI2O1c/SgN3+n/afSyFB0kmrEFKkkUBqFAHWPLRxrF+xJKpUvKoAKJcgpBagDVFLaQf/Fngj+hP/GBOcGu0Qn/TjmOQikpTNUnulXQMfQxdL2rM1T/tI8yCRDbBzcyspShiD8ieB5QoSqDNxDgNCkJ8NwSAUxweNStRTZQAJHI0f0glcsQmQVJVmSQCQxo7tb984KRtMjvpfmn9Idjna4anVKEUjssL8TtJIZZLBlFj82gpQvR6cYnjMWlcpWVTFSSEtd2ItdwYUzcO6JcxQTnRlLNoz14ioa9+cEeToArxVeqqmSMSoEoSJadT3eVdS9LwlnzhJzhWVSlJIFLGo5htfDpDCdtbIuqjTNejuCEukaPaBV4RC0zFdmkrEsNmJLOyQUgFnq44lJ4xDXlp2RtxRQGysIUh0llA94X4kcCGcF+MNJeOmlMxKilfZqKUZrg8k909IskiWmWTmClEVAGjUSPTmfZUQpM5S3YZgWuVG7AaGtzZtYhr7JVonGimeLxvZJRiZQOVCgggl8xUCVUNACBozO1dNJszaAnS8wuCyhwJAII/lUKjy0jDYqcrIpBJImKSol6BQJZhrRRBblwjU7GnEPly2SkjQijM2oq3RtYu12VUlAkshNssSgCdtdj3RU0GZi3jBMvHy1MAQ506V8YIHtdskqpLNtS1EFWVg2QlwcwUQBrQ1cUpAclishSHAGWtiPvGmlTBvKocgzcQD8vJ3hCJZzXDEmjNcvd+cKzvDUyHuyjXZUYPZ4lqUSAWqHHAsPMF/DSNn8FpARNYM6wT1aM9iFB1nKAe6S4qXBdmpaNB8HdyZ+Ye0BB6YCac9xkAPUqNpH8VXWBhFu0lALVC4GCTYjhEClOHwXHzEmtUxSqAdoLVmOQAkm5LAc+Jj0vHAki5F29ns/KI5nhXEztkApPYHCPhe4uKrkYVjmUcyuJ05AfKP2SYniEghySAneoSLA8L9I6FR5crMkirEEFuBoYTyuJWoXsa3cKZ2eACUzFHIQkgTFXICuNRVutI4qZMCQELII4kl20JvXjA7lWeiSc2ZWVLElKAGfQasNSaxbKkgB061uS/nBXtrpN2QmvBdkO6nJ2opRylSkqHylR8xWo5iL04pX1K8zAk6QFXd9CKEdDE5VAAS5ap486QInqRQOtXTsblDqUQOp/ZjmHKiCVgCtBqBz5wPIkEqzruO6NE8+aucMVEJQXoBV+F61hiGAy3qk8TihBWm6gE1LCB5uICV5VBn7p0UdRyPLh4sRhlkh6h9LHxiOJwoUCLg3BgpwhyaDVLNx7eKbdpy090Rs1X4g8fYwpBg3Y0taJwQd5LFlE1oDQ8evKsAPC+UtFHr/SDjnB7mkdSsCoipQuS3WJS5O6VqOVIuT7DiYWzpf8AELRLqkKNvpT3sx5kB3PEcoLHFm1OyUZHm1V3+IJIIkoUsuxWCJYHIKIJvwEBYOcTOH+Ya7zqSU10JyurjxpFAxqpk3s5QZAokDQWfqfcxbiMQcoRKZszE2fk9yST4sYbvL0QnI8O0hV7ZwKBMKgVdpl3QwKXSzEvZw13qXgE7THZhsxWWNAWcXoKNVmaxjbYDDplKlmcAtK0NmI+YD7+tIyO1UoM0S5KQCbsNPmUTe8GBSxbZACrwH8RNCUoUoAXKS7NpmFPB4by8AlIKlu9q1JIABJOrtpHdn4tMtCUSyEsaqfjp/M/P0vAWP2qpaSpLAMHFX6DgLR1aplrdNETNx6SNwAFIqpnA+XqATRh6aewG01tVyEDMSySoAEVKT3Utqm3hCTDBSQFAE57g/MA7gefpwgnCIKZxmIqWYc2DFFfmbQ35aQTqoc2wnOLmHOodmVAEsaVsbHr6R7DZphyiSssCRThoIP2fs9c4i29V6imtLgjVP2gnbu0xg5WTDspfzqN2FwG+ZnYfeFmsLnLPLMv3ILGbVSlHZJlzQA5UctVKD0YHlTwgSVNzA0IbiLxZJmhSQoFweEUDFOvKkOBcvRw1PUQJ1uJ0VCbV89TrmDgU+IyAuebkxqPg7uTPzD2MZYipOpZ/AN7RqPhDuzOo9jFmG3ikYOzSX82SvbU0CcoEgQrmzcxYKAQBvZTvdOQ5w02/LQVKKvOEadnLIennBH4YudmtNsx/DGTLsicPikBkig0o0HJknpAGF2aXBVQcNYcEhzFmYRt25Cd9RlLaFBD4YMVoPHMOiv/ACf0guWuoHX2gedLdiO8LcC9weUekTd8OCKG/Tyhh9tAA60u0B5LieR8/mqonySmYFJF2B5iteofyic9DAlFuADkF6kDUXprpBxIsQYHKWVdgbQu+IsNgWCnIsQJW0405ux60CFMRmmA62FQbF4JERWnLu8XIGlbjz9xFCETT/8AHz70JvhJkyhaceJAh4jkUJgFS7CsVzVlTlVEg62H/JXOw0rA2RawCcmU3G8cw43oCNOcQ2hiRqQAPeGoCYjw1n42pWibw8fm6MTtccPWJr2slqJLxnwt6oS9qkMOtniXZKJ3lHomg87mHMxWLSfbNx+fEJsCApwD/Ko1ivBygSczsA9L0in4dlhM4MAKKt+VUWSJmUvybzDQjiNwmonDTNtaJnFE3OFDs8uXIFrQXBqVBIIDWvxtBGydjIClZlJzKCgSVAmoaz3c+kBkZpgVmDMAxNmAcEFPHnB0tR41J+qWcti9R1EB4rxyWk4RkdFyWq+DC81UudKJWpwSruguxpZnhbgvg2fKmyytigLHdOa9H5UrXhGll4etgR0l0pfuxJGEJoQKMxKEHwp4RP8AII/x+eSu19CtF7a8mbMyy0oJS4GrA/UFWHEGM9N+F56VkiWVOS5auho1KcAWrfhpTs0l+6bN+HZqaGtKco9M2aSAN3Ud0ihL0ZVNY7+Tf+PzyQ2NybFZZXwvNBpKUCb0L3q3AwPM+H5+b/KmJANVFNANeoAFOsbFeDU3yv8A6xoAPn6+kDYjBLJpQWotYLeBqWizcSeoolA86WZn7NegFPpoCODPulubHnHJGwzL4FJ0tXiS5ALtrD7BompmOt8rF95ZFuBpAWKQAogW/tECY7FCnMkQBJBS3DFYWQMzguDmAyVauoIJt10uwnEEngTb7RwrLM5iMS9+aqWfJJn5JacLNlkqkIzJUcqk/SqjKb6S4J4F+MWTJpkrEtUshL5Ur0U9SaWJLljDLBkZylVlBvHToW15QVisIJstUpVOB4NVKh0IBaHWgSNvrQb60EI0/wAId2Z1HsYx2z5xIKF0Wg5VDpqORDHoRGz+EEbkzqPYwmxuWSijxfcsvt6cTOWNHgSTi1JLgvoxtHo9D/JLu3KkvaKybtEU41f1GPR6OsqquTtFfEGJy9qqVNSltfUhhXxPpHo9Egkrgmq1G4MTlK1N49HokMGe0YvPDpUbQmtk/M/hQEeSvSK5vcV0YdTR/WPR6ByAZ2+PsmsOTwj4e4VuJlslgWYekJ5ezwV8zqatrR7R6PRd7QDYSBe4gAlFowBzM45wNjpOVQANGe37eOx6IIoKERsAHtg5fdV/+FRIRyPQjiOSMz7VMRx49HoVRFwmOPHI9HKpXM0eKo9HosqqOaOPHo9Eqq4hCSoKUlynu1Zn19IsmzMyiqzl49Ho5WzEtDeSrIiBUXDca+Rj0eiQqndTUn9+xg2TiMyM9ARfoLt5R6PQ5hTqQoPJBbYkhBRiA7khCh9QNvEH0Maz4QmbkzqPaPR6LyAZwe9Fh3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2376488"/>
            <a:ext cx="634365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1012" name="Picture 4" descr="Haçlı Seferl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28092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HAÇLI SEFERLERİ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sz="4400" dirty="0">
                <a:solidFill>
                  <a:srgbClr val="FF0000"/>
                </a:solidFill>
              </a:rPr>
              <a:t>c.Siyasi Nedenler:</a:t>
            </a:r>
          </a:p>
          <a:p>
            <a:pPr>
              <a:buNone/>
            </a:pPr>
            <a:r>
              <a:rPr lang="tr-TR" sz="4400" dirty="0"/>
              <a:t>1-”Türk akınlarını durduramayan Bizans </a:t>
            </a:r>
            <a:r>
              <a:rPr lang="tr-TR" sz="4400" dirty="0" err="1"/>
              <a:t>ın</a:t>
            </a:r>
            <a:r>
              <a:rPr lang="tr-TR" sz="4400" dirty="0"/>
              <a:t> yardım istemesi.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sz="4400" dirty="0">
                <a:solidFill>
                  <a:srgbClr val="FF0000"/>
                </a:solidFill>
              </a:rPr>
              <a:t>d.Sosyal Nedenler:</a:t>
            </a:r>
          </a:p>
          <a:p>
            <a:pPr>
              <a:buNone/>
            </a:pPr>
            <a:r>
              <a:rPr lang="tr-TR" sz="4400" dirty="0"/>
              <a:t>1-”</a:t>
            </a:r>
            <a:r>
              <a:rPr lang="tr-TR" sz="4400" dirty="0" err="1"/>
              <a:t>Derebey</a:t>
            </a:r>
            <a:r>
              <a:rPr lang="tr-TR" sz="4400" dirty="0"/>
              <a:t> ve </a:t>
            </a:r>
            <a:r>
              <a:rPr lang="tr-TR" sz="4400" dirty="0" err="1"/>
              <a:t>şovalyelerin</a:t>
            </a:r>
            <a:r>
              <a:rPr lang="tr-TR" sz="4400" dirty="0"/>
              <a:t> serüven arzusu.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açlı seferle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330354"/>
            <a:ext cx="87129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Seferi (1096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1099)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s'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almak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harekete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tiler ve aldılar.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Seferi (1147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1149)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Musul Atabeyi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Zengi'nin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Urfa’yı alması. Başarısız oldular.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Seferi (1189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1192)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Selahattin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Eyyubi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alması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yapılan sefer. Başarısız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Seferi (1202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1204)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almak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harekete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tiler ama İstanbul’u aldılar.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İ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znik ve Trabzon da birer Rum devleti kuruldu</a:t>
            </a: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369171"/>
            <a:ext cx="871296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</a:t>
            </a:r>
            <a:endParaRPr kumimoji="0" lang="tr-TR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a.Dini Sonu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Kilise ve din adamlarına duyulan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 azaldı.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Skolastik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nce zayıfladı.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b.Sosyal Sonu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Burjuva sınıfı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kazandı.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c.Ekonomik Sonucu: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Akdeniz ticareti canlandı. Akdeniz limanları(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Cenova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Venedik, Marsilya)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 kazandı.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d.Siyasal Sonucu: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Derebeylikler zayıflarken Krallık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Malazgirt Savaşı: 26 AĞUSTOS 1071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/>
              <a:t> </a:t>
            </a:r>
            <a:r>
              <a:rPr lang="tr-TR" sz="3500" dirty="0">
                <a:solidFill>
                  <a:srgbClr val="FF0000"/>
                </a:solidFill>
              </a:rPr>
              <a:t>Sebep: </a:t>
            </a:r>
          </a:p>
          <a:p>
            <a:r>
              <a:rPr lang="tr-TR" sz="3500" dirty="0"/>
              <a:t>Bizans </a:t>
            </a:r>
            <a:r>
              <a:rPr lang="tr-TR" sz="3500" dirty="0" err="1"/>
              <a:t>ın</a:t>
            </a:r>
            <a:r>
              <a:rPr lang="tr-TR" sz="3500" dirty="0"/>
              <a:t> Türkleri durdurmak ve Anadolu dan atmak istemesi.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Sonuçları:</a:t>
            </a:r>
          </a:p>
          <a:p>
            <a:pPr>
              <a:buNone/>
            </a:pPr>
            <a:r>
              <a:rPr lang="tr-TR" dirty="0"/>
              <a:t>1 Türkiye tarihi başladı.</a:t>
            </a:r>
          </a:p>
          <a:p>
            <a:pPr>
              <a:buNone/>
            </a:pPr>
            <a:r>
              <a:rPr lang="tr-TR" dirty="0"/>
              <a:t>2 Anadolu'nun kapıları  Türklere açıldı.</a:t>
            </a:r>
          </a:p>
          <a:p>
            <a:pPr>
              <a:buNone/>
            </a:pPr>
            <a:r>
              <a:rPr lang="tr-TR" dirty="0"/>
              <a:t>3 Haçlı seferlerine sebep oldu.</a:t>
            </a:r>
          </a:p>
          <a:p>
            <a:pPr>
              <a:buNone/>
            </a:pPr>
            <a:r>
              <a:rPr lang="tr-TR" dirty="0"/>
              <a:t>4 Anadolu’da ilk Türk Devletleri Kuruldu</a:t>
            </a:r>
          </a:p>
          <a:p>
            <a:pPr>
              <a:buNone/>
            </a:pPr>
            <a:r>
              <a:rPr lang="tr-TR" dirty="0"/>
              <a:t>5 Anadolu Selçuklu, Osmanlı ve Türkiye Cumhuriyetinin temelleri atıldı.</a:t>
            </a:r>
          </a:p>
          <a:p>
            <a:endParaRPr lang="tr-TR" dirty="0"/>
          </a:p>
        </p:txBody>
      </p:sp>
      <p:pic>
        <p:nvPicPr>
          <p:cNvPr id="147458" name="Picture 2" descr="Malazgirt Savaş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81642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7504" y="188640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e.Bilimsel sonu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Avrupalılar kağıt, barut, matbaa ve pusulayı 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manlardan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ğrendi.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f.T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İslam D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nyası 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zerindeki Sonu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Anadolu, Filistin, Suriye tahrip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rklerin batıya ilerleyişi gecikti.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rklerin İslam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nyası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zerindeki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arttı.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Kağıt ve matbaa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nesansa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barut derebeyliklerin yıkılmasına, pusula ise coğrafi keşiflerin yapılmasına zemin hazırladı.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OSMANLI DEVLETİ (1299-1928)</a:t>
            </a:r>
            <a: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7504" y="1052343"/>
            <a:ext cx="903649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Kuruluş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(1299-1453)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Osmanlılar Oğuzların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Bozok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kolunun Kayı boyuna mensupturlar.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Artuklular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ile birlikte Anadolu'ya gelmişlerdir.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Moğol baskısı sonucunda bir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boyu gibi Kayı boyu da Anadolu'ya geldi. Başlarında bulunan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Şah Fırat Irmağı'ndan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erken boğulmuş, yerine oğlu Ertuğrul Gazi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miştir. 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3058" name="Picture 2" descr="Osmanlı Devleti Kuruluş Dönem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42493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1230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tarihinde yapılan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Yassı 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imen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Savaşı'nda A.Sel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Devleti'ni desteklemişler, bu yardımları karşılığında A.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Keykubat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Ankara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Karacadağ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resini yurt olarak Kayı boyuna vermiştir.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Picture 2" descr="[​IM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99288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16632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Daha sonra Ertuğrul Gazi S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ve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Domani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'i aldı. Başarılı hizmetlerinden dolayı Kayı boyuna Batı U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beyliği verildi. Osmanlılar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nce A.Sel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Devleti'ne, sonra İlhanlı Devleti'ne en son olarak da </a:t>
            </a:r>
            <a:r>
              <a:rPr lang="tr-TR" sz="3200" dirty="0" err="1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obanoğulları'na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bağlandılar.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Ertuğrul Gazi'nin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nden sonra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beyliğin başına devlet adamlarının isteğiyle şehzadelerin en 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üçü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 Bey ( 1281) ge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ti. Kendisini yeterince g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hisseden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 Bey 1299 yılında bağımsızlığını ilan etti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Resi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173260"/>
            <a:ext cx="885698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OSMANLILARIN İMPARATORLUK HALİNE GELME SEBEPLERI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 sınırında kurulması.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Diğer beylikler tarafından rahatsız edilmemesi.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Balkanlarda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bir devletin olmaması.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4 -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rkmen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leri.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5 -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İktidarın tek elde toplanması.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6 -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Diğer beyliklerden katılımın olması.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7 -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 devlet adamlarının iyi 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neticiler olması.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8 -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Beylik topraklarının tarım ve hayvancılığa uygun olması.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9 -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Yerleşme (iskan) politikası.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10-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Hoşg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adalet.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cs typeface="Arial" pitchFamily="34" charset="0"/>
              </a:rPr>
              <a:t>                          Osman Bey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6" name="Picture 2" descr="http://img2.blogcu.com/images/o/s/m/osmanli1299/osman_gaz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355454" cy="31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79512" y="188640"/>
            <a:ext cx="8856984" cy="46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BALKANLARIN DURUMU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 iyice zayıflamıştı.Taht kavgaları eksik olmuyordu.Tekfur denilen valiler merkezi dinlemiyorlardı.K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zerindeki vergi ve angaryaları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rekli artırıyorlardı.Pek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 Bizans şehri adaletli Osmanlı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netimini kabule hazırdı.Bizans ordu ve donanması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lkeyi koruyacak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 olmadığından Osmanlı ilerleyişi kolaylaşmıştır. 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188641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Balkanlarda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bir devlet bulunmuyordu.Feodal beylikler ve devlet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ikler birbirleriyle savaşıyorlardı.Batıdan Macar,g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neyden ise Venedik baskısı vardı.Macar ve Venedikliler Katolik,Balkanlar ise Ortodoks idi.Mezhep farklılıkları nedeniyle aralarında birlik yoktu.Bu da Osmanlı ilerleyişini kolaylaştırmıştı.</a:t>
            </a:r>
            <a:endParaRPr lang="tr-TR" sz="3200" dirty="0"/>
          </a:p>
        </p:txBody>
      </p:sp>
      <p:pic>
        <p:nvPicPr>
          <p:cNvPr id="101378" name="Picture 2" descr="http://www.harunyahya.com/image/templars_and_the_freemasons/templars2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4221088"/>
            <a:ext cx="6191250" cy="252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400344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Anadolu'ya Yapılan İlk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Akınlarının Amacı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Anadolu’yu tanımak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Alınması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olan kaleleri yıpratmak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Gelecekteki yerleşmenin nasıl olacağını kararlaştırmak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4" name="Picture 2" descr="https://encrypted-tbn1.gstatic.com/images?q=tbn:ANd9GcQZzk3shwBKuN_uQbObl2XhIr8N_JX1t6wRkQmZ7QVRk9bT4eXq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28092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7504" y="240579"/>
            <a:ext cx="892899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ANADOLU'NUN DURUMU</a:t>
            </a:r>
            <a:endParaRPr kumimoji="0" lang="tr-TR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sedağ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Savaşı sonrasında A.Sel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 zayıflamış,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zellikle 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beylikleri başına buyruk davranmaya başlamıştır.İlhanlı Devleti 14.yy.da par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alanınca Anadolu'daki beylikler bağımsız olmuşlardır.Bu beyliklerin bazıları A.Sel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Devleti'nin mirasını ele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irmeye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nelip,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atışmaya girmeleri hem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zleşmelerine hem de halkın yoksullaşıp bunalmasına yol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mıştır. 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Bunalanlar daha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zenli yaşama ortamının oluşmaya başladığı Osmanlı topraklarına sığınmıştır.Osmanlılar diğer beylikler arasındaki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atışmalardan uzak durmuş ve Bizans topraklarında ilerleyerek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lenmiştir.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0" name="Picture 2" descr="http://img1.blogcu.com/images/m/a/d/madgeronimo/karikatur%284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741682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536" y="188641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OSMAN BEY DÖNEMI ( 1281 “ 1324  )</a:t>
            </a:r>
          </a:p>
          <a:p>
            <a:r>
              <a:rPr lang="tr-TR" sz="3200" dirty="0"/>
              <a:t>A.Selçuklu Devleti'nin zayıflaması </a:t>
            </a:r>
            <a:r>
              <a:rPr lang="tr-TR" sz="3200" dirty="0" err="1"/>
              <a:t>İlhanlılar'ın</a:t>
            </a:r>
            <a:r>
              <a:rPr lang="tr-TR" sz="3200" dirty="0"/>
              <a:t> da batıda etkili olamaması üzerine Osman Bey 1299 da bağımsızlığını ilan etti.</a:t>
            </a:r>
            <a:r>
              <a:rPr lang="tr-TR" sz="3200" dirty="0" err="1"/>
              <a:t>Karacahisar'ı</a:t>
            </a:r>
            <a:r>
              <a:rPr lang="tr-TR" sz="3200" dirty="0"/>
              <a:t> alarak başkent yaptı.Bilecik,İnegöl,</a:t>
            </a:r>
            <a:r>
              <a:rPr lang="tr-TR" sz="3200" dirty="0" err="1"/>
              <a:t>Yarhisar'ı</a:t>
            </a:r>
            <a:r>
              <a:rPr lang="tr-TR" sz="3200" dirty="0"/>
              <a:t> aldı.Bilecik'teki demir madeni Osmanlılara ekonomik yarar sağladı.İznik kuşatıldıysa da alınamadı.</a:t>
            </a:r>
          </a:p>
        </p:txBody>
      </p:sp>
      <p:pic>
        <p:nvPicPr>
          <p:cNvPr id="3" name="Picture 2" descr="http://img2.blogcu.com/images/o/s/m/osmanli1299/osman_gaz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55900"/>
            <a:ext cx="3355454" cy="2841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16632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KOYUNHİSAR SAVAŞI  (1302)</a:t>
            </a:r>
          </a:p>
          <a:p>
            <a:r>
              <a:rPr lang="tr-TR" sz="3200" dirty="0"/>
              <a:t>Osman Bey'i ciddi bir tehlike olarak gören Bizans tekfurları birleşerek savaş açtılar.Bu ilk Osmanlı-Bizans savaşını Osmanlılar kazandı.İznik,İzmit ve Bursa'nın yolu açıldı.Osman Bey Bursa'yı kuşattı.Ancak Bursa'yı Orhan Bey aldı.Osman Bey ilk Osmanlı parasını bastırmıştır.</a:t>
            </a:r>
          </a:p>
        </p:txBody>
      </p:sp>
      <p:pic>
        <p:nvPicPr>
          <p:cNvPr id="97282" name="Picture 2" descr="http://www.sosyaldersleri.com/template/standart/tarih/resim/Resim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8488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18984"/>
            <a:ext cx="8856984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ORHAN BEY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(1326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1362 )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Bursa alınarak başkent yapıldı.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8" name="Picture 2" descr="http://img2.blogcu.com/images/o/s/m/osmanli1299/maltepe_sava___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7504" y="260649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PALEKANON (MALTEPE) SAVAŞI (1329)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 akınları durdurmak isteyen savaş 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tı.Osmanlılar yendi.Osmanlılar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nce İznik'i sonra İzmit'i aldılar.B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ylece Kocaeli yarımadası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Osmanlılar'ın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eline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KARESİOĞULLARININ ALINMASI (1345)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Karesi Beyliği'nin alınması Anadolu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 Birliği'nin kurulması yolunda atılmış ilk adımdır.Karesi donanması,devlet ve bilim adamları (Hacı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İlbeyi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Evrenus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,Ece Halil,Fazıl Bey)Osmanlılara katıldı.Osmanlılar denizciliğe başladı ve Rumeli'ye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iş kolaylaştı.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07504" y="207587"/>
            <a:ext cx="89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RUMELİYE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İŞ (1353)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Bizans imparatorluğu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Kantakuzen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başı sıkıştık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Orhan Bey'den yardım istiyordu.Dostluğu pekiştirmek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kızını Orhan Bey'e verdi.Bulgar ve Sırp saldırılarını durduramayan Bizans Orhan Bey'den yardım istedi.Bu yardımlara karşılık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kalesini verdi.Osmanlılar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şte bu kaleye asker bıraktılar.Bu olay Rumeli'ye yerleşmenin başlangıcı sayılır. 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1663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Osmanlılar Rumeli’yi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 yurdu haline getirmek amacıyla fethettikleri yerlere Anadolu'dan getirdikleri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rkleri yerleştirdiler.Tarih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iler Orhan Bey'i Osmanlı Devleti'nin ger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ek korucusu olarak kabul ederler.Divan teşkilatı,Yaya ve 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sellem ocakları,ilk vezirlik sistemi,ilk medrese(İznik)kuruldu.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Rumeli'ye Geçi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573016"/>
            <a:ext cx="439248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79512" y="189242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I.MURAT ( 1362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1389 )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kez sultan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nvanını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kullandı.Orhan bey devletin ,I Murat ise İmparatorluğun temelini attı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Sazlı dere(1363) savaşıyla Edirne alındı ve başkent yapıldı.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SIRPSINDIĞI SAVAŞI (1364)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lıların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rkleri Rumeli'den atmak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tıkları savaşı Osmanlılar kazandı.(Osmanlı'ya karşı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zenlenen ilk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 savaşıdır.)Bu savaşın kazanılmasıyla Rumeli'de Osmanlı ilerleyişi hızlandı.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Murat Hüdavendig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672408" cy="6624736"/>
          </a:xfrm>
          <a:prstGeom prst="rect">
            <a:avLst/>
          </a:prstGeom>
          <a:noFill/>
        </p:spPr>
      </p:pic>
      <p:pic>
        <p:nvPicPr>
          <p:cNvPr id="177156" name="Picture 4" descr="Sırpsındığı Savaşı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5184576" cy="6483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75423"/>
            <a:ext cx="88569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da Kurulan İlk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Devletleri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Anadolu'da Farklı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devletlerinin kurulmasının sebepleri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a-Farklı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boyları gelmiştir.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b-B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Sel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uklu Devleti'nde komutanlara fethettikleri yerler verilirdi.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 durum fetihleri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hızlandırırken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alanmayı da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hızlandırmıştır.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2" name="Picture 4" descr="anadolu-turk-beylik-haritas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996952"/>
            <a:ext cx="550810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07504" y="112011"/>
            <a:ext cx="89289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ANADOLU OLAYLARI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Karaman oğlu Ali Bey'in I.Murat'ın kızını almasından sonra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Germiyanoğlu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 Bey'de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Karamanoğullarına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karşı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lene bilmek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kızını Y.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Bayezit'e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verdi.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eyiz olarak da ,K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tahya,Tavşanlı,Simav,Emet'i verdi.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Hamitoğullarından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80.000 altın karşılığı Isparta,Akşehir,Beyşehir,Seydişehir ve Yalva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alındı.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8" name="Picture 2" descr="Anadolu Selçuklu Devleti'nin kuruluş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149080"/>
            <a:ext cx="4762500" cy="258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I.KOSOVA SAVAŞI : 1389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rklerin Balkanlarda hızla ilerlemesi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zerine 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lılar harekete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tiler.Yapılan savaşı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 kazandı.I.Murat savaş alanında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.Bu savaş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rklerin Balkanlara yerleşmesini sağladı.T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 ilk kez bu savaş da top kullandılar.I.Murat devşirmelerden Acemi Oğlanları ve Yeni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eri Ocaklarını kurdu.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 descr="II. Kosova Savaş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077072"/>
            <a:ext cx="511256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51520" y="206125"/>
            <a:ext cx="87129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YILDIRIM BAYEZIT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(1389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1402)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Bayezit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Anadolu'da alınmayan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Beyliği bırakmayarak Anadolu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rk Birliğini sağladı.1396 da Anadolu Hisarı'nı yaptırarak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Istanbul'u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kuşattı. Ancak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lılar’ın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Niğbolu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 ya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gelmeleri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kuşatma kaldırıldı.1401 de yapılan kuşatma Timur'un Anadolu'ya gelmesi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zerine başarısız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sultan-yildirim-bayezit-ve-timur-han-4-osmanli-padisahi-kemal-ark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NİĞBOLU SAVAŞI (1396)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İstanbul kuşatması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zerine harekete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 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lılar başarısız oldular.Sonunda bol miktarda ganimet alındı.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Bayezit'in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beylikler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zerindeki etkisi arttı.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88066" name="Picture 2" descr="http://www.erguven.net/medya/www.erguven.net-OSMANLI_KURULUs_DEVRI_(7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204864"/>
            <a:ext cx="6768752" cy="455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ANKARA SAVAŞI : 28 TEMMUZ 1402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ek sebep: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Timur kendini Cengiz Han'a benzetiyordu.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in'i alırsa Cengiz Han'dan daha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 olacaktı.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in'e yapacağı sefer sırasında batısında Osmanlı gibi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bir devletin olmasını istemiyordu.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 descr="Ankara Savaş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684076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16632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ları: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Balkanlarda az da olsa toprak kaybedildi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Bizans'ın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mr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50 yıl uzadı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Osmanlıda Fetret Devri başladı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Karesi ve Eşref oğulları hari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beylikler yeniden kurularak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 siyasi birliği bozuldu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Timur Anadolu'da bir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ok şehri tahrip etti.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Timur'un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ekilmesinden sonra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lenen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Akkoyunlu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ve Kara koyunlular Osmanlıları tehdit ettiler.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79512" y="0"/>
            <a:ext cx="8856984" cy="66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FETRET DEVRİ: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1402-1413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Y.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Bayezit'in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ocukları arasında (Mehmet,Isa,Musa,S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leyman,Mustafa)11 yıl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 taht kavgaları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nemine Fetret(bunalım)devri denir.Ankara Savaşı ile başlar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elebi Mehmet'in padişah olması ile sona erer.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.(</a:t>
            </a:r>
            <a:r>
              <a:rPr lang="tr-TR" sz="3200" dirty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ELEBİ )MEHMET 1413-1421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Devleti'nin ikinci kurucusu sayılır. Venedik ile ilk deniz savaşı kaybedildi.1419'da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zmece Mustafa isyanı bastırıldı.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zmece Mustafa Bizans'a sığındı.1420'de Şeyh Bedrettin isyanı bastırıldı.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78178" name="Picture 2" descr="http://www.erguven.net/medya/www.erguven.net-osmanli_kuruluS_donemi_(5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12968" cy="645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79512" y="135235"/>
            <a:ext cx="88569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. MURAT 1421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1451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Murat'ın başa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mesiyle Bizans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zmece Mustafa'yı serbest bıraktı.D.Mustafa yenildi ve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zmece Mustafa olayı nedeniyle kızan II.Murat İstanbul'u kuşattı.Bizans bu tehlikeden kurtulmak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II.Murat'ın kardeşi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 Mustafa'yı (8 yaşında) isyan ettirdi.Karaman ve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Germiyan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Beylikleri’de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Mustafa'yı destekleyince II.Murat İstanbul kuşatmasını kaldırdı ve kardeşini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rtt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.1440 yılında ki Belgrat kuşatması ha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lıların 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 kullanması nedeniyle başarısız oldu.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II. Murat Dönemi Başlar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108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9665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Danışmendliler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Danışmend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Gazi Tarafından Tokat, Niksar, Sivas, Amasya,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orum, Yozgat ve Malatya civarında kurulmuştur.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6" name="AutoShape 2" descr="data:image/jpeg;base64,/9j/4AAQSkZJRgABAQAAAQABAAD/2wCEAAkGBxQTEhQUExQUFRUXFxgbGBgYFxsdGBgaHBwYHB0YHBoaHCggGBwlHBgcITEiJSkrLi4uHB8zODMsNygtLisBCgoKDg0OGhAQGywkICQsLCwsLywsLCwsLCwsLCwsLCwsLCwsLCwsLCwsLCwsLCwsLCwsLCwsLCwsLCwsLCwsLP/AABEIAOQA3QMBIgACEQEDEQH/xAAbAAACAwEBAQAAAAAAAAAAAAAEBQECAwAGB//EAEwQAAIBAgQDAwYKCAMHAwUAAAECEQADBBIhMQVBURMiYQYyUnGBkRQjQlNykqGxwdEVM2KCk8LS00Oy4RZUc4Oi8PFjlMMkNKOz4v/EABoBAAMBAQEBAAAAAAAAAAAAAAABAgMEBQb/xAAoEQACAgEDBQACAgMBAAAAAAAAAQIRIQMxQQQSExRRIpFicUJSgTL/2gAMAwEAAhEDEQA/AEOIulS5CplRQx01I1Jg8tqyuY4A3AAndViOpKiSCOmv2N4V6O75HYhmzGwxOnyxBjUSueD7RXP5H3yMpsGNTGZecz8rnmPvryUnWYsg88uLkgZQCCmYQJBLEEerSR1mobHMFJyJm7vdykHVgCATo+/nDSYr0n+yV8tm7AycsnMvydR8rlJqtjyOvrPxJOoyjMsKAQQB3tBIB/8AAh1/FjEbcQOYhAuWUhspYnNnk5QdfNj31q2PZdwCuWc2UqQxLBQVJ0ByxvuR1p4vkfe27CANoZRESdIbqx99bDyRvkFTZBBEGXUyNdDLban30q/i/wBDPO3sXcGcykLazxlM7HSc3h0rXG4koVj0WMcjBQD/ADGn7eSd8yDaGq5T3l83pvtrUHyPu7G1O41cHeJ1LeA91Sk+Yv8AQhFjMSyuFXbLP6tn5x8kiKzXHv2gXSM5WMhGgEk5yYJ5wB91eiPkdd+aPT9ZrH1vCtP9lL3zQ3zecu/Xfen2Oq7X+gF1XBpl/s5iPQH1l/OrL5OYj0P+pfzrHxanxgLJqaaf7OYj0B9ZfzqR5OYj0R9Zfzo8Or8YC1auDTQeTt/0V+sKt/s/f9FfrCjw6nxjFdTTQeT1/wBFfrCrDyev9F+sKPDqfGAqmtAaZr5O3ui/Wqw8nr3RfrUeHV/1YCuauDTMeT17ov1qsPJ690X61Pw6nxgLVqy0yXyfvfs++p/QN39n3/6UeHU+MBbNTNMv0Fd/Z99X/QV39n3/AOlPw6nxgLBVgKZDgd39n3n8qn9CXOqe8/lR4NT4wDrnHrILCXJUlTFtyJUkESFg6iqHyisczc/hP/TXnXvKLlxZGbtb2nP9ZcP4H3VnetK8q20ajaZPh9GvqI9NFpOzhl1MlJqj0w8oLP7f8J/6a79PWv8A1P4b/iK89bthQANgIFbqKfrR+i9qXwdfp616N0/8s1H6et+jd+p/rSkCppetH6HtS+DYcdt+jd+p/rU/p636F36n+tKBUzR66H7Mvg3/AE3bPybn1R+dVPGU9C57l/qpVUEUevEPZkN/0ynoXPcv9Vd+mk9C57l/qpPXUevEXsyGzcftjdX9uUfe9Ubj6/NXj6uz/uUlu21clW1EDT2mtVWAAOVP14h7MhoOPj5m/wD/AIv7tQfKADXsL/sFo/dcpdUil68R+zIc2eLlh3bF0+prB/8AmrZMe3zF4e21+F2kDdef2++tbGKdDKkn9kkkH1a6Hx981lLp5f4s0j1K5Q9+Fn5m777f9yp+FN8zc99v+5UWMUj+awO2nMesbitwa4nOSwzpWTL4Y3zNz32/7ld8Mb5q577f9da11LyMZi2Mb5i6f3rX9ysLnFiphrLrMRL2RJOwHxupo4UPcw6uxzKGjKRImDrTWo+QI+GP/u9361r+5U/DX/3e79a1/drcCrCl5GMG+Gv/ALvd+ta/uVbDYws7IUZCqq2pWCGLgRlY+gfsreKFsf8A3Fz/AIVr/Nepxm2xHk7uHHaXG2btruv/ADH61RAZOs6gajkAOkeNEuO/c/4t3/8AY9Z2l09cn3mvb03+KPJ1F+TFmHxV03SrCEzMFI+URGhkd2ASR1g9ILK9fyqWIbQEwBJMCYGWdeVaZa1AptiAOE4hysXgVcGDmAEzqCIJHON+VdxS4/cFkySTIUqJAViBLKwGoHL20xiqMoO499Kx8mWAYm2hYySq5jESYE6HbWdKFv4i4LwADdkIViAIzNsfS7vd2077TtoeLI6R6tPurjb6Fvf+dAFhSrhF52y5mdptgvmUDK/QQo8ZGsQNp1ZlD1PtA/ACoIbqPd/rQALxV2FolCQ2ZNt4LqDyPyZkwYGta4FiUEmTr48+pVfurUE9B7/9KjMeY9x/OKAFPF715S7WpIFppULJLaZWGmpUmY5idJinArK2+raHf8F6VpnHj7j+VMGYYMGbkz55iemVdvCax4s5GRVN1SSZZEZgoESTlU68gD4nWIo4XF6j26ffU9qvpD30gLRXVxcdRUzSEVjUEGCNQehr0mFuZkVvSAPqkbV5yaccFuypXmrH3Nr95I9lcXWQuKkdXSyy0MakVEVavOO4g1mg7x9Q/GtKEv4tEYhmAJAgbsd9lGrewULIBddQC8R62rw6dyZHXukx6jB8K0HE7WsuFI5P3CNQNngxJGu1HawsMFC2v19yfm7X+a9W12+qqXJ7oBJPgB4b0Hg74e67KZGRAPY94HfxFVBZExA6sXuhVLEXL2303OpOg9prT4DcWAbbadIP3E06seYw63rg991qMAmuv3JRwkc76aLbbPLmw3oXPqN+VSPUfca9QRUg0e8/hPqr6eVxOZbZcIzAMiwIk5mCyJI0EyTQQ4tbkgkiOo9k6TptHrFe0vWw4Ktsd6QYjh7IfNzDqqzPrAkzWuj1Pe8uiNTR7VhWBYTFI4lTImNj+NbTUXLRQA5MoJMSIkwzExvspMxU11RknsznlFrgmoNdUEVRJFTXVNMDOydD62+8itIrLDDSesn3kkffW0UDOiuIrq6kBUoOg91VNpeg91aVIoAp2a9B7qy4XxOytwz3RDKe6dwVg6ctT9tbMfdVsFgls3Xd1ntEQ5IWFOcrz0zMXEmRsOk1z9TKoUb9PG5WO8PirVxsqGTBPyhoDB10Bg6aUV2A8frH86W8L4pZuHKmh2Ayx1OkaRANNprynZ6AFinClVVWZ2nKuYjQbsT8lRI113AAJrPBYLKzFjmdgpZpO+ug10URAHtMkknTiti2yM1yBlVoeBnTnKmNG0ERzAq+BLkAuAHyJmA5NrP21V/jgRt2Q8fefzqtzDKYkTHUnT7a2roqLYxX2HYECAbLNERrbLkAc4ZCx6SJ6bbWrYW88AD4u3/mu0XdtK6lWAKkEEHYg6EUvw6MjkO2Yi2gzRBIDXInXVup59BtWkXbEXwYnT/1rx9gZ/xIo6gcAdX8Hu/9Vxv6aNDc+X2VEtwJqK6lnEbd7NmR2yACUTIG8SC6MGnpK7bmklbA2vYi4WZbSqSvnFjCzEhRAJJgjoBmB12qh4oCALaM1z0IIyno7QQkeO8aTV+FEZO6GHebNn8/NOpbU6k+yIjStMXjLdpc1y4iDqzAD3k020sUIys2XZ89wIIVlUAlvOIJJJUclA2615njHDnS9C3HRGWQ+WUWCB2ZYt53Maaiecyzu+WeCX/HVvoK7/5FNZjy0wR3vFfpW7ij3sgFXp67izOajJVYtt4C6zHJccxrBE6HmJIzDlInWi7CQoElvE7+H5Ux4VxO1iLrvau27gUKi5WB/aY6HSSQP3fcZd4ZbOwKnwJ+7b7K64dUk/yRlLQtfixLUxRx4Q3e74j5MTJ+l06ab/ZSriXB70lgSIHyYO0nmQRPq5CuldRB7Mw8E1uaWPNUeA+6tJpZheHX2LKGujKY76QCIBzA5ojWNeY2jSnGB4ee8ty4AUYDTUwQCJY+0bfJND14Lca0JMyFVS6pEhgRMSCInpNNv0YkHvNPIkjTnsIH2UnPkyWZs7W5zNlykyVJJGYEbyzaageNQuqgyvXkjU1KoSQACTyA+0+qs8P5MITLn2BgSd+YHQ+vbaBT3CpaUZkKwwBzZpkctSdtftqJ9WlsOPTt7mGB4dBDONRsOQ8T1P3VbiiFAbygEqsMh2uL6Pg07HxIO8g8nnOn/etLw5v5YEWg+bMSJfKZXKB8ksAZO4G2s1xOcpy7pHXGKiqRpCYdLly5cJXMWl8vcDEDIuVR3QdBMnxNL+I+UIAuLZys66Zrki1m107oLNEHRRvAmnjIDuAfWKVcQ4bZRkurathg1tCQi95GZUynTWJBHSNNyDEabyWB8QLYi2bSYhWO65bfezASplmKkDzojXL4URw61iJBzqFlTlIMqkkZJiSQF3MTmNUxV25YNxxZsi2uoeUQBQDLOSRG/unXWAdZvXSM2VM0CVLaMJeCHExIg7H2cqu1QqzYyFTWOGvB1DCYI57jwPiNq2NZMZFBXj8a30E/zXKKvNAJAmATA3PhSe1ijcuNK5SETmetzwEVppxbyS5JYCMLYDpfUkw1y6unTM34k0Fe4FLwWco6EOQ+QqwyxkRV0nvSZkUbgsICzXJaRcuiJ7p777iNd6pxbjCWZLQAACzM6qqyYUEk84Ogk6bUPfA7oJweAW2WIZyW3zEfYABAofinHLVhXZmnJ5wHyTyDMdFJ5AmTyBrymP8AKrtcwsK9xthDXUsIObM0I10k8gIgDUayofAF8rXHzsCSogC2kzOS2O6p1Jnedyazcorch6nwLbjt+6Qiu2HW5maQvxtzaTJBFldQAvnQBJmayt8Otg5iud/SuEu3vYmoGDOnxj766nXw3om0sCJJ8SdawnK82ZtAd/Hd5UTJBnMxaMoEiQvy9VjccjrUvDCDd020y/lvI5RWj4G2d0XaNuVBtYW3umYZtDOgGpEyZEbaAyAPVVxrgMHXMAume2HjZx+sHSYgkxzBnwrfh+MugTaxOItgEgLcZXB2g5XkwZGkg+qsbOLznvOBJIUIDPLUkjXXwjw6Rf4WCSYWSZlSVk6brBB238T1qscumKj0OG8qsUmly1avjrbJR/qNKn2MKLxXlZhLtq5buFrJdSsXrZgEjQzqpg678q8jawvZsD3Z1gsTBmdAw0G+2Xnpzo5rzbFGmRsVIOo2JI+0CnlPGSu5oJvW+HMbkY20guAKwXKO5FnuiZAB7HWQdGI03LIeSgvTcGJVxcAzHswyXB3JzDPBnJ8mDDMNZ0TLiUO7KDzDaH2g1Tgtq8bzNw/KgVvjSzRYY6SMgBzNBmViOtNakr2Gpvkd4vyYQ5hevLbMsUuIgQHML3nEsczg32EHdfpNDO/5PrduHEBmViVIzKCO52JU5ZmJtDeDDMNNCHL4lVAzsoJ5Tueijc68hrWNzGFgcgYbAEiCSSNArCRpOrD31pbZqJ+H+SS2r63hcYlfk5QFLdkLRb1kAe6PGlh8kcPbcZ77sYXuBZY5WtlmCpLd4WrYJjTKDTLjPCrpcC2hNoKIi4c2aWmVYhQuoOhMxqBvXYfhWKHdF61aUbi0g1J3EhVgAQBpOpM7VWN7APwWEGW2lyFtqIt2f2V0UvLHOQoHd2B1MmIR3PKLGRdC2TcuB1yBbTBMoN1mGZyvey21WCO6bimWB09Hw7BG1mZ3zEgSTygsdCToII58j1rfCXXbvFQEPmyTmI6lY7s7xM9Y2qWwEd/jF57ZNqVf4RbWDZY/Evdtpn1jVUctPgZ2NCYziuKbKqWe0uJcaVZWRcwuutslto7MB515HpXqcTjEQw7QYmIJ025A7nQdToNayz3n2UW16tq/sQaDTmW05jlQhiBeNXWtOGRmObDwGsOM1phZN8lIOoDXe7qRljWNa2+M3SuID27mY2psqlt1LfGYkIJiFJVbe8RmnSvQJbvtCsVQDznQyz+oFYtg6HmdwORqBgSGOW9dXurzVubemp2/8zRhCPM8P43jGFkdjkCm3bvfFnKpF5rbEAScuRQRlJylgW0BI9RjuHs75hdZRlCwB0YmQZ0kGD4VWzg7lqezZWUkmLk5pOpOceOsZee9bBb/AKVr1ZG/zZ/wodXgYDh8LcN1gbt7LbK7qAlwed3SG1gd0yBr1rXGKBdJjdE19r0ZhcTmJVhkuDdZnQ7Mp+Up6wNjIBoPiA+N/cX/ADPRG+4TL4e8qW7rsYVbl4n1B2NfOsWGuYl+1ktZyLBM/GG2jPcI6y2UcgAAK+iWHVUvM8ZFe8W+iGYmRz0r5zaU9vfkQR2KH6SWbYb3HSo1Nn/Zlq7IMWpvswEqAT0qgmssfbZrTqp7xUgaxr6xqPXXNyQih4gdlTNqw0PMb/J66a/fpRlpyQCwgmdPf79KTWeHXVZChVFV2bJmYznbUE6T3cx1nVvAGsl4beCw1zMAqgEMQ3m3AdcpBOZtDGoAkGNbcYvkvB6GodJ8a87a4bfYoc+Ud3MuZp0dnA8GggEDQ6iIirPwy8toDOFdVYli+jHLHehQY31MkaHlR419FQ6viACFB16ax7PZWKYtiR8W3ieQMx/2PCl3wS7nzoVHxobKzEHL2RSCNQO+S2X276VinB7gF4AIe1DHNnIhi1wgxlIJylBPKPCq7Y8sdD1r67TPKAC3sgb1mNIhbgE7TI08JJHqpbY4S4a2wKqEyjKCNg1wkAqixoy7ATBB60zxN4qUAUtM7TpECNB4k8tjSwsLImjsRcNwJbtH4y64Rf2SdSxG4yqCYPSnmP8AIVHyi3c7NFtZMuXNLfGfGHvCT8axPUxOwjzGPv8AmuFa26t3LkAMrDaOokxlO4mn3DvLK92iWrtu0xfMEuBmUMQJ8zKx1MLpuTpV6aa2HF08h9ryQ7OSl5bakAMgtAWzHZwSocaQjSNjmHQ5iP8AZu5mUm+rQQTmtnvEBtWy3BJDNK6jLHytCNGv279rLibloqy/GW0M2yY7wzec4EfsyI0qtvhBYM1nEsQzsSGB5kGO4V8IJnQ7QTOtvlmwvPk7dLMnwkoYuBPi5W4HUAu0OJdJMazIDagUVf8AJzEN2sYtPjozzhyYKhYKgXgBquoMyNPGi/0C7MGe/dEZYVbhMRMnMQNWnXQbkbU6sWoAEkxzJk+086HL4B5K3wtrL3Az3boNlQSqhVDajMLYBBgCcrZhsAN5cWOKlUUG3fcgAFiolmgiTlEEmJkCNR1p0BSzChHTNcc5vlqzlQpPyGSQPDUa+M0rvcCeBElXdlyu7ktA0MBQMp3ZYA15mdBtTEVSw65QVK5I0KkZYGmkaaRFYX+I21ttcLAou5GuugiBvMj3ik7bEb4nEBFzGdwIG5JIAA8STFcnnt9FfvalGAxtliLly4pumYBP6sE5QoGwPIsPOgnbYkcUtBz3xqqxuTu3KPH76GuBjOsXxii4tuTmZWYDKYhcoMtEA94aEyfZQ/EcEbuSHKFWzSBMwDpuI3+yhF4VeiPhL89YOoiPSG09TsPVSoBjj8JnXQgOuqN6LezcHYjmCaVX8WHc8mCgMpOqsC+h+8HmCDzptg8MUzSxbM2bWdNAIEk6afbS/i36yeeRfvb86uDzQjRLAuW79skgM91ZHKSeuleF4/aa1ea8RAePhCASbVwADtR1tOB53I7wZA9fjMTltuAxD9q7CPB9Z8InfemF/C9oFzEh11DLurRBiZ0PQyDTnD8bfJnJKTo+YrjSxlMjoSACHH2/lz8I1vaxF4/4QGk+dqT7Rpr1+yn/AJR+SqNFz4tXBkXlTLBGoa8g7rrIguApWZ2mEdrGQ3Z3R2V4bo3PxUnR1O4IrlnHt4IarcLWSNdDHuNKLnBCynUKWtWlKkSJQXATvqPjNI5qOtMrmJ74torXLrbW01b1nko8TpRGG4JjLolXtIDoIXOnQ98sC0eCx0POpgpcAm+BG3BIJZnWM+eSNu8zTM6N3oHtPOiG4YbuZiT3kyyw7zayrFREATounU616C75G4nf4VbeDIVrJVSeU5bn3zQOIt37P6+w8D5dodoh8e73l9orRuSG2+RZjuEqSXlVPaBycvQQBpqxmT4ljRODcKoUzMn5LQJJIWYjSQKrgrwvordojDQkJ10IDakiDy029lGsAQQdjvUyeKYXZJIG5A5VhiFRxDQQeU7wVjUeMVS4kwLgDCYDSZnYEjkeUjn0qn6Ot5vN8dzvpB38KSSQjrgyFrshlAJad1G/dPh059evofIzhi3A2KuqG7UZbamDlta/9TGSfCBXm8bYtq1h7ik2bd2bgE+YZkkfKXNlJmdAa9nYa3czTaa7aF3PbdArLOVYZcrZiQSdQNya1gu7PwqKVjhcDaI0t2yPorFEWragd0ADwGnT7h9ledt2cPnRbtx1c91UufFh4nRVICuQN8s9ec0T+gEbXtbmUmdG1OgAhukiT10B2q2vpsPWrppOvDLK3FJuNmBmC6jWS20D0vcRRb8RUnLbi63MKRC/TaYXfbUnWAYpUAaaGxdy2uVnAmYU5czSdwIBOwJPgDOgrHtLqmXVbgPzY7yHp3m74O06a8oPdwvXLhuWMyadofMOYp3HEuZAUawYDakDxpqIi1xrbnuWMzkzLWii/SLOon2SdvXQ78MItm019SYVjmVZZxqGeTLLNuY0JCkTpo8FIvKDhcrduiGuEAJnkopjKCQpBjU7GdTVRbeEDxlheF4ZaygMllnCrnIQAFogsBrlBIMCT0k0DiDZRptJaYk2w0kwEkqxWFbUL8nQGqYa52WbswFzRJJLHSeZ9Z5VfhWDV3eRoAumsSS32Dp410LQ7U5TMfMpOol8DjMS6ggA+kWAGs6xlaCsbc+u+jjCXGZELjKxUFl6EjUe+ssOGDspVQgjLHqHKes9KJFcs98Gy2LAUn4x54+iPvNN6U8Z88T6P4miG4MX4zCtmuvuvaP61E/dM++iuAMczAAlSASeQI0HPmBGnQUywn+J4XH++fxoizaVZygCTJjqeddEuouDg0Y+Gp9yZDW6V43yes3EKRlU/IgG37EYFVPOVg+NNyKiK5E2jZqxJw/yas2gQogHdUlFP0oMvP7ROnrMxxTHgC5a+NtRCrcthZGkyoYFYAEa+7nTw1V4AJO0GZ2jnNO7BKhSeOLqBbvEifkxt4z/AK+2BW6F7ygg9nbYaEfrGB59LYI9Z1+Sao983uzUJdCM0vmUr3crGCZ5tkmNCCR1hqiRoKt4/sNxLxLyXw94CbeRwAFuW+66xtqNx4GRXl+IcKxGG1ZTiLXzltfjFH7dsb+tZ9Qr6JFUDAjQzuNOo0PuOlZOKZMoJnzB8QjorKwZSy94bCO97NREeNUxGLKsMqMwI17raajw6Fvd417Pi3kpZvMbiZrN0/4luBm+mp7r+0T415vEcMxVktnt9uogZ7PnbTraYzz+STU1XBm00JMRjCSM9puzGplTBMNMyPcNKN4BxV7F5LdiWV3AbD6sACRN1CB8WNzr3TBqcNiLT3CQ/fgKUYkEAGf1Z2Ou8VZXOGuNfUShym6FkOANC6MvhqVMhoHOmpReNibR7vjN22EHa2zckwqqhYseg00kTMwI050rwvk/h7neU3U1g2zlBSR5mq5k06HaIO1NeEYgmV1IjOjZs2a2xbKZ32HP8KJv8OtuQzorHbvajnEjYxJidpMb1vfbg6NzDA8Hs2lKpbEEyc3eJO0ktJJ9dHhI0AAHKvMrxdLLKRbKW3KhlUAoGKkqQQBlfZSNtOu5x8oVAJ7K7v3RlBLaSDAJIn8D0MJpgOIpXc4BbLMwa4pYsTBEd5ixERtmM9aNwWMFwE5XUA/KET6hNE1GwyllQiKupyqBJ5wIk0k+HJiLdtmZbTEE9mzK0HXcqY5HUGN6fMKT4Lh2FuIDbVXTvLIYkSpKkTOpBBHvqoy7XaE0mqZk/Dn1jKREg9fAePPp+GOHwDPcIIK90alfE6cjr+FehVQAANIED1CqqO8foj72ro9qbTTMfBFO0K+GreQLb7FFtIFCw8wogZdye6vM7weoNOQK6pFczZudSbjp7y+r8acmkflE0MnqNOG4hhghrc/4jfhRYpamIZbrKFGQ3GzMTEaaQOesf97MFadiD6qJrIFhSTiPH1WVtlc4YA5wQoAfK5OWT5oJBiNqd1hdwqNGZFMEESBuDIPsJmoVDKYPiFu7mCEkoYYEEEb7yPA1nxXVMnK4yofosQGj92aKS2BsAPUIoHiyxkdfPVoRdwxbQqemg87ca8iQajuJjEGrVWrUhnCl/DLcm5cmAzsAonKMrsM0H5TbkiJ09Zi7i2uStmYkBrojKuveyz5zAdAQCRMwQBRaxVsBUFoqC20zlzyslmkuUkMZ1YzVVSEOorK0NW9f8q0t+EYqUm3bg5c0HVSWAPytQBJn76OOIVBLsqyzAFiBJkgDXnApUMy4jwqxfEXrVu50zKCR6juPZSHiPkhhEtuyo4PyV7a6FLMYURn2JI6U7v8AF7QkK63G2CIQzEnYAA6b7nQDUwNaquFuXCpvMmUai2gMZpBBZye/ljTuqOZG0CjyyWkzzHDfKbC2LBGHt5kt3GtHv5iRbTMHLKG0ZdQDEEmY1p9b44e1FtrJWbotznB1a014EiNO6sb7mj/0ZZ0PZW9FCeaPMAICbebDMI6E9a69wyy6lGtW2U5ZUqCDlACkgjkAAOlNtMo8re8qbWKtgKlwFRYvHvZTlnDXQqsPOPxqggaDnGZZO4x5UPZJ+IEK5Vs1wBtLFy/ICqwgrbI3507u8JsMuVrNpgdwUEaqE2j0QF9QAqlvguHBBFiyIUoPi10QzK7eaZOniaFJALMd5T9jet2bloFnUkZLqmNGyyHCecUYaTt41HBPK5L6gtavISwUAW7riSgeCezGUweYjUEEgzTZeGWlQrbs2QDBy5AFJUyswOR1B5HWl2PZAoZX+DkhgcqAibcaGN8oUgev2U8PgQe+I7UG2yvbZgYDjcetWg+IzTHSq4HhhQg9ozRy2GxB0BjWQdelIsbn7jfCwxtsWIK5Zm2V84SB52aI2ka1nb4jEW7uJcZgF0EhhEdxxBJllJkKYzex9uMAeyFVHnez8azwuKW4JQyNPtAI+xhWnyh6j94qBmtTFdNdNIDqQeUx1T1H8Kfg15zyqbW3+9+FVDcBzhTrc/4jfcK2a2p3APsofBjW7/xT/lWtsReyIzEGFUkxvAE6UpbsDjaHKfYxj3TUdmfSP2flStfKWxJHfBAJjKdgJJ6cjW6ccsxOYgZlWSpiWmNQNBodToKVMAxyRqWUCeYjU6ATm3nTxoB3a5eUBVK2mOZiTBYrGVRGpGaZ5ajmYKxq2rluXYdmO8SGgaA6yOm/sFedscKsob1woxRmAsqFfO5CSTEySSDBgaLO2puKEehxGOCRmVpOwUZmMbwAZIHMxzHWhDjRfbJbdguQ5yq94EmApzKcmgaQRMgbc62LYw6gmC5UKqA91VEnKCRMAnViNeg0FH4LFi5MaMIkeuefMafZV9jS7q/6T3K6s1sFFCgQoAgA6GB4HWr9qh+UvvFXFKb3FLgJHwdzDMBGsqpgMNOfTf2ROW5Y1pRwuwrtedgpbtGQSASiAKcvgGJz+OYeFMUVSAcgEgGCBM76+NK7eGFu9adc0XpVlzNGcWwwfLmictortzFVHZiY3ChRyAHsArD4T8YEysQVZs4y5QVKrlOubNr0jQ61e9hlZWUloYEHvHY6Hc6UCOA28waXzBs2aRJYGddOusbampwMaVUioNpvSb/p/pqCrddPV/rSA0pDiuMOwZES7bc6K3Z5wDJ+SSARAHP5XhToBuZH1T/VUEP6S/VP9VNAB8O4p2pI7O4upgkCOf3xQyYq38Kvrc7Jcqplk6sCveZgQADsvOVA9Qbdm/pL9U/1UA2CV7zl1RiFSDl5ktPP9lfdVLkRZr2GGpaxrHNOex+3eqXMLYvo6r2ZlSpK5TlmNSOsqDr6NaLwi0DpatjSOY6fl99E2LGTRURfVp1PIeJ99LbYZjwx5Ugp2bqQHXSJyjVYJlY2nXTYUV8ofRP3isMRgyxzK2RwIDLEx6JBEMs667axE0PgL912YuE7pZVIkBsuUE7k+eG/13Lq7aENCasIrJS3RfeT+FcwbkVH7pP8wqKGamvMeWWhtfvfy16J1Yjzl+qT/NXk/KXCC0LSrt3zz37vUmrglYDtDkuXX1y9qQ4kkAZEho5QdDHIknamCuGAIIIOoPI0Bbxltbl4M6g9odJ18xPdQOPxVuG7IsGJ3BYLru0SAT6tz7a08UpypIiU4x3Y2x2KFtZIknQDqfwFIb2JZzmY+oDZfUPxrG7eZzmeM0AabadJ2k61KGvQ0OnWmre5wa2s5ulsQbYzB+YMjmAeRymRPjE0TjMbccJGUMrTJmDKsuw1BhjsenqrECuNay0oydtEx1JRwmUsKVXvETzOnj796d8HwxGZm0zAQDvAzan30twTAXFzajYeDGIP4e0GjrPFSXeUy21KAOWXvB9mABkDbzo0Mzyrk6qb/wDCR0dPC/yY4FYNhULrcKguqsqtGoDRIB6HKPdVxdXqNN9dqxxl24MvZoHknNLRlGViGAjvd4KI03mdK847DW95reo/dWONwmdUhsrIwZWiYIkHTxUke2l+LxeJCkDDhuWlwAamNCddJB26iOdEX8c64d7rJkIGgJ0EwAWMd1QTqeQBNUk1sBrwvFF1OaMyO6MV80lTuN4kQSJMGRyo7NQ+Awwt27aDUKqqD1gAT7d6IpS3wCImuqYqIpAcamK6KgCgCL10KpY8hNYYOyVEsZZoLEwNYAgAbAf9mp4h5ngGQn1B1JnwgGiDT4AzW4CSAQSNxIkescqzt4ibjW8rjKqtmK9xsxbRW5sMuo5SOtD4jhFp2ZmBk+MaxlnTnHPlAjauwfCLVp86g5ojUzAHQbCjADEV5thh0uG2jMlxFbL3j3cuQxLZgFIboQYbcivRmhbuFQ3AWRSYOpUHmvOKcZUAHwLixuhUuZReyBmCElCNNQSBzOXUDUHSIpndvqsBiBO3/fSl+Kw622S4iqDmVCAAMy3GReQ3BCkeAI5yC8ThEuRnExMannvsaHW4jLh/EBcmQFYM4AzK0qrZQ8qYAOhg6idaReW5/U/v/wAtP7GBtoxZVhjMmSZkydz1FIPLY/qf3/5acdxg3G8QLdzEueTiJMAnJbAE8pJApdd4uAltws5wdjoCIEMQIABJlthFN+JWwb96RMXFPtCJrQ/wZfRGuadPS873869vSa7EeXqJd7Br+NZWIyghVRmOYg94sNBl1jLOpFaYfGFrr28sBWjN3vQVt8mX5UedV3w1uQSqyoABiYA29xOhrsPYBY3MgUnXnmJiJI2HdEc/sq20TQNh+K55GXK3Zu8EzEFcpGmoIbfwI5Gt/hLlrSqFOZQzbyq822jwA5mehglcOnoqIXLsPNOpX1eFQ2DtlgxtpmAENlEiNoMcp0pWh4CLWG7RsnUGfo6A+3WmHEeE2nIlJLsgOp1ykN15KhArLhN1Vc5jEgBTy3MjwnT3CmuMHdzAaoQ3sE5gOpylh668zqpPyUdvTxqNgS8Aseiec95u9ow1JMnzyfXBplZtBFVFEKoAA10A0Aqyn3VYCuM6DO9t+8v+YVeqXQZX6X4E/hWhFAC1MM9n9SFe3OlomCnUW22y8wp0GwIEAWF6+/mILIA17UBiT0C27mg8SfZzphFdVdwqAPhF5D30FxfStAgr60ZiSPFST4VP6SjVrN9R1yZv+lCzD2ij5qSNKVr4APhsQrqGUypn3gkEEHUEEEEHYg1utKylyy7sF7S07Ziqjv2zlUEhZh1JBYgQZJ0aa1XjFnncCdM4KA+rOBJ6gbU3H4ATi3AUyMwMLl5HMQoB8CTrXYa0VVQTJA3/APOvhrrS7G8VsnLF222VgxUOpJABOgnUgw0bnLTWimkM6K7LUzVhUAVArNvPH0T961rFZHzx9FvvWmgIxOHV1KMJB+zmCDyIOoPIgVjgLjEFH89IVjybSQ48GGvgZHKi5oC+0Ym1Hy7dwMY0OQoVE+kMzQOhc8qazgTDAK8x5bD9V+//ACV6sCvMeWo/U/v/AMlOG4xo+GQvclFJa9Em2GP6tDqTsNKpjsAERiAm2kWFaCdAcumaCZimjYMSxlwWMmHYCYA2B00AqnwEeld/iv8A1V02yaR5ezwHFsqsMRg4OsHh45/8/ejuFYWRkcW2uLOZxhlRTrpC5mgwQN+U8xTr4EPSufxG/OuOCHpXf4j/AJ0WFCDjeFvLkFq52fUrhbdwGZ01YREHruKrc4RiLcO+JW4oZZRcJalhO2+nrp63D19K9/Gu/wBdd8DT0rn8a5/VTsKQPhrKuuYJl30a2oOnhSa1hcTedsmJNpdwr4O2YB5Zs2vur0PwJfSufxrn9dSOHL6V3+Nd/rpAKsBh7lpyl3/6gHLDDDoipvOq78vVp4ww7QEkCyyQw72VQphwNCDOo12rf4CnpXP4tz+usLuDtHd33+fuj+epaGEX7oWCTAEsdJ0A3j21axeDqGUyDz9sUE2AsHd3PrxF3+5WlvB2Rsz+rt7n9dZ+PABlQaEbB2ubv/7i6P8A5KquFsj/ABH9uJu/jcpeMLDKsrUH2Nn5w/xn/rruws/ON/Hufg9HjAMNQ2u9CfBbI/xH/wDcXP7lRksj5fvvt+L0/GBpjMIly21th3WBB068x0I3B61TheJLp3ozoSlwD0l0J8Awhh4MKzf4LzdP4x/qqttMIGJD25IEkXdTEwCQ2sSffT7MUAzArooH4j5wfxm/rqGGG53E9t4/11PjCw6hMbiltwzkhQDynmvIVj2WF3zWj/zJ/mrjawvWz9cfnTWmAfbMgEbESPbQXFpU2bkSEuDMOcODbkdYLgnwn21NvCela/if/wBVz2MGRBNk+BuAj/NTUKYDI15ryzH6r9/+WmoTC9bHtZT95qjrgjv8F9vZ0KFMLDn4bZ+at/UX8qy/Rdj5m1/DX8q6urQRZeG2fmrf1F/Kp/Rtk72rR/cX8qiupgd+jrI2tWh6kX8qkYK383b+ov5V1dQBxwVv5u39RfyqfgVr5u39Rfyrq6gC3wK383b+ov5VHwO382n1R+VdXUAWGGT0F+qPyqWwVv5tPqj8qiuoGd8Dt/Np9UflVltLp3VHsFRXUhF2tDoPdXC2Og91TXUAU7NfRHuqSg6D3V1dQM5UHQVOQDkK6uoAlVG8D3VMDoPdXV1AEGumprqBHRXEV1dQMipDV1dQ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963488"/>
            <a:ext cx="4791075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4388" name="Picture 4" descr="[​IM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81369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1663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EDİRNE 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“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SEGEDİN ANTLAŞMASI (1444)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Batı'da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ste yenilgiler alan II.Murat doğuda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Karamanoğulları’nın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saldırıya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mesi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zerine 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lılar ile barış yaptı.Tahtı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oğlu 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II.Mehmet'e (Fatih)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bıraktı.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VARNA SAVAŞI 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(10 KASIM 1444)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II.Murat'ın tahtı 13 yaşında ki II.Mehmet'e bırakmasını fırsat bilen 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lılar saldırıya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tiler.Tekrar devletin başına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 II.Murat 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lıları yendi.Bu zaferle Bizans'ın kaderi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izildi.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yardım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midi kalmadı.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180226" name="Picture 2" descr="http://www.erguven.net/medya/www.erguven.net-OSMANLI_KURULUs_DEVRI_(5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568952" cy="6353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7504" y="188640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II.KOSOVA SAVAŞI : 17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 EKIM 1448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II. Murat'ın tekrar tahttan ayrılmasını fırsat bilen Macarlar yeni bir 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 ordusu hazırladı. Savaşı Osmanlılar kazandı.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tr-T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&lt;=""&gt;</a:t>
            </a:r>
          </a:p>
        </p:txBody>
      </p:sp>
      <p:pic>
        <p:nvPicPr>
          <p:cNvPr id="81922" name="Picture 2" descr="http://www.erguven.net/medya/www.erguven.net-OSMANLI_KURULUs_DEVRI_(5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204864"/>
            <a:ext cx="8856984" cy="4553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16632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Sonu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lar: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Ha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lı seferleri 1699'a kadar sona erdi.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İstanbul'un alınması yolu a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ıldı.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 Balkanlara kesin olarak yerleşti.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Avrupa savunmaya, Osmanlılar h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cuma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tiler.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Avrupa'nın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rkleri Balkanlardan atma umutları kalmadı.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II. Murat'ın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yle 19 yaşındaki oğlu II. Mehmet padişah oldu. II. Mehmet ile birlikte Osmanlı Devleti imparatorluk oldu.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07504" y="10014"/>
            <a:ext cx="892899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OSMANLI ORDU TEŞKİLATI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ORDU VE DONANMA</a:t>
            </a:r>
            <a:endParaRPr kumimoji="0" lang="tr-T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ordusu kara ve deniz kuvvetleri olmak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zere ikiye ayrılırdı. Kara ordusu; Kapıkulu askerleri, Eyalet askerleri ve yardımcı kuvvetler olmak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ayrılırdı,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ORDU VE DONANMA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Kapıkulu Askerleri,Kapıkulu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varileri,Kapıkulu Piyadeleri,Sipahi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Acemioğlanları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Silahtar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Yeni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eriler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Sağ Garipler,Top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ular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 Garipler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 Arabacıları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Ulufeciler,Humbaracılar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</a:t>
            </a:r>
            <a:r>
              <a:rPr kumimoji="0" lang="tr-TR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Ulufeciler Lağımcılar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Sakalar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Cebeciler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Osmanlı Ordusu Şe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07504" y="292048"/>
            <a:ext cx="89289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EYALET ASKERLERİ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Tımarlı Sipahiler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YARDIMCI KUVVETLER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Azaplar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Yaya ve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sellemler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Derbent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Bağlı beyliklerin ve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zel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netimli eyaletlerin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nderdikleri ordular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Akıncılar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07504" y="274445"/>
            <a:ext cx="89289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 KAPIKULU (MERKEZ ORDUSU) ASKERLERİ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Murat zamanında savaş esiri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ocukların asker olarak yetiştirilmesi amacıyla kuruldu. Kapıkulu ordusu piyadeler ve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variler olmak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zere ikiye ayrılıyordu</a:t>
            </a:r>
            <a:r>
              <a:rPr kumimoji="0" lang="tr-T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 descr="http://www.turkcebilgi.com/images/imgk/Nefer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489654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16632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Kapıkulu Piyadeleri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a) Acemi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Devşirilen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ocukların getirildiği ilk ocaktır. Burada ilk askeri eğitim verilirdi. Acemi Ocağında eğitimlerini tamamlayan devşirmelerin bir kısmı </a:t>
            </a:r>
            <a:r>
              <a:rPr lang="tr-TR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enderuna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nderilirken bir kısmı da diğer Kapıkulu Ocaklarına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nderilirlerdi.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b) Yeni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eri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Murat zamanında kurulmuştur. Osmanlı ordusunun yaya (Piyade) askerleridir. Komutanlarına Yeni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eri Ağası denilirdi. Yeni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eriler barış zamanında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 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Divanın koruyuculuğunu ve İstanbul'un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venliğini sağlarlardı.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7504" y="0"/>
            <a:ext cx="8928992" cy="724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c) Cebeci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Yeni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erilerin silahlarını yapan, tamir eden ve saklayan ocaktı.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d) Top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Orduya ait topların yapımı, bakımı ve savaşlarda kullanılması ile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revli ocaktı.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e) Top Arabacılar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Topların sefer sırasında taşınmasıyla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revli idi.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f) Lağımcı Ocağı: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Kale kuşatmalarında t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nel kazarak surların altına patlayıcılar koyan ve patlatan ocaktır.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g) Humbaracı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Dinamit, bomba, havan topu yapan ve kullanan ocaktır.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h) Saka Ocağı :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Ordunun su ihtiyacını karşılayan ocaktır.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116633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Saltuklular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Ebul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Kasım tarafından Erzurum ve civarında kurulmuştur</a:t>
            </a:r>
            <a:r>
              <a:rPr kumimoji="0" 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62" name="Picture 2" descr="http://www.nkfu.com/wp-content/uploads/2012/12/saltuklu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07504" y="188640"/>
            <a:ext cx="88569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Kapıkulu S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varileri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Saray etrafında bulunan atlı askerlerdir. Savaşta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mdarın sağında ve solunda yer alarak padişahı, ordunun ağırlıklarını ve hazineyi korurlardı.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Sipahi, Silahtar, Sağ Garipler, Sol Garipler, Sağ Ulufeciler, Sol Ulufeciler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Kapıkulu Askerle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9604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23528" y="115481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EYALET ASKERLERİ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Tımarlı Sipahiler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Dirlik arazi sahipleri (has, zeamet ve tımar) tarafından yetiştirilen askerlerdir. Tamamı atlı askerlerdir. Bunlar maaş almazlar,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imlerini dirliklerden sağlarlardı. Osmanlı ordusunun asıl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oluştururlardı.Bu sistem sayesinde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ordu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para harcanmaz,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retim aksamaz ve daima hazır bir ordu bulunmuş olurdu. II. Mahmut zamanında tımarlara son verilince Tımarlı Sipahiler de ortadan kalktı.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117233"/>
            <a:ext cx="88569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YARDIMCI KUVVETLER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Azaplar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Orduya sefer sırasında yol a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arlar ve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kurarlardı.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Yaya ve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sellemler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Orhan Bey zamanında kurulan ilk daimi ordudur. Kapıkulu ordusu kurulunca geri hizmetlere verildi.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ler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Eli silah tutan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 ve Hıristiyanların kendi istekleri ile savaşa katılmaları ile oluşan birliklerdi.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7504" y="18864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Derbent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iler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nemli yollar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zerindeki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itleri koruyan askerlerdir.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Bağlı beyliklerin ve 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zel y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netimli eyaletlerin g</a:t>
            </a: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nderdikleri ordular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Akıncılar</a:t>
            </a:r>
            <a:endParaRPr lang="tr-T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Osmanlı Devleti'nin Hıristiyan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lkelerle olan sınırlardaki eyaletlerde bulunurlardı.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şman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lkelerine akınlar yaparak askeri hedefleri tahrip ederler,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şman kuvvetleri hakkında bilgi toplarlardı.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07504" y="388990"/>
            <a:ext cx="89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DONANMA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1*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Orhan Bey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neminde ele ge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irilen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Karesioğulları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Beyliği'ne ait donanma Osmanlı donanmasının temelini oluşturur.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2*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Kuruluş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nemi'nde istenen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ulaşamayan Osmanlı donanması, Fatih zamanında Venedik ve Cenevizlilerle m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cadele edecek bir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ulaşmıştır.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kselme D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nemi'nde Karadeniz ve Akdeniz Osmanlı hakimiyetine alınmıştır.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&lt;/p&gt;&lt;p&gt;Osmanlı Donanmasına ait topçu kalyon gemisi minyatür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8864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3*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Kanuni'den sonra donanmaya verilen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nem azaldığı i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 Osmanlı donanması giderek g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yitirdi. Buna rağmen Sultan Abd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laziz'in gayretleri ile (1861-1876) Osmanlı donanması 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nyanın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üçü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nc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 donanması haline gelmiştir.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4*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Donanma başkomutanına 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Kaptan-ı Derya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veya </a:t>
            </a:r>
            <a:r>
              <a:rPr lang="tr-T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Kaptan Paşa 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denilirdi. Donanma komutanına Reis, deniz askerlerine de Levent adı verilirdi.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07504" y="0"/>
            <a:ext cx="8928992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OSMANLI 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VE MEDENİYETİ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Merkez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 başkent Bilecik, daha sonra İznik, Bursa, Edirne ve İstanbul olmuştur.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Padişah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Osmanlı Devleti merkeziyet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ve mutlak otoriteye dayalı bir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 anlayışı ile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netiliyordu. Devletin başında Osmanlı hanedanından gelen Padişah bulunuyordu.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Egemenlik Allah adına padişaha aitti. Bu nedenle b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yetkiler padişahta toplanmıştır. Padişahlar, Bey, Gazi,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nkar, 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davendigar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Sultan gibi unvanlar kullanmışlardır.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7504" y="225530"/>
            <a:ext cx="89289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Padişahlar, h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mdarlık alameti olarak kendi adlarına hutbe okutup, para bastırmışlardır.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Padişah adayı şehzadeler, yetişmeleri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sancaklara g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nderilirlerdi. Buna "Sancağa 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ıkma" denilirdi. Devlet y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netiminde tecr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 kazanmaları i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gittikleri sancaklarda yanlarına "Lala" adı verilen tecr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tr-T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 devlet adamları verilirdi.</a:t>
            </a:r>
            <a:endParaRPr kumimoji="0" lang="tr-T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upload.wikimedia.org/wikipedia/tr/thumb/f/f5/Sultan_Osman.jpg/250px-Sultan_Os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46805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8864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Ahmet 1603 yılında bu uygulamayı kaldırarak "Kafes Usul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"n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getirdi. Bu tarihten itibaren şehzadeler sarayda yetiştirilmeye başlanıldı.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I. Ahmet devrine kadar Osmanlı Devleti'nde padişah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ö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ğ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ü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zaman yerine kimin ge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eceği belirlenmemişti. Her şehzadenin padişah olma hakkı bulunduğundan bu durum şehzadeler arasında taht kavgalarının </a:t>
            </a:r>
            <a:r>
              <a:rPr lang="tr-TR" sz="3200" dirty="0">
                <a:ea typeface="Times New Roman" pitchFamily="18" charset="0"/>
                <a:cs typeface="Arial" pitchFamily="34" charset="0"/>
              </a:rPr>
              <a:t>ç</a:t>
            </a:r>
            <a:r>
              <a:rPr lang="tr-T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ıkmasına neden olmuştur.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1-ah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2376264" cy="256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3534</Words>
  <Application>Microsoft Office PowerPoint</Application>
  <PresentationFormat>Ekran Gösterisi (4:3)</PresentationFormat>
  <Paragraphs>675</Paragraphs>
  <Slides>183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183</vt:i4>
      </vt:variant>
    </vt:vector>
  </HeadingPairs>
  <TitlesOfParts>
    <vt:vector size="184" baseType="lpstr">
      <vt:lpstr>Ofis Teması</vt:lpstr>
      <vt:lpstr>  3.ÜNİTE:  </vt:lpstr>
      <vt:lpstr>Slayt 2</vt:lpstr>
      <vt:lpstr>Slayt 3</vt:lpstr>
      <vt:lpstr>Slayt 4</vt:lpstr>
      <vt:lpstr>Malazgirt Savaşı: 26 AĞUSTOS 1071 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Miryokefalon Savaşı (1176) </vt:lpstr>
      <vt:lpstr>Yükselme Dönemi 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A.Selçuklu ve Beyliklerde Kültür ve Medeniyet Devlet Yönetimi: </vt:lpstr>
      <vt:lpstr>Slayt 40</vt:lpstr>
      <vt:lpstr>Slayt 41</vt:lpstr>
      <vt:lpstr>Slayt 42</vt:lpstr>
      <vt:lpstr>Slayt 43</vt:lpstr>
      <vt:lpstr>HAÇLI SEFERLERİ </vt:lpstr>
      <vt:lpstr>Slayt 45</vt:lpstr>
      <vt:lpstr>HAÇLI SEFERLERİ</vt:lpstr>
      <vt:lpstr>Slayt 47</vt:lpstr>
      <vt:lpstr>Slayt 48</vt:lpstr>
      <vt:lpstr>Slayt 49</vt:lpstr>
      <vt:lpstr>Slayt 50</vt:lpstr>
      <vt:lpstr>OSMANLI DEVLETİ (1299-1928) 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Slayt 102</vt:lpstr>
      <vt:lpstr>Slayt 103</vt:lpstr>
      <vt:lpstr>Slayt 104</vt:lpstr>
      <vt:lpstr>Slayt 105</vt:lpstr>
      <vt:lpstr>Slayt 106</vt:lpstr>
      <vt:lpstr>Slayt 107</vt:lpstr>
      <vt:lpstr>Slayt 108</vt:lpstr>
      <vt:lpstr>Slayt 109</vt:lpstr>
      <vt:lpstr>Slayt 110</vt:lpstr>
      <vt:lpstr>Slayt 111</vt:lpstr>
      <vt:lpstr>Slayt 112</vt:lpstr>
      <vt:lpstr>Slayt 113</vt:lpstr>
      <vt:lpstr>Slayt 114</vt:lpstr>
      <vt:lpstr>Slayt 115</vt:lpstr>
      <vt:lpstr>Slayt 116</vt:lpstr>
      <vt:lpstr>Slayt 117</vt:lpstr>
      <vt:lpstr>Slayt 118</vt:lpstr>
      <vt:lpstr>Slayt 119</vt:lpstr>
      <vt:lpstr>Slayt 120</vt:lpstr>
      <vt:lpstr>Slayt 121</vt:lpstr>
      <vt:lpstr>Slayt 122</vt:lpstr>
      <vt:lpstr>Slayt 123</vt:lpstr>
      <vt:lpstr>Slayt 124</vt:lpstr>
      <vt:lpstr>Slayt 125</vt:lpstr>
      <vt:lpstr>Slayt 126</vt:lpstr>
      <vt:lpstr>Slayt 127</vt:lpstr>
      <vt:lpstr>Slayt 128</vt:lpstr>
      <vt:lpstr>Slayt 129</vt:lpstr>
      <vt:lpstr>Slayt 130</vt:lpstr>
      <vt:lpstr>Slayt 131</vt:lpstr>
      <vt:lpstr>Slayt 132</vt:lpstr>
      <vt:lpstr>Slayt 133</vt:lpstr>
      <vt:lpstr>Slayt 134</vt:lpstr>
      <vt:lpstr>Slayt 135</vt:lpstr>
      <vt:lpstr>Slayt 136</vt:lpstr>
      <vt:lpstr>Slayt 137</vt:lpstr>
      <vt:lpstr>Slayt 138</vt:lpstr>
      <vt:lpstr>Slayt 139</vt:lpstr>
      <vt:lpstr>Slayt 140</vt:lpstr>
      <vt:lpstr>Slayt 141</vt:lpstr>
      <vt:lpstr>Slayt 142</vt:lpstr>
      <vt:lpstr>Slayt 143</vt:lpstr>
      <vt:lpstr>Slayt 144</vt:lpstr>
      <vt:lpstr>Slayt 145</vt:lpstr>
      <vt:lpstr>Slayt 146</vt:lpstr>
      <vt:lpstr>Slayt 147</vt:lpstr>
      <vt:lpstr>Slayt 148</vt:lpstr>
      <vt:lpstr>Slayt 149</vt:lpstr>
      <vt:lpstr>Slayt 150</vt:lpstr>
      <vt:lpstr>Slayt 151</vt:lpstr>
      <vt:lpstr>Slayt 152</vt:lpstr>
      <vt:lpstr>Slayt 153</vt:lpstr>
      <vt:lpstr>Slayt 154</vt:lpstr>
      <vt:lpstr>Slayt 155</vt:lpstr>
      <vt:lpstr>Slayt 156</vt:lpstr>
      <vt:lpstr>Slayt 157</vt:lpstr>
      <vt:lpstr>Slayt 158</vt:lpstr>
      <vt:lpstr>Slayt 159</vt:lpstr>
      <vt:lpstr>Slayt 160</vt:lpstr>
      <vt:lpstr>Slayt 161</vt:lpstr>
      <vt:lpstr>Slayt 162</vt:lpstr>
      <vt:lpstr>Slayt 163</vt:lpstr>
      <vt:lpstr>Slayt 164</vt:lpstr>
      <vt:lpstr>Slayt 165</vt:lpstr>
      <vt:lpstr>Slayt 166</vt:lpstr>
      <vt:lpstr>Slayt 167</vt:lpstr>
      <vt:lpstr>Slayt 168</vt:lpstr>
      <vt:lpstr>Slayt 169</vt:lpstr>
      <vt:lpstr>Slayt 170</vt:lpstr>
      <vt:lpstr>Slayt 171</vt:lpstr>
      <vt:lpstr>Slayt 172</vt:lpstr>
      <vt:lpstr>Slayt 173</vt:lpstr>
      <vt:lpstr>Slayt 174</vt:lpstr>
      <vt:lpstr>Slayt 175</vt:lpstr>
      <vt:lpstr>Slayt 176</vt:lpstr>
      <vt:lpstr>Slayt 177</vt:lpstr>
      <vt:lpstr>Slayt 178</vt:lpstr>
      <vt:lpstr>Slayt 179</vt:lpstr>
      <vt:lpstr>Slayt 180</vt:lpstr>
      <vt:lpstr>OSMANLI TUĞRASI VE AÇIKLAMASI </vt:lpstr>
      <vt:lpstr>Slayt 182</vt:lpstr>
      <vt:lpstr>Slayt 183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TARİHİNDE YOLCULUK_x000b_ANADOLU, ANAYURT SUNU SLAYT</dc:title>
  <dc:subject>TÜRK TARİHİNDE YOLCULUK_x000b_ANADOLU, ANAYURT SUNU SLAYT</dc:subject>
  <dc:creator>sosyaldeyince.com</dc:creator>
  <cp:keywords>TÜRK TARİHİNDE YOLCULUK_x000d_
ANADOLU, ANAYURT SUNU SLAYT</cp:keywords>
  <cp:lastModifiedBy>Öğretmenler Odası</cp:lastModifiedBy>
  <cp:revision>58</cp:revision>
  <dcterms:created xsi:type="dcterms:W3CDTF">2014-11-01T17:24:11Z</dcterms:created>
  <dcterms:modified xsi:type="dcterms:W3CDTF">2020-11-06T02:57:02Z</dcterms:modified>
</cp:coreProperties>
</file>